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336" r:id="rId2"/>
  </p:sldMasterIdLst>
  <p:notesMasterIdLst>
    <p:notesMasterId r:id="rId45"/>
  </p:notesMasterIdLst>
  <p:handoutMasterIdLst>
    <p:handoutMasterId r:id="rId46"/>
  </p:handoutMasterIdLst>
  <p:sldIdLst>
    <p:sldId id="25973" r:id="rId3"/>
    <p:sldId id="4631" r:id="rId4"/>
    <p:sldId id="292" r:id="rId5"/>
    <p:sldId id="4948" r:id="rId6"/>
    <p:sldId id="26415" r:id="rId7"/>
    <p:sldId id="26522" r:id="rId8"/>
    <p:sldId id="26523" r:id="rId9"/>
    <p:sldId id="26504" r:id="rId10"/>
    <p:sldId id="26527" r:id="rId11"/>
    <p:sldId id="26528" r:id="rId12"/>
    <p:sldId id="26509" r:id="rId13"/>
    <p:sldId id="26508" r:id="rId14"/>
    <p:sldId id="26512" r:id="rId15"/>
    <p:sldId id="26499" r:id="rId16"/>
    <p:sldId id="26492" r:id="rId17"/>
    <p:sldId id="26106" r:id="rId18"/>
    <p:sldId id="26491" r:id="rId19"/>
    <p:sldId id="26524" r:id="rId20"/>
    <p:sldId id="26518" r:id="rId21"/>
    <p:sldId id="26525" r:id="rId22"/>
    <p:sldId id="26526" r:id="rId23"/>
    <p:sldId id="26084" r:id="rId24"/>
    <p:sldId id="26085" r:id="rId25"/>
    <p:sldId id="26495" r:id="rId26"/>
    <p:sldId id="26494" r:id="rId27"/>
    <p:sldId id="26498" r:id="rId28"/>
    <p:sldId id="26496" r:id="rId29"/>
    <p:sldId id="26500" r:id="rId30"/>
    <p:sldId id="26515" r:id="rId31"/>
    <p:sldId id="26517" r:id="rId32"/>
    <p:sldId id="26516" r:id="rId33"/>
    <p:sldId id="26423" r:id="rId34"/>
    <p:sldId id="411" r:id="rId35"/>
    <p:sldId id="26501" r:id="rId36"/>
    <p:sldId id="26421" r:id="rId37"/>
    <p:sldId id="26083" r:id="rId38"/>
    <p:sldId id="257" r:id="rId39"/>
    <p:sldId id="25979" r:id="rId40"/>
    <p:sldId id="26514" r:id="rId41"/>
    <p:sldId id="26502" r:id="rId42"/>
    <p:sldId id="26113" r:id="rId43"/>
    <p:sldId id="265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 Chun Mc Zhou" initials="MCMZ" lastIdx="1" clrIdx="0">
    <p:extLst>
      <p:ext uri="{19B8F6BF-5375-455C-9EA6-DF929625EA0E}">
        <p15:presenceInfo xmlns:p15="http://schemas.microsoft.com/office/powerpoint/2012/main" userId="S::miao.zhou@concentrix.com::967c4bf2-aaf6-4d9e-8b7c-d9add5d83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63D"/>
    <a:srgbClr val="008738"/>
    <a:srgbClr val="5FD370"/>
    <a:srgbClr val="FF3300"/>
    <a:srgbClr val="F86565"/>
    <a:srgbClr val="D94451"/>
    <a:srgbClr val="06A0EF"/>
    <a:srgbClr val="009DF4"/>
    <a:srgbClr val="099FE5"/>
    <a:srgbClr val="016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88683" autoAdjust="0"/>
  </p:normalViewPr>
  <p:slideViewPr>
    <p:cSldViewPr snapToGrid="0">
      <p:cViewPr varScale="1">
        <p:scale>
          <a:sx n="65" d="100"/>
          <a:sy n="65" d="100"/>
        </p:scale>
        <p:origin x="66" y="14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0686"/>
    </p:cViewPr>
  </p:sorterViewPr>
  <p:notesViewPr>
    <p:cSldViewPr snapToGrid="0">
      <p:cViewPr varScale="1">
        <p:scale>
          <a:sx n="88" d="100"/>
          <a:sy n="88" d="100"/>
        </p:scale>
        <p:origin x="286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0F5908-9486-470D-A867-0C4957A71D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DF16DF-9A0F-4896-8FC1-2017B62A58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3A369-7C55-4831-95E7-8238D1BB65C0}" type="datetimeFigureOut">
              <a:rPr lang="en-US" smtClean="0"/>
              <a:t>2/12/2021</a:t>
            </a:fld>
            <a:endParaRPr lang="en-US"/>
          </a:p>
        </p:txBody>
      </p:sp>
      <p:sp>
        <p:nvSpPr>
          <p:cNvPr id="4" name="Footer Placeholder 3">
            <a:extLst>
              <a:ext uri="{FF2B5EF4-FFF2-40B4-BE49-F238E27FC236}">
                <a16:creationId xmlns:a16="http://schemas.microsoft.com/office/drawing/2014/main" id="{2269F69F-4135-4A3C-BDE5-A59B31242B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380C38-D28B-40E7-8F00-5B48428C6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F8F09B-82C6-4796-89B2-F9BCD933D9CE}" type="slidenum">
              <a:rPr lang="en-US" smtClean="0"/>
              <a:t>‹#›</a:t>
            </a:fld>
            <a:endParaRPr lang="en-US"/>
          </a:p>
        </p:txBody>
      </p:sp>
    </p:spTree>
    <p:extLst>
      <p:ext uri="{BB962C8B-B14F-4D97-AF65-F5344CB8AC3E}">
        <p14:creationId xmlns:p14="http://schemas.microsoft.com/office/powerpoint/2010/main" val="14299394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97B2C-9F5E-491B-AC23-F815557808C8}" type="datetimeFigureOut">
              <a:rPr lang="en-US" smtClean="0"/>
              <a:t>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76DAE-EAB9-4FC7-AF8E-897457D3B483}" type="slidenum">
              <a:rPr lang="en-US" smtClean="0"/>
              <a:t>‹#›</a:t>
            </a:fld>
            <a:endParaRPr lang="en-US"/>
          </a:p>
        </p:txBody>
      </p:sp>
    </p:spTree>
    <p:extLst>
      <p:ext uri="{BB962C8B-B14F-4D97-AF65-F5344CB8AC3E}">
        <p14:creationId xmlns:p14="http://schemas.microsoft.com/office/powerpoint/2010/main" val="342698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676DAE-EAB9-4FC7-AF8E-897457D3B483}" type="slidenum">
              <a:rPr lang="en-US" smtClean="0"/>
              <a:t>1</a:t>
            </a:fld>
            <a:endParaRPr lang="en-US"/>
          </a:p>
        </p:txBody>
      </p:sp>
    </p:spTree>
    <p:extLst>
      <p:ext uri="{BB962C8B-B14F-4D97-AF65-F5344CB8AC3E}">
        <p14:creationId xmlns:p14="http://schemas.microsoft.com/office/powerpoint/2010/main" val="327389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chemeClr val="bg1"/>
                </a:solidFill>
                <a:sym typeface="Trebuchet MS"/>
              </a:rPr>
              <a:t>Presenter (s) – Ewa/Lukasz</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DB01C-6625-4E69-A9CB-CA25076A64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0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We have one of the most complete, robust footprints in the industry.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Across 40 countries and 6 continents; over 70 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We deliver global consistency with local intimacy.</a:t>
            </a:r>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9EC070-825E-485B-8E66-F47CC23C86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28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TIM</a:t>
            </a:r>
            <a:endParaRPr lang="en-US" b="1"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8316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BC156C-1FA7-41E7-AC51-EAEBFAACF6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971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CAD5F-A024-4CA2-9C1D-9506EB094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38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BC156C-1FA7-41E7-AC51-EAEBFAACF6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36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BC156C-1FA7-41E7-AC51-EAEBFAACF6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935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Circ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0FF18-4F80-47A0-A9DE-48EAE961F1DE}"/>
              </a:ext>
            </a:extLst>
          </p:cNvPr>
          <p:cNvPicPr>
            <a:picLocks noChangeAspect="1"/>
          </p:cNvPicPr>
          <p:nvPr userDrawn="1"/>
        </p:nvPicPr>
        <p:blipFill>
          <a:blip r:embed="rId3"/>
          <a:stretch>
            <a:fillRect/>
          </a:stretch>
        </p:blipFill>
        <p:spPr>
          <a:xfrm>
            <a:off x="827236" y="5688304"/>
            <a:ext cx="2358831" cy="538560"/>
          </a:xfrm>
          <a:prstGeom prst="rect">
            <a:avLst/>
          </a:prstGeom>
        </p:spPr>
      </p:pic>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8018593" cy="1495885"/>
          </a:xfrm>
        </p:spPr>
        <p:txBody>
          <a:bodyPr/>
          <a:lstStyle>
            <a:lvl1pPr marL="0" marR="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kumimoji="0" lang="en-US" sz="3400" b="0" i="0" u="none" strike="noStrike" kern="0" cap="none" spc="0" normalizeH="0" baseline="0" dirty="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a:pPr>
            <a:r>
              <a:rPr lang="en-US" dirty="0"/>
              <a:t>Title</a:t>
            </a:r>
            <a:br>
              <a:rPr lang="en-US" dirty="0"/>
            </a:br>
            <a:endParaRPr lang="en-US" dirty="0"/>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3" y="4341588"/>
            <a:ext cx="8018592"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dirty="0"/>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013142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with Imag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2E1CE-7D43-4D99-BD90-D592D03CA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4651" y="2667"/>
            <a:ext cx="4787349" cy="6852666"/>
          </a:xfrm>
          <a:prstGeom prst="rect">
            <a:avLst/>
          </a:prstGeom>
        </p:spPr>
      </p:pic>
      <p:sp>
        <p:nvSpPr>
          <p:cNvPr id="15" name="Text Placeholder 15">
            <a:extLst>
              <a:ext uri="{FF2B5EF4-FFF2-40B4-BE49-F238E27FC236}">
                <a16:creationId xmlns:a16="http://schemas.microsoft.com/office/drawing/2014/main" id="{93194D52-60C5-46B4-B690-A149CC44B1B2}"/>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6" name="Text Placeholder 19">
            <a:extLst>
              <a:ext uri="{FF2B5EF4-FFF2-40B4-BE49-F238E27FC236}">
                <a16:creationId xmlns:a16="http://schemas.microsoft.com/office/drawing/2014/main" id="{7E7C366A-7DF9-4C92-A7C1-01AAB092F960}"/>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8" name="Rectangle 5">
            <a:extLst>
              <a:ext uri="{FF2B5EF4-FFF2-40B4-BE49-F238E27FC236}">
                <a16:creationId xmlns:a16="http://schemas.microsoft.com/office/drawing/2014/main" id="{D4697CD4-B50D-48C4-8116-ED2DBA2AB062}"/>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7A73193-305A-4EE3-AA9F-9A24A045B0EA}"/>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85942934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with Image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14B43-60F4-4209-BE0C-9C7954BEB6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0185" y="0"/>
            <a:ext cx="4791075" cy="6858000"/>
          </a:xfrm>
          <a:prstGeom prst="rect">
            <a:avLst/>
          </a:prstGeom>
        </p:spPr>
      </p:pic>
      <p:sp>
        <p:nvSpPr>
          <p:cNvPr id="15" name="Text Placeholder 15">
            <a:extLst>
              <a:ext uri="{FF2B5EF4-FFF2-40B4-BE49-F238E27FC236}">
                <a16:creationId xmlns:a16="http://schemas.microsoft.com/office/drawing/2014/main" id="{C83BF8FD-FD73-424F-BDB8-D4F9C031F8DE}"/>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6" name="Text Placeholder 19">
            <a:extLst>
              <a:ext uri="{FF2B5EF4-FFF2-40B4-BE49-F238E27FC236}">
                <a16:creationId xmlns:a16="http://schemas.microsoft.com/office/drawing/2014/main" id="{1920948D-77DE-4416-973E-748955FB2F40}"/>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8" name="Rectangle 5">
            <a:extLst>
              <a:ext uri="{FF2B5EF4-FFF2-40B4-BE49-F238E27FC236}">
                <a16:creationId xmlns:a16="http://schemas.microsoft.com/office/drawing/2014/main" id="{E8FFA768-7937-490E-834A-40901A1DB215}"/>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8D83D28-54D6-4192-9B06-17AFE6AE5DE0}"/>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337069947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4">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8065C6-56FC-4715-8D61-CBB6C851EB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0734" y="0"/>
            <a:ext cx="4791075" cy="6858000"/>
          </a:xfrm>
          <a:prstGeom prst="rect">
            <a:avLst/>
          </a:prstGeom>
        </p:spPr>
      </p:pic>
      <p:sp>
        <p:nvSpPr>
          <p:cNvPr id="21" name="Text Placeholder 15">
            <a:extLst>
              <a:ext uri="{FF2B5EF4-FFF2-40B4-BE49-F238E27FC236}">
                <a16:creationId xmlns:a16="http://schemas.microsoft.com/office/drawing/2014/main" id="{24687D5F-E7AB-46C7-99BA-F26FE57FB8EA}"/>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22" name="Text Placeholder 19">
            <a:extLst>
              <a:ext uri="{FF2B5EF4-FFF2-40B4-BE49-F238E27FC236}">
                <a16:creationId xmlns:a16="http://schemas.microsoft.com/office/drawing/2014/main" id="{D011246D-2A89-4634-922A-9B55DF8BD4F1}"/>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4" name="Rectangle 5">
            <a:extLst>
              <a:ext uri="{FF2B5EF4-FFF2-40B4-BE49-F238E27FC236}">
                <a16:creationId xmlns:a16="http://schemas.microsoft.com/office/drawing/2014/main" id="{ED092939-90FF-4EBA-92C3-4243D12760DD}"/>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834C2A9-4406-45B4-B342-CB9DDCFBB062}"/>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35906773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mage 5">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BE862-A6F6-4624-A385-F99C167DC0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0734" y="0"/>
            <a:ext cx="4791075" cy="6858000"/>
          </a:xfrm>
          <a:prstGeom prst="rect">
            <a:avLst/>
          </a:prstGeom>
        </p:spPr>
      </p:pic>
      <p:sp>
        <p:nvSpPr>
          <p:cNvPr id="18" name="Text Placeholder 15">
            <a:extLst>
              <a:ext uri="{FF2B5EF4-FFF2-40B4-BE49-F238E27FC236}">
                <a16:creationId xmlns:a16="http://schemas.microsoft.com/office/drawing/2014/main" id="{A52C3C49-186F-4A21-ADC9-6A3B336F14D6}"/>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9" name="Text Placeholder 19">
            <a:extLst>
              <a:ext uri="{FF2B5EF4-FFF2-40B4-BE49-F238E27FC236}">
                <a16:creationId xmlns:a16="http://schemas.microsoft.com/office/drawing/2014/main" id="{26F5490F-5349-441F-9639-EA9777A64F7A}"/>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1" name="Rectangle 5">
            <a:extLst>
              <a:ext uri="{FF2B5EF4-FFF2-40B4-BE49-F238E27FC236}">
                <a16:creationId xmlns:a16="http://schemas.microsoft.com/office/drawing/2014/main" id="{FF517DFF-E05A-4029-9C22-78691DEF2E66}"/>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118C534-B23B-4438-BCC7-A02418B66C7D}"/>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392979108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over with Image 6">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42025-C477-49B4-8A5D-8D25610C3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0184" y="0"/>
            <a:ext cx="4791075" cy="6858000"/>
          </a:xfrm>
          <a:prstGeom prst="rect">
            <a:avLst/>
          </a:prstGeom>
        </p:spPr>
      </p:pic>
      <p:sp>
        <p:nvSpPr>
          <p:cNvPr id="10" name="Text Placeholder 15">
            <a:extLst>
              <a:ext uri="{FF2B5EF4-FFF2-40B4-BE49-F238E27FC236}">
                <a16:creationId xmlns:a16="http://schemas.microsoft.com/office/drawing/2014/main" id="{A0415733-D3C1-45C1-BFA2-C898C73BBCCC}"/>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1" name="Text Placeholder 19">
            <a:extLst>
              <a:ext uri="{FF2B5EF4-FFF2-40B4-BE49-F238E27FC236}">
                <a16:creationId xmlns:a16="http://schemas.microsoft.com/office/drawing/2014/main" id="{C8BDE53E-1040-4DC9-8F3D-9AC75516477E}"/>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9F4E2971-3DE0-4559-A28B-12383533C6F7}"/>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9E0B8D1-7E4D-4A6F-AE16-3CB8E2BEB485}"/>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29412227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Full Image 1">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402FC2-DEFF-4FBD-8EEE-C41007AE938D}"/>
              </a:ext>
            </a:extLst>
          </p:cNvPr>
          <p:cNvPicPr>
            <a:picLocks noChangeAspect="1"/>
          </p:cNvPicPr>
          <p:nvPr userDrawn="1"/>
        </p:nvPicPr>
        <p:blipFill>
          <a:blip r:embed="rId3"/>
          <a:stretch>
            <a:fillRect/>
          </a:stretch>
        </p:blipFill>
        <p:spPr>
          <a:xfrm>
            <a:off x="827232" y="5690162"/>
            <a:ext cx="2350729" cy="539172"/>
          </a:xfrm>
          <a:prstGeom prst="rect">
            <a:avLst/>
          </a:prstGeom>
        </p:spPr>
      </p:pic>
      <p:sp>
        <p:nvSpPr>
          <p:cNvPr id="8" name="Text Placeholder 15">
            <a:extLst>
              <a:ext uri="{FF2B5EF4-FFF2-40B4-BE49-F238E27FC236}">
                <a16:creationId xmlns:a16="http://schemas.microsoft.com/office/drawing/2014/main" id="{1FF0B87B-6619-4083-B790-01603A450545}"/>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9" name="Text Placeholder 19">
            <a:extLst>
              <a:ext uri="{FF2B5EF4-FFF2-40B4-BE49-F238E27FC236}">
                <a16:creationId xmlns:a16="http://schemas.microsoft.com/office/drawing/2014/main" id="{3E9EE3E3-1C2A-4840-874D-B96ED2AEDEF1}"/>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0" name="Rectangle 5">
            <a:extLst>
              <a:ext uri="{FF2B5EF4-FFF2-40B4-BE49-F238E27FC236}">
                <a16:creationId xmlns:a16="http://schemas.microsoft.com/office/drawing/2014/main" id="{97389D4D-3015-4B8B-97CE-3E319F0972D9}"/>
              </a:ext>
            </a:extLst>
          </p:cNvPr>
          <p:cNvSpPr>
            <a:spLocks noChangeArrowheads="1"/>
          </p:cNvSpPr>
          <p:nvPr userDrawn="1"/>
        </p:nvSpPr>
        <p:spPr bwMode="auto">
          <a:xfrm>
            <a:off x="9326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387737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over White">
    <p:bg>
      <p:bgPr>
        <a:solidFill>
          <a:schemeClr val="bg1"/>
        </a:solidFill>
        <a:effectLst/>
      </p:bgPr>
    </p:bg>
    <p:spTree>
      <p:nvGrpSpPr>
        <p:cNvPr id="1" name=""/>
        <p:cNvGrpSpPr/>
        <p:nvPr/>
      </p:nvGrpSpPr>
      <p:grpSpPr>
        <a:xfrm>
          <a:off x="0" y="0"/>
          <a:ext cx="0" cy="0"/>
          <a:chOff x="0" y="0"/>
          <a:chExt cx="0" cy="0"/>
        </a:xfrm>
      </p:grpSpPr>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EC49AA9-5BF9-4F87-AC3E-0640E5A9739B}"/>
              </a:ext>
            </a:extLst>
          </p:cNvPr>
          <p:cNvPicPr>
            <a:picLocks noChangeAspect="1"/>
          </p:cNvPicPr>
          <p:nvPr userDrawn="1"/>
        </p:nvPicPr>
        <p:blipFill>
          <a:blip r:embed="rId2"/>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01897891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Dark">
    <p:bg>
      <p:bgPr>
        <a:solidFill>
          <a:schemeClr val="tx2"/>
        </a:solidFill>
        <a:effectLst/>
      </p:bgPr>
    </p:bg>
    <p:spTree>
      <p:nvGrpSpPr>
        <p:cNvPr id="1" name=""/>
        <p:cNvGrpSpPr/>
        <p:nvPr/>
      </p:nvGrpSpPr>
      <p:grpSpPr>
        <a:xfrm>
          <a:off x="0" y="0"/>
          <a:ext cx="0" cy="0"/>
          <a:chOff x="0" y="0"/>
          <a:chExt cx="0" cy="0"/>
        </a:xfrm>
      </p:grpSpPr>
      <p:sp>
        <p:nvSpPr>
          <p:cNvPr id="9" name="Text Placeholder 15">
            <a:extLst>
              <a:ext uri="{FF2B5EF4-FFF2-40B4-BE49-F238E27FC236}">
                <a16:creationId xmlns:a16="http://schemas.microsoft.com/office/drawing/2014/main" id="{32D722A8-29FB-4653-9B79-16FC87978C66}"/>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0" name="Text Placeholder 19">
            <a:extLst>
              <a:ext uri="{FF2B5EF4-FFF2-40B4-BE49-F238E27FC236}">
                <a16:creationId xmlns:a16="http://schemas.microsoft.com/office/drawing/2014/main" id="{DBCF8A87-29DA-483A-99B0-847627B07EAA}"/>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1" name="Rectangle 5">
            <a:extLst>
              <a:ext uri="{FF2B5EF4-FFF2-40B4-BE49-F238E27FC236}">
                <a16:creationId xmlns:a16="http://schemas.microsoft.com/office/drawing/2014/main" id="{74D26F63-2362-45CC-8ABE-C16196349204}"/>
              </a:ext>
            </a:extLst>
          </p:cNvPr>
          <p:cNvSpPr>
            <a:spLocks noChangeArrowheads="1"/>
          </p:cNvSpPr>
          <p:nvPr userDrawn="1"/>
        </p:nvSpPr>
        <p:spPr bwMode="auto">
          <a:xfrm>
            <a:off x="9326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747FFE2-E163-4F69-A75A-919BEB7FAD2D}"/>
              </a:ext>
            </a:extLst>
          </p:cNvPr>
          <p:cNvPicPr>
            <a:picLocks noChangeAspect="1"/>
          </p:cNvPicPr>
          <p:nvPr userDrawn="1"/>
        </p:nvPicPr>
        <p:blipFill>
          <a:blip r:embed="rId2"/>
          <a:stretch>
            <a:fillRect/>
          </a:stretch>
        </p:blipFill>
        <p:spPr>
          <a:xfrm>
            <a:off x="827232" y="5690162"/>
            <a:ext cx="2350729" cy="539172"/>
          </a:xfrm>
          <a:prstGeom prst="rect">
            <a:avLst/>
          </a:prstGeom>
        </p:spPr>
      </p:pic>
    </p:spTree>
    <p:extLst>
      <p:ext uri="{BB962C8B-B14F-4D97-AF65-F5344CB8AC3E}">
        <p14:creationId xmlns:p14="http://schemas.microsoft.com/office/powerpoint/2010/main" val="206472992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Vertical Title and Text Dark">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ED6A5-8F4D-4239-A764-E65E62DDD8C7}"/>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5" name="Body Level One…">
            <a:extLst>
              <a:ext uri="{FF2B5EF4-FFF2-40B4-BE49-F238E27FC236}">
                <a16:creationId xmlns:a16="http://schemas.microsoft.com/office/drawing/2014/main" id="{104B0008-1824-4F3B-8629-AF202990FF8D}"/>
              </a:ext>
            </a:extLst>
          </p:cNvPr>
          <p:cNvSpPr txBox="1">
            <a:spLocks noGrp="1"/>
          </p:cNvSpPr>
          <p:nvPr>
            <p:ph type="body" sz="quarter" idx="22" hasCustomPrompt="1"/>
          </p:nvPr>
        </p:nvSpPr>
        <p:spPr>
          <a:xfrm>
            <a:off x="765313"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bg1"/>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pic>
        <p:nvPicPr>
          <p:cNvPr id="6" name="Picture 5">
            <a:extLst>
              <a:ext uri="{FF2B5EF4-FFF2-40B4-BE49-F238E27FC236}">
                <a16:creationId xmlns:a16="http://schemas.microsoft.com/office/drawing/2014/main" id="{56827885-B71E-49B0-8628-071D64A1D221}"/>
              </a:ext>
            </a:extLst>
          </p:cNvPr>
          <p:cNvPicPr/>
          <p:nvPr userDrawn="1"/>
        </p:nvPicPr>
        <p:blipFill>
          <a:blip r:embed="rId2"/>
          <a:stretch>
            <a:fillRect/>
          </a:stretch>
        </p:blipFill>
        <p:spPr>
          <a:xfrm>
            <a:off x="0" y="6537960"/>
            <a:ext cx="12198096" cy="333457"/>
          </a:xfrm>
          <a:prstGeom prst="rect">
            <a:avLst/>
          </a:prstGeom>
        </p:spPr>
      </p:pic>
      <p:sp>
        <p:nvSpPr>
          <p:cNvPr id="7" name="Slide Number">
            <a:extLst>
              <a:ext uri="{FF2B5EF4-FFF2-40B4-BE49-F238E27FC236}">
                <a16:creationId xmlns:a16="http://schemas.microsoft.com/office/drawing/2014/main" id="{0EC9AD04-7797-48FD-95A0-D1912B4815B1}"/>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11" name="Text Placeholder 4">
            <a:extLst>
              <a:ext uri="{FF2B5EF4-FFF2-40B4-BE49-F238E27FC236}">
                <a16:creationId xmlns:a16="http://schemas.microsoft.com/office/drawing/2014/main" id="{C083FFE8-1CBD-4091-9042-0C96F978D991}"/>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solidFill>
                  <a:schemeClr val="bg1"/>
                </a:solidFill>
              </a:defRPr>
            </a:lvl1pPr>
            <a:lvl2pPr defTabSz="228600">
              <a:tabLst>
                <a:tab pos="0" algn="l"/>
              </a:tabLst>
              <a:defRPr>
                <a:solidFill>
                  <a:schemeClr val="bg1"/>
                </a:solidFill>
              </a:defRPr>
            </a:lvl2pPr>
            <a:lvl3pPr defTabSz="228600">
              <a:tabLst>
                <a:tab pos="0" algn="l"/>
              </a:tabLst>
              <a:defRPr>
                <a:solidFill>
                  <a:schemeClr val="bg1"/>
                </a:solidFill>
              </a:defRPr>
            </a:lvl3pPr>
            <a:lvl4pPr marL="914400" indent="-228600" defTabSz="228600">
              <a:tabLst>
                <a:tab pos="0" algn="l"/>
              </a:tabLst>
              <a:defRPr>
                <a:solidFill>
                  <a:schemeClr val="bg1"/>
                </a:solidFill>
              </a:defRPr>
            </a:lvl4pPr>
            <a:lvl5pPr defTabSz="228600">
              <a:tabLst>
                <a:tab pos="0" algn="l"/>
              </a:tabLst>
              <a:defRPr>
                <a:solidFill>
                  <a:schemeClr val="bg1"/>
                </a:solidFill>
              </a:defRPr>
            </a:lvl5pPr>
            <a:lvl6pPr defTabSz="228600">
              <a:tabLst>
                <a:tab pos="0" algn="l"/>
              </a:tabLst>
              <a:defRPr>
                <a:solidFill>
                  <a:schemeClr val="bg1"/>
                </a:solidFill>
              </a:defRPr>
            </a:lvl6pPr>
            <a:lvl7pPr defTabSz="228600">
              <a:tabLst>
                <a:tab pos="0" algn="l"/>
              </a:tabLst>
              <a:defRPr>
                <a:solidFill>
                  <a:schemeClr val="bg1"/>
                </a:solidFill>
              </a:defRPr>
            </a:lvl7pPr>
            <a:lvl8pPr defTabSz="228600">
              <a:tabLst>
                <a:tab pos="0" algn="l"/>
              </a:tabLst>
              <a:defRPr>
                <a:solidFill>
                  <a:schemeClr val="bg1"/>
                </a:solidFill>
              </a:defRPr>
            </a:lvl8pPr>
            <a:lvl9pPr marL="2057400" indent="-215900" defTabSz="228600">
              <a:buNone/>
              <a:tabLst>
                <a:tab pos="0" algn="l"/>
              </a:tabLst>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2546950-C485-4C11-BD0E-AAC4CEFA9A89}"/>
              </a:ext>
            </a:extLst>
          </p:cNvPr>
          <p:cNvSpPr txBox="1"/>
          <p:nvPr userDrawn="1"/>
        </p:nvSpPr>
        <p:spPr>
          <a:xfrm>
            <a:off x="9828735" y="6537960"/>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3" name="Straight Connector 12">
            <a:extLst>
              <a:ext uri="{FF2B5EF4-FFF2-40B4-BE49-F238E27FC236}">
                <a16:creationId xmlns:a16="http://schemas.microsoft.com/office/drawing/2014/main" id="{D1C703D3-5D4F-46D1-A63C-CA465A6E1AFB}"/>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37FFEA-DAF5-47E3-A5BE-1CD9D43E263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639607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ext with Image on Right">
    <p:spTree>
      <p:nvGrpSpPr>
        <p:cNvPr id="1" name=""/>
        <p:cNvGrpSpPr/>
        <p:nvPr/>
      </p:nvGrpSpPr>
      <p:grpSpPr>
        <a:xfrm>
          <a:off x="0" y="0"/>
          <a:ext cx="0" cy="0"/>
          <a:chOff x="0" y="0"/>
          <a:chExt cx="0" cy="0"/>
        </a:xfrm>
      </p:grpSpPr>
      <p:sp>
        <p:nvSpPr>
          <p:cNvPr id="225" name="Picture Placeholder 7"/>
          <p:cNvSpPr>
            <a:spLocks noGrp="1"/>
          </p:cNvSpPr>
          <p:nvPr>
            <p:ph type="pic" sz="half" idx="13"/>
          </p:nvPr>
        </p:nvSpPr>
        <p:spPr>
          <a:xfrm>
            <a:off x="6635751" y="1664207"/>
            <a:ext cx="4790936" cy="4379976"/>
          </a:xfrm>
          <a:prstGeom prst="rect">
            <a:avLst/>
          </a:prstGeom>
        </p:spPr>
        <p:txBody>
          <a:bodyPr lIns="91440" tIns="45720" rIns="91440" bIns="45720" anchor="t">
            <a:noAutofit/>
          </a:bodyPr>
          <a:lstStyle>
            <a:lvl1pPr marL="0" indent="0">
              <a:buNone/>
              <a:defRPr/>
            </a:lvl1pPr>
          </a:lstStyle>
          <a:p>
            <a:r>
              <a:rPr lang="en-US"/>
              <a:t>Click icon to add picture</a:t>
            </a:r>
            <a:endParaRPr/>
          </a:p>
        </p:txBody>
      </p:sp>
      <p:sp>
        <p:nvSpPr>
          <p:cNvPr id="2" name="Title 1">
            <a:extLst>
              <a:ext uri="{FF2B5EF4-FFF2-40B4-BE49-F238E27FC236}">
                <a16:creationId xmlns:a16="http://schemas.microsoft.com/office/drawing/2014/main" id="{9024398A-E85E-471C-B512-9B92707A1F7E}"/>
              </a:ext>
            </a:extLst>
          </p:cNvPr>
          <p:cNvSpPr>
            <a:spLocks noGrp="1"/>
          </p:cNvSpPr>
          <p:nvPr>
            <p:ph type="title"/>
          </p:nvPr>
        </p:nvSpPr>
        <p:spPr/>
        <p:txBody>
          <a:bodyPr>
            <a:noAutofit/>
          </a:bodyPr>
          <a:lstStyle/>
          <a:p>
            <a:r>
              <a:rPr lang="en-US"/>
              <a:t>Click to edit Master title style</a:t>
            </a:r>
          </a:p>
        </p:txBody>
      </p:sp>
      <p:sp>
        <p:nvSpPr>
          <p:cNvPr id="7" name="Body Level One…">
            <a:extLst>
              <a:ext uri="{FF2B5EF4-FFF2-40B4-BE49-F238E27FC236}">
                <a16:creationId xmlns:a16="http://schemas.microsoft.com/office/drawing/2014/main" id="{42069315-BAE1-4478-8B39-D5D777ED3D67}"/>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4" name="Text Placeholder 3">
            <a:extLst>
              <a:ext uri="{FF2B5EF4-FFF2-40B4-BE49-F238E27FC236}">
                <a16:creationId xmlns:a16="http://schemas.microsoft.com/office/drawing/2014/main" id="{92DE3023-ABE3-4767-9F61-87BD61E7C98E}"/>
              </a:ext>
            </a:extLst>
          </p:cNvPr>
          <p:cNvSpPr>
            <a:spLocks noGrp="1"/>
          </p:cNvSpPr>
          <p:nvPr>
            <p:ph type="body" sz="quarter" idx="23"/>
          </p:nvPr>
        </p:nvSpPr>
        <p:spPr>
          <a:xfrm>
            <a:off x="765313" y="1664207"/>
            <a:ext cx="5559287" cy="43799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0281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mage 6">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42025-C477-49B4-8A5D-8D25610C3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0184" y="0"/>
            <a:ext cx="4791075" cy="6858000"/>
          </a:xfrm>
          <a:prstGeom prst="rect">
            <a:avLst/>
          </a:prstGeom>
        </p:spPr>
      </p:pic>
      <p:sp>
        <p:nvSpPr>
          <p:cNvPr id="10" name="Text Placeholder 15">
            <a:extLst>
              <a:ext uri="{FF2B5EF4-FFF2-40B4-BE49-F238E27FC236}">
                <a16:creationId xmlns:a16="http://schemas.microsoft.com/office/drawing/2014/main" id="{A0415733-D3C1-45C1-BFA2-C898C73BBCCC}"/>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kumimoji="0" lang="en-US" sz="3400" b="0" i="0" u="none" strike="noStrike" kern="0" cap="none" spc="0" normalizeH="0" baseline="0" dirty="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a:pPr>
            <a:r>
              <a:rPr lang="en-US" dirty="0"/>
              <a:t>Title</a:t>
            </a:r>
            <a:br>
              <a:rPr lang="en-US" dirty="0"/>
            </a:br>
            <a:endParaRPr lang="en-US" dirty="0"/>
          </a:p>
        </p:txBody>
      </p:sp>
      <p:sp>
        <p:nvSpPr>
          <p:cNvPr id="11" name="Text Placeholder 19">
            <a:extLst>
              <a:ext uri="{FF2B5EF4-FFF2-40B4-BE49-F238E27FC236}">
                <a16:creationId xmlns:a16="http://schemas.microsoft.com/office/drawing/2014/main" id="{C8BDE53E-1040-4DC9-8F3D-9AC75516477E}"/>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dirty="0"/>
              <a:t>Date</a:t>
            </a:r>
          </a:p>
        </p:txBody>
      </p:sp>
      <p:sp>
        <p:nvSpPr>
          <p:cNvPr id="13" name="Rectangle 5">
            <a:extLst>
              <a:ext uri="{FF2B5EF4-FFF2-40B4-BE49-F238E27FC236}">
                <a16:creationId xmlns:a16="http://schemas.microsoft.com/office/drawing/2014/main" id="{9F4E2971-3DE0-4559-A28B-12383533C6F7}"/>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9E0B8D1-7E4D-4A6F-AE16-3CB8E2BEB485}"/>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295783344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Callout on Righ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AE81471-14EE-416B-B726-7F3165FE36E8}"/>
              </a:ext>
            </a:extLst>
          </p:cNvPr>
          <p:cNvSpPr/>
          <p:nvPr userDrawn="1"/>
        </p:nvSpPr>
        <p:spPr>
          <a:xfrm>
            <a:off x="7513437" y="0"/>
            <a:ext cx="4678563" cy="6542202"/>
          </a:xfrm>
          <a:prstGeom prst="rect">
            <a:avLst/>
          </a:prstGeom>
          <a:solidFill>
            <a:schemeClr val="tx2"/>
          </a:solidFill>
          <a:ln w="3175">
            <a:miter lim="400000"/>
          </a:ln>
        </p:spPr>
        <p:txBody>
          <a:bodyPr lIns="38100" tIns="38100" rIns="38100" bIns="38100" anchor="ctr">
            <a:noAutofit/>
          </a:bodyPr>
          <a:lstStyle/>
          <a:p>
            <a:pPr defTabSz="619125" hangingPunct="0">
              <a:lnSpc>
                <a:spcPts val="5000"/>
              </a:lnSpc>
              <a:defRPr sz="4800" b="1" spc="-144"/>
            </a:pPr>
            <a:endParaRPr sz="2400" b="1" kern="0" spc="-72">
              <a:solidFill>
                <a:srgbClr val="000000"/>
              </a:solidFill>
              <a:latin typeface="Helvetica"/>
              <a:cs typeface="Helvetica"/>
              <a:sym typeface="Helvetica"/>
            </a:endParaRPr>
          </a:p>
        </p:txBody>
      </p:sp>
      <p:sp>
        <p:nvSpPr>
          <p:cNvPr id="6" name="Title 5">
            <a:extLst>
              <a:ext uri="{FF2B5EF4-FFF2-40B4-BE49-F238E27FC236}">
                <a16:creationId xmlns:a16="http://schemas.microsoft.com/office/drawing/2014/main" id="{AF5910E9-8C1D-4B9F-A581-D392FE6E964C}"/>
              </a:ext>
            </a:extLst>
          </p:cNvPr>
          <p:cNvSpPr>
            <a:spLocks noGrp="1"/>
          </p:cNvSpPr>
          <p:nvPr>
            <p:ph type="title"/>
          </p:nvPr>
        </p:nvSpPr>
        <p:spPr>
          <a:xfrm>
            <a:off x="765313" y="183398"/>
            <a:ext cx="6032095" cy="962008"/>
          </a:xfrm>
        </p:spPr>
        <p:txBody>
          <a:bodyPr>
            <a:noAutofit/>
          </a:bodyPr>
          <a:lstStyle/>
          <a:p>
            <a:r>
              <a:rPr lang="en-US"/>
              <a:t>Click to edit Master title style</a:t>
            </a:r>
          </a:p>
        </p:txBody>
      </p:sp>
      <p:sp>
        <p:nvSpPr>
          <p:cNvPr id="9" name="Body Level One…">
            <a:extLst>
              <a:ext uri="{FF2B5EF4-FFF2-40B4-BE49-F238E27FC236}">
                <a16:creationId xmlns:a16="http://schemas.microsoft.com/office/drawing/2014/main" id="{5CFABF1E-7DEF-46A6-AF8F-CA2DF1280EAA}"/>
              </a:ext>
            </a:extLst>
          </p:cNvPr>
          <p:cNvSpPr txBox="1">
            <a:spLocks noGrp="1"/>
          </p:cNvSpPr>
          <p:nvPr>
            <p:ph type="body" sz="half" idx="37"/>
          </p:nvPr>
        </p:nvSpPr>
        <p:spPr>
          <a:xfrm>
            <a:off x="8185532" y="1664208"/>
            <a:ext cx="3316077" cy="4337207"/>
          </a:xfrm>
          <a:prstGeom prst="rect">
            <a:avLst/>
          </a:prstGeom>
        </p:spPr>
        <p:txBody>
          <a:bodyPr lIns="91440" tIns="45720" rIns="91440" bIns="45720" anchor="t">
            <a:noAutofit/>
          </a:bodyPr>
          <a:lstStyle>
            <a:lvl1pPr marL="0" indent="0" algn="l">
              <a:lnSpc>
                <a:spcPct val="110000"/>
              </a:lnSpc>
              <a:buSzTx/>
              <a:buFont typeface="Arial" pitchFamily="34" charset="0"/>
              <a:buNone/>
              <a:defRPr sz="1800">
                <a:solidFill>
                  <a:schemeClr val="bg1"/>
                </a:solidFill>
              </a:defRPr>
            </a:lvl1pPr>
            <a:lvl2pPr marL="406400" indent="0" algn="l">
              <a:lnSpc>
                <a:spcPct val="120000"/>
              </a:lnSpc>
              <a:buFontTx/>
              <a:buNone/>
              <a:defRPr sz="1600"/>
            </a:lvl2pPr>
            <a:lvl3pPr marL="812800" indent="0" algn="l">
              <a:lnSpc>
                <a:spcPct val="120000"/>
              </a:lnSpc>
              <a:buFontTx/>
              <a:buNone/>
              <a:defRPr sz="1600"/>
            </a:lvl3pPr>
            <a:lvl4pPr marL="1217612" indent="0" algn="l">
              <a:lnSpc>
                <a:spcPct val="120000"/>
              </a:lnSpc>
              <a:buFontTx/>
              <a:buNone/>
              <a:defRPr sz="1600"/>
            </a:lvl4pPr>
            <a:lvl5pPr marL="1624009" indent="0" algn="l">
              <a:lnSpc>
                <a:spcPct val="120000"/>
              </a:lnSpc>
              <a:buFont typeface="Arial" pitchFamily="34" charset="0"/>
              <a:buNone/>
              <a:defRPr sz="1600"/>
            </a:lvl5pPr>
          </a:lstStyle>
          <a:p>
            <a:pPr lvl="0"/>
            <a:r>
              <a:rPr lang="en-US"/>
              <a:t>Edit Master text styles</a:t>
            </a:r>
          </a:p>
        </p:txBody>
      </p:sp>
      <p:sp>
        <p:nvSpPr>
          <p:cNvPr id="10" name="Body Level One…">
            <a:extLst>
              <a:ext uri="{FF2B5EF4-FFF2-40B4-BE49-F238E27FC236}">
                <a16:creationId xmlns:a16="http://schemas.microsoft.com/office/drawing/2014/main" id="{35A206DF-DC9F-404B-81EA-2BC841FF0DBF}"/>
              </a:ext>
            </a:extLst>
          </p:cNvPr>
          <p:cNvSpPr txBox="1">
            <a:spLocks noGrp="1"/>
          </p:cNvSpPr>
          <p:nvPr>
            <p:ph type="body" sz="quarter" idx="22" hasCustomPrompt="1"/>
          </p:nvPr>
        </p:nvSpPr>
        <p:spPr>
          <a:xfrm>
            <a:off x="765313" y="1155345"/>
            <a:ext cx="6032094" cy="341632"/>
          </a:xfrm>
          <a:prstGeom prst="rect">
            <a:avLst/>
          </a:prstGeom>
        </p:spPr>
        <p:txBody>
          <a:bodyPr wrap="square"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4" name="Text Placeholder 3">
            <a:extLst>
              <a:ext uri="{FF2B5EF4-FFF2-40B4-BE49-F238E27FC236}">
                <a16:creationId xmlns:a16="http://schemas.microsoft.com/office/drawing/2014/main" id="{9D8BC52F-93C4-4B61-812F-CE97874CC0F3}"/>
              </a:ext>
            </a:extLst>
          </p:cNvPr>
          <p:cNvSpPr>
            <a:spLocks noGrp="1"/>
          </p:cNvSpPr>
          <p:nvPr>
            <p:ph type="body" sz="quarter" idx="38"/>
          </p:nvPr>
        </p:nvSpPr>
        <p:spPr>
          <a:xfrm>
            <a:off x="765312" y="1664208"/>
            <a:ext cx="6032093" cy="433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12936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White">
    <p:bg>
      <p:bgPr>
        <a:solidFill>
          <a:schemeClr val="bg1"/>
        </a:solidFill>
        <a:effectLst/>
      </p:bgPr>
    </p:b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829A299-CA18-426B-AEAA-80CABC42B3B4}"/>
              </a:ext>
            </a:extLst>
          </p:cNvPr>
          <p:cNvSpPr>
            <a:spLocks noGrp="1"/>
          </p:cNvSpPr>
          <p:nvPr>
            <p:ph type="body" sz="quarter" idx="10" hasCustomPrompt="1"/>
          </p:nvPr>
        </p:nvSpPr>
        <p:spPr>
          <a:xfrm>
            <a:off x="827234" y="2718306"/>
            <a:ext cx="10413922" cy="618092"/>
          </a:xfrm>
        </p:spPr>
        <p:txBody>
          <a:bodyPr anchor="b"/>
          <a:lstStyle>
            <a:lvl1pPr marL="0" indent="0">
              <a:buNone/>
              <a:defRPr kumimoji="0" lang="en-US" sz="3400" b="0" i="0" u="none" strike="noStrike" kern="0" cap="none" spc="0" normalizeH="0" baseline="0" smtClean="0">
                <a:ln>
                  <a:noFill/>
                </a:ln>
                <a:solidFill>
                  <a:schemeClr val="tx2"/>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Title</a:t>
            </a:r>
          </a:p>
        </p:txBody>
      </p:sp>
      <p:sp>
        <p:nvSpPr>
          <p:cNvPr id="17" name="Text Placeholder 19">
            <a:extLst>
              <a:ext uri="{FF2B5EF4-FFF2-40B4-BE49-F238E27FC236}">
                <a16:creationId xmlns:a16="http://schemas.microsoft.com/office/drawing/2014/main" id="{6B77141F-11B9-41C3-A797-C4B51F3FAE5C}"/>
              </a:ext>
            </a:extLst>
          </p:cNvPr>
          <p:cNvSpPr>
            <a:spLocks noGrp="1"/>
          </p:cNvSpPr>
          <p:nvPr>
            <p:ph type="body" sz="quarter" idx="13" hasCustomPrompt="1"/>
          </p:nvPr>
        </p:nvSpPr>
        <p:spPr>
          <a:xfrm>
            <a:off x="827232" y="3336398"/>
            <a:ext cx="10413920"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Subtitle</a:t>
            </a:r>
          </a:p>
        </p:txBody>
      </p:sp>
      <p:sp>
        <p:nvSpPr>
          <p:cNvPr id="19" name="Rectangle 5">
            <a:extLst>
              <a:ext uri="{FF2B5EF4-FFF2-40B4-BE49-F238E27FC236}">
                <a16:creationId xmlns:a16="http://schemas.microsoft.com/office/drawing/2014/main" id="{B877C7A8-53A2-4C17-8E5E-264A410268B0}"/>
              </a:ext>
            </a:extLst>
          </p:cNvPr>
          <p:cNvSpPr>
            <a:spLocks noChangeArrowheads="1"/>
          </p:cNvSpPr>
          <p:nvPr userDrawn="1"/>
        </p:nvSpPr>
        <p:spPr bwMode="auto">
          <a:xfrm>
            <a:off x="9279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830418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chemeClr val="tx2"/>
        </a:solidFill>
        <a:effectLst/>
      </p:bgPr>
    </p:b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829A299-CA18-426B-AEAA-80CABC42B3B4}"/>
              </a:ext>
            </a:extLst>
          </p:cNvPr>
          <p:cNvSpPr>
            <a:spLocks noGrp="1"/>
          </p:cNvSpPr>
          <p:nvPr>
            <p:ph type="body" sz="quarter" idx="10" hasCustomPrompt="1"/>
          </p:nvPr>
        </p:nvSpPr>
        <p:spPr>
          <a:xfrm>
            <a:off x="827234" y="2718306"/>
            <a:ext cx="10413922" cy="618092"/>
          </a:xfrm>
        </p:spPr>
        <p:txBody>
          <a:bodyPr anchor="b"/>
          <a:lstStyle>
            <a:lvl1pPr marL="0" inden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Title</a:t>
            </a:r>
          </a:p>
        </p:txBody>
      </p:sp>
      <p:sp>
        <p:nvSpPr>
          <p:cNvPr id="17" name="Text Placeholder 19">
            <a:extLst>
              <a:ext uri="{FF2B5EF4-FFF2-40B4-BE49-F238E27FC236}">
                <a16:creationId xmlns:a16="http://schemas.microsoft.com/office/drawing/2014/main" id="{6B77141F-11B9-41C3-A797-C4B51F3FAE5C}"/>
              </a:ext>
            </a:extLst>
          </p:cNvPr>
          <p:cNvSpPr>
            <a:spLocks noGrp="1"/>
          </p:cNvSpPr>
          <p:nvPr>
            <p:ph type="body" sz="quarter" idx="13" hasCustomPrompt="1"/>
          </p:nvPr>
        </p:nvSpPr>
        <p:spPr>
          <a:xfrm>
            <a:off x="827232" y="3336398"/>
            <a:ext cx="10413920"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Subtitle</a:t>
            </a:r>
          </a:p>
        </p:txBody>
      </p:sp>
      <p:sp>
        <p:nvSpPr>
          <p:cNvPr id="19" name="Rectangle 5">
            <a:extLst>
              <a:ext uri="{FF2B5EF4-FFF2-40B4-BE49-F238E27FC236}">
                <a16:creationId xmlns:a16="http://schemas.microsoft.com/office/drawing/2014/main" id="{B877C7A8-53A2-4C17-8E5E-264A410268B0}"/>
              </a:ext>
            </a:extLst>
          </p:cNvPr>
          <p:cNvSpPr>
            <a:spLocks noChangeArrowheads="1"/>
          </p:cNvSpPr>
          <p:nvPr userDrawn="1"/>
        </p:nvSpPr>
        <p:spPr bwMode="auto">
          <a:xfrm>
            <a:off x="9279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D59E238-2BAD-4769-855C-A828B95DE04D}"/>
              </a:ext>
            </a:extLst>
          </p:cNvPr>
          <p:cNvPicPr/>
          <p:nvPr userDrawn="1"/>
        </p:nvPicPr>
        <p:blipFill>
          <a:blip r:embed="rId2"/>
          <a:stretch>
            <a:fillRect/>
          </a:stretch>
        </p:blipFill>
        <p:spPr>
          <a:xfrm>
            <a:off x="0" y="6537960"/>
            <a:ext cx="12198096" cy="333457"/>
          </a:xfrm>
          <a:prstGeom prst="rect">
            <a:avLst/>
          </a:prstGeom>
        </p:spPr>
      </p:pic>
      <p:sp>
        <p:nvSpPr>
          <p:cNvPr id="13" name="Slide Number">
            <a:extLst>
              <a:ext uri="{FF2B5EF4-FFF2-40B4-BE49-F238E27FC236}">
                <a16:creationId xmlns:a16="http://schemas.microsoft.com/office/drawing/2014/main" id="{4C53C52C-1E7D-4F20-A45F-C4C8135F9A31}"/>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14" name="Slide Number Placeholder 5">
            <a:extLst>
              <a:ext uri="{FF2B5EF4-FFF2-40B4-BE49-F238E27FC236}">
                <a16:creationId xmlns:a16="http://schemas.microsoft.com/office/drawing/2014/main" id="{E4B0B765-7251-45A7-9752-8D3FF6694E9F}"/>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6" name="Straight Connector 15">
            <a:extLst>
              <a:ext uri="{FF2B5EF4-FFF2-40B4-BE49-F238E27FC236}">
                <a16:creationId xmlns:a16="http://schemas.microsoft.com/office/drawing/2014/main" id="{82BD52E5-EA4D-4183-926B-F1A402567118}"/>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2DF493C-B72A-4948-9CBD-7155104B8DD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365396702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26FD61A-D4C7-4CBF-AE75-FB159E9F374D}"/>
              </a:ext>
            </a:extLst>
          </p:cNvPr>
          <p:cNvSpPr/>
          <p:nvPr userDrawn="1"/>
        </p:nvSpPr>
        <p:spPr>
          <a:xfrm>
            <a:off x="5604013" y="2306374"/>
            <a:ext cx="983974" cy="983974"/>
          </a:xfrm>
          <a:prstGeom prst="ellipse">
            <a:avLst/>
          </a:prstGeom>
          <a:ln w="38100">
            <a:solidFill>
              <a:schemeClr val="tx2"/>
            </a:solidFill>
          </a:ln>
        </p:spPr>
        <p:txBody>
          <a:bodyPr wrap="square" rtlCol="0" anchor="ctr">
            <a:spAutoFit/>
          </a:bodyPr>
          <a:lstStyle/>
          <a:p>
            <a:pPr algn="l">
              <a:lnSpc>
                <a:spcPct val="90000"/>
              </a:lnSpc>
            </a:pPr>
            <a:endParaRPr lang="en-US" sz="1400" kern="0"/>
          </a:p>
        </p:txBody>
      </p:sp>
      <p:pic>
        <p:nvPicPr>
          <p:cNvPr id="12" name="Picture 11">
            <a:extLst>
              <a:ext uri="{FF2B5EF4-FFF2-40B4-BE49-F238E27FC236}">
                <a16:creationId xmlns:a16="http://schemas.microsoft.com/office/drawing/2014/main" id="{F78774D5-ABE1-4438-940F-1D94B1CEF94C}"/>
              </a:ext>
            </a:extLst>
          </p:cNvPr>
          <p:cNvPicPr>
            <a:picLocks noChangeAspect="1"/>
          </p:cNvPicPr>
          <p:nvPr userDrawn="1"/>
        </p:nvPicPr>
        <p:blipFill>
          <a:blip r:embed="rId2"/>
          <a:stretch>
            <a:fillRect/>
          </a:stretch>
        </p:blipFill>
        <p:spPr>
          <a:xfrm>
            <a:off x="5849224" y="2493828"/>
            <a:ext cx="561515" cy="601640"/>
          </a:xfrm>
          <a:prstGeom prst="rect">
            <a:avLst/>
          </a:prstGeom>
        </p:spPr>
      </p:pic>
      <p:sp>
        <p:nvSpPr>
          <p:cNvPr id="14" name="Rectangle 13">
            <a:extLst>
              <a:ext uri="{FF2B5EF4-FFF2-40B4-BE49-F238E27FC236}">
                <a16:creationId xmlns:a16="http://schemas.microsoft.com/office/drawing/2014/main" id="{A12D0657-62A2-46EB-B9EA-23E37F2FD5BF}"/>
              </a:ext>
            </a:extLst>
          </p:cNvPr>
          <p:cNvSpPr/>
          <p:nvPr userDrawn="1"/>
        </p:nvSpPr>
        <p:spPr>
          <a:xfrm>
            <a:off x="5301549" y="3628220"/>
            <a:ext cx="1588897" cy="563231"/>
          </a:xfrm>
          <a:prstGeom prst="rect">
            <a:avLst/>
          </a:prstGeom>
        </p:spPr>
        <p:txBody>
          <a:bodyPr wrap="none">
            <a:spAutoFit/>
          </a:body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kumimoji="0" lang="en-US" sz="3400" b="0" i="0" u="none" strike="noStrike" kern="0" cap="none" spc="0" normalizeH="0" baseline="0" noProof="0">
                <a:ln>
                  <a:noFill/>
                </a:ln>
                <a:solidFill>
                  <a:srgbClr val="404040"/>
                </a:solidFill>
                <a:effectLst/>
                <a:uLnTx/>
                <a:uFillTx/>
                <a:latin typeface="+mj-lt"/>
                <a:sym typeface="Trebuchet MS"/>
              </a:rPr>
              <a:t>Break</a:t>
            </a:r>
          </a:p>
        </p:txBody>
      </p:sp>
    </p:spTree>
    <p:extLst>
      <p:ext uri="{BB962C8B-B14F-4D97-AF65-F5344CB8AC3E}">
        <p14:creationId xmlns:p14="http://schemas.microsoft.com/office/powerpoint/2010/main" val="361834546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26FD61A-D4C7-4CBF-AE75-FB159E9F374D}"/>
              </a:ext>
            </a:extLst>
          </p:cNvPr>
          <p:cNvSpPr/>
          <p:nvPr userDrawn="1"/>
        </p:nvSpPr>
        <p:spPr>
          <a:xfrm>
            <a:off x="5604013" y="2305440"/>
            <a:ext cx="983974" cy="983974"/>
          </a:xfrm>
          <a:prstGeom prst="ellipse">
            <a:avLst/>
          </a:prstGeom>
          <a:ln w="38100">
            <a:solidFill>
              <a:schemeClr val="tx2"/>
            </a:solidFill>
          </a:ln>
        </p:spPr>
        <p:txBody>
          <a:bodyPr wrap="square" rtlCol="0" anchor="ctr">
            <a:spAutoFit/>
          </a:bodyPr>
          <a:lstStyle/>
          <a:p>
            <a:pPr algn="l">
              <a:lnSpc>
                <a:spcPct val="90000"/>
              </a:lnSpc>
            </a:pPr>
            <a:endParaRPr lang="en-US" sz="1400" kern="0"/>
          </a:p>
        </p:txBody>
      </p:sp>
      <p:sp>
        <p:nvSpPr>
          <p:cNvPr id="14" name="Freeform 5">
            <a:extLst>
              <a:ext uri="{FF2B5EF4-FFF2-40B4-BE49-F238E27FC236}">
                <a16:creationId xmlns:a16="http://schemas.microsoft.com/office/drawing/2014/main" id="{7F58156B-1142-4D39-ABDA-661500C62971}"/>
              </a:ext>
            </a:extLst>
          </p:cNvPr>
          <p:cNvSpPr>
            <a:spLocks noEditPoints="1"/>
          </p:cNvSpPr>
          <p:nvPr userDrawn="1"/>
        </p:nvSpPr>
        <p:spPr bwMode="auto">
          <a:xfrm>
            <a:off x="5907088" y="2510560"/>
            <a:ext cx="374650" cy="585787"/>
          </a:xfrm>
          <a:custGeom>
            <a:avLst/>
            <a:gdLst>
              <a:gd name="T0" fmla="*/ 54 w 133"/>
              <a:gd name="T1" fmla="*/ 159 h 210"/>
              <a:gd name="T2" fmla="*/ 54 w 133"/>
              <a:gd name="T3" fmla="*/ 151 h 210"/>
              <a:gd name="T4" fmla="*/ 58 w 133"/>
              <a:gd name="T5" fmla="*/ 126 h 210"/>
              <a:gd name="T6" fmla="*/ 68 w 133"/>
              <a:gd name="T7" fmla="*/ 109 h 210"/>
              <a:gd name="T8" fmla="*/ 86 w 133"/>
              <a:gd name="T9" fmla="*/ 92 h 210"/>
              <a:gd name="T10" fmla="*/ 103 w 133"/>
              <a:gd name="T11" fmla="*/ 73 h 210"/>
              <a:gd name="T12" fmla="*/ 107 w 133"/>
              <a:gd name="T13" fmla="*/ 58 h 210"/>
              <a:gd name="T14" fmla="*/ 96 w 133"/>
              <a:gd name="T15" fmla="*/ 32 h 210"/>
              <a:gd name="T16" fmla="*/ 67 w 133"/>
              <a:gd name="T17" fmla="*/ 21 h 210"/>
              <a:gd name="T18" fmla="*/ 40 w 133"/>
              <a:gd name="T19" fmla="*/ 31 h 210"/>
              <a:gd name="T20" fmla="*/ 26 w 133"/>
              <a:gd name="T21" fmla="*/ 63 h 210"/>
              <a:gd name="T22" fmla="*/ 0 w 133"/>
              <a:gd name="T23" fmla="*/ 60 h 210"/>
              <a:gd name="T24" fmla="*/ 21 w 133"/>
              <a:gd name="T25" fmla="*/ 15 h 210"/>
              <a:gd name="T26" fmla="*/ 67 w 133"/>
              <a:gd name="T27" fmla="*/ 0 h 210"/>
              <a:gd name="T28" fmla="*/ 115 w 133"/>
              <a:gd name="T29" fmla="*/ 17 h 210"/>
              <a:gd name="T30" fmla="*/ 133 w 133"/>
              <a:gd name="T31" fmla="*/ 56 h 210"/>
              <a:gd name="T32" fmla="*/ 127 w 133"/>
              <a:gd name="T33" fmla="*/ 81 h 210"/>
              <a:gd name="T34" fmla="*/ 102 w 133"/>
              <a:gd name="T35" fmla="*/ 109 h 210"/>
              <a:gd name="T36" fmla="*/ 86 w 133"/>
              <a:gd name="T37" fmla="*/ 125 h 210"/>
              <a:gd name="T38" fmla="*/ 80 w 133"/>
              <a:gd name="T39" fmla="*/ 137 h 210"/>
              <a:gd name="T40" fmla="*/ 78 w 133"/>
              <a:gd name="T41" fmla="*/ 159 h 210"/>
              <a:gd name="T42" fmla="*/ 54 w 133"/>
              <a:gd name="T43" fmla="*/ 159 h 210"/>
              <a:gd name="T44" fmla="*/ 52 w 133"/>
              <a:gd name="T45" fmla="*/ 210 h 210"/>
              <a:gd name="T46" fmla="*/ 52 w 133"/>
              <a:gd name="T47" fmla="*/ 181 h 210"/>
              <a:gd name="T48" fmla="*/ 81 w 133"/>
              <a:gd name="T49" fmla="*/ 181 h 210"/>
              <a:gd name="T50" fmla="*/ 81 w 133"/>
              <a:gd name="T51" fmla="*/ 210 h 210"/>
              <a:gd name="T52" fmla="*/ 52 w 133"/>
              <a:gd name="T5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210">
                <a:moveTo>
                  <a:pt x="54" y="159"/>
                </a:moveTo>
                <a:cubicBezTo>
                  <a:pt x="54" y="156"/>
                  <a:pt x="54" y="153"/>
                  <a:pt x="54" y="151"/>
                </a:cubicBezTo>
                <a:cubicBezTo>
                  <a:pt x="54" y="141"/>
                  <a:pt x="55" y="133"/>
                  <a:pt x="58" y="126"/>
                </a:cubicBezTo>
                <a:cubicBezTo>
                  <a:pt x="60" y="120"/>
                  <a:pt x="63" y="115"/>
                  <a:pt x="68" y="109"/>
                </a:cubicBezTo>
                <a:cubicBezTo>
                  <a:pt x="71" y="105"/>
                  <a:pt x="77" y="99"/>
                  <a:pt x="86" y="92"/>
                </a:cubicBezTo>
                <a:cubicBezTo>
                  <a:pt x="95" y="84"/>
                  <a:pt x="101" y="78"/>
                  <a:pt x="103" y="73"/>
                </a:cubicBezTo>
                <a:cubicBezTo>
                  <a:pt x="106" y="68"/>
                  <a:pt x="107" y="63"/>
                  <a:pt x="107" y="58"/>
                </a:cubicBezTo>
                <a:cubicBezTo>
                  <a:pt x="107" y="48"/>
                  <a:pt x="103" y="40"/>
                  <a:pt x="96" y="32"/>
                </a:cubicBezTo>
                <a:cubicBezTo>
                  <a:pt x="88" y="25"/>
                  <a:pt x="79" y="21"/>
                  <a:pt x="67" y="21"/>
                </a:cubicBezTo>
                <a:cubicBezTo>
                  <a:pt x="57" y="21"/>
                  <a:pt x="48" y="24"/>
                  <a:pt x="40" y="31"/>
                </a:cubicBezTo>
                <a:cubicBezTo>
                  <a:pt x="33" y="38"/>
                  <a:pt x="29" y="48"/>
                  <a:pt x="26" y="63"/>
                </a:cubicBezTo>
                <a:cubicBezTo>
                  <a:pt x="0" y="60"/>
                  <a:pt x="0" y="60"/>
                  <a:pt x="0" y="60"/>
                </a:cubicBezTo>
                <a:cubicBezTo>
                  <a:pt x="3" y="40"/>
                  <a:pt x="10" y="26"/>
                  <a:pt x="21" y="15"/>
                </a:cubicBezTo>
                <a:cubicBezTo>
                  <a:pt x="33" y="5"/>
                  <a:pt x="48" y="0"/>
                  <a:pt x="67" y="0"/>
                </a:cubicBezTo>
                <a:cubicBezTo>
                  <a:pt x="87" y="0"/>
                  <a:pt x="103" y="6"/>
                  <a:pt x="115" y="17"/>
                </a:cubicBezTo>
                <a:cubicBezTo>
                  <a:pt x="127" y="28"/>
                  <a:pt x="133" y="41"/>
                  <a:pt x="133" y="56"/>
                </a:cubicBezTo>
                <a:cubicBezTo>
                  <a:pt x="133" y="65"/>
                  <a:pt x="131" y="74"/>
                  <a:pt x="127" y="81"/>
                </a:cubicBezTo>
                <a:cubicBezTo>
                  <a:pt x="123" y="89"/>
                  <a:pt x="115" y="98"/>
                  <a:pt x="102" y="109"/>
                </a:cubicBezTo>
                <a:cubicBezTo>
                  <a:pt x="94" y="116"/>
                  <a:pt x="89" y="122"/>
                  <a:pt x="86" y="125"/>
                </a:cubicBezTo>
                <a:cubicBezTo>
                  <a:pt x="84" y="129"/>
                  <a:pt x="82" y="133"/>
                  <a:pt x="80" y="137"/>
                </a:cubicBezTo>
                <a:cubicBezTo>
                  <a:pt x="79" y="142"/>
                  <a:pt x="79" y="149"/>
                  <a:pt x="78" y="159"/>
                </a:cubicBezTo>
                <a:lnTo>
                  <a:pt x="54" y="159"/>
                </a:lnTo>
                <a:close/>
                <a:moveTo>
                  <a:pt x="52" y="210"/>
                </a:moveTo>
                <a:cubicBezTo>
                  <a:pt x="52" y="181"/>
                  <a:pt x="52" y="181"/>
                  <a:pt x="52" y="181"/>
                </a:cubicBezTo>
                <a:cubicBezTo>
                  <a:pt x="81" y="181"/>
                  <a:pt x="81" y="181"/>
                  <a:pt x="81" y="181"/>
                </a:cubicBezTo>
                <a:cubicBezTo>
                  <a:pt x="81" y="210"/>
                  <a:pt x="81" y="210"/>
                  <a:pt x="81" y="210"/>
                </a:cubicBezTo>
                <a:lnTo>
                  <a:pt x="52" y="2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DE1F0B4-3A6E-4087-A0EF-BD9B155949A7}"/>
              </a:ext>
            </a:extLst>
          </p:cNvPr>
          <p:cNvSpPr/>
          <p:nvPr userDrawn="1"/>
        </p:nvSpPr>
        <p:spPr>
          <a:xfrm>
            <a:off x="4805422" y="3628220"/>
            <a:ext cx="2581156" cy="563231"/>
          </a:xfrm>
          <a:prstGeom prst="rect">
            <a:avLst/>
          </a:prstGeom>
        </p:spPr>
        <p:txBody>
          <a:bodyPr wrap="none">
            <a:spAutoFit/>
          </a:bodyPr>
          <a:lstStyle/>
          <a:p>
            <a:pPr marL="0" marR="0" lvl="0" indent="0" algn="ctr" defTabSz="228600" rtl="0" eaLnBrk="1" fontAlgn="auto" latinLnBrk="0" hangingPunct="1">
              <a:lnSpc>
                <a:spcPct val="90000"/>
              </a:lnSpc>
              <a:spcBef>
                <a:spcPts val="1200"/>
              </a:spcBef>
              <a:spcAft>
                <a:spcPct val="0"/>
              </a:spcAft>
              <a:buClrTx/>
              <a:buSzTx/>
              <a:buFont typeface="Arial" pitchFamily="34" charset="0"/>
              <a:buNone/>
              <a:defRPr/>
            </a:pPr>
            <a:r>
              <a:rPr kumimoji="0" lang="en-US" sz="3400" b="0" i="0" u="none" strike="noStrike" kern="0" cap="none" spc="0" normalizeH="0" baseline="0" noProof="0">
                <a:ln>
                  <a:noFill/>
                </a:ln>
                <a:solidFill>
                  <a:srgbClr val="404040"/>
                </a:solidFill>
                <a:effectLst/>
                <a:uLnTx/>
                <a:uFillTx/>
                <a:latin typeface="+mj-lt"/>
                <a:sym typeface="Trebuchet MS"/>
              </a:rPr>
              <a:t>Questions</a:t>
            </a:r>
          </a:p>
        </p:txBody>
      </p:sp>
    </p:spTree>
    <p:extLst>
      <p:ext uri="{BB962C8B-B14F-4D97-AF65-F5344CB8AC3E}">
        <p14:creationId xmlns:p14="http://schemas.microsoft.com/office/powerpoint/2010/main" val="101929078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94B68B-9DFE-4B0D-8445-536C7E92E639}"/>
              </a:ext>
            </a:extLst>
          </p:cNvPr>
          <p:cNvPicPr/>
          <p:nvPr userDrawn="1"/>
        </p:nvPicPr>
        <p:blipFill>
          <a:blip r:embed="rId2"/>
          <a:stretch>
            <a:fillRect/>
          </a:stretch>
        </p:blipFill>
        <p:spPr>
          <a:xfrm>
            <a:off x="0" y="6537960"/>
            <a:ext cx="12198096" cy="333457"/>
          </a:xfrm>
          <a:prstGeom prst="rect">
            <a:avLst/>
          </a:prstGeom>
        </p:spPr>
      </p:pic>
      <p:sp>
        <p:nvSpPr>
          <p:cNvPr id="7" name="Slide Number Placeholder 5">
            <a:extLst>
              <a:ext uri="{FF2B5EF4-FFF2-40B4-BE49-F238E27FC236}">
                <a16:creationId xmlns:a16="http://schemas.microsoft.com/office/drawing/2014/main" id="{FFE247CF-3534-4943-95C5-32C13D2EC7EA}"/>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8" name="Straight Connector 7">
            <a:extLst>
              <a:ext uri="{FF2B5EF4-FFF2-40B4-BE49-F238E27FC236}">
                <a16:creationId xmlns:a16="http://schemas.microsoft.com/office/drawing/2014/main" id="{C0926BC8-FD26-49EA-8C50-D8B4C8278C6E}"/>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862F81A-FB10-448B-B3B3-1B41BB3EE8BF}"/>
              </a:ext>
            </a:extLst>
          </p:cNvPr>
          <p:cNvPicPr>
            <a:picLocks noChangeAspect="1"/>
          </p:cNvPicPr>
          <p:nvPr userDrawn="1"/>
        </p:nvPicPr>
        <p:blipFill>
          <a:blip r:embed="rId3">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10" name="Slide Number">
            <a:extLst>
              <a:ext uri="{FF2B5EF4-FFF2-40B4-BE49-F238E27FC236}">
                <a16:creationId xmlns:a16="http://schemas.microsoft.com/office/drawing/2014/main" id="{514D1910-B039-46B2-A907-860B1A99E82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
        <p:nvSpPr>
          <p:cNvPr id="14" name="Rectangle 5">
            <a:extLst>
              <a:ext uri="{FF2B5EF4-FFF2-40B4-BE49-F238E27FC236}">
                <a16:creationId xmlns:a16="http://schemas.microsoft.com/office/drawing/2014/main" id="{28B040CB-ADAA-46AF-84ED-71266EB8F499}"/>
              </a:ext>
            </a:extLst>
          </p:cNvPr>
          <p:cNvSpPr>
            <a:spLocks noChangeArrowheads="1"/>
          </p:cNvSpPr>
          <p:nvPr userDrawn="1"/>
        </p:nvSpPr>
        <p:spPr bwMode="auto">
          <a:xfrm>
            <a:off x="9279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383D341-FAA7-4F98-8CA9-A0ED884FDC47}"/>
              </a:ext>
            </a:extLst>
          </p:cNvPr>
          <p:cNvSpPr/>
          <p:nvPr userDrawn="1"/>
        </p:nvSpPr>
        <p:spPr>
          <a:xfrm>
            <a:off x="827228" y="2718306"/>
            <a:ext cx="2651688" cy="615553"/>
          </a:xfrm>
          <a:prstGeom prst="rect">
            <a:avLst/>
          </a:prstGeom>
        </p:spPr>
        <p:txBody>
          <a:bodyPr wrap="none">
            <a:spAutoFit/>
          </a:bodyPr>
          <a:lstStyle/>
          <a:p>
            <a:pPr lvl="0"/>
            <a:r>
              <a:rPr kumimoji="0" lang="en-US" sz="3400" b="0" i="0" u="none" strike="noStrike" kern="0" cap="none" spc="0" normalizeH="0" baseline="0">
                <a:ln>
                  <a:noFill/>
                </a:ln>
                <a:solidFill>
                  <a:schemeClr val="tx2"/>
                </a:solidFill>
                <a:effectLst/>
                <a:uLnTx/>
                <a:uFillTx/>
                <a:latin typeface="Arial Black"/>
                <a:sym typeface="Trebuchet MS"/>
              </a:rPr>
              <a:t>Thank you</a:t>
            </a:r>
          </a:p>
        </p:txBody>
      </p:sp>
      <p:sp>
        <p:nvSpPr>
          <p:cNvPr id="4" name="Rectangle 3">
            <a:extLst>
              <a:ext uri="{FF2B5EF4-FFF2-40B4-BE49-F238E27FC236}">
                <a16:creationId xmlns:a16="http://schemas.microsoft.com/office/drawing/2014/main" id="{8A168A63-1B60-4D41-8A76-6292D5D87A21}"/>
              </a:ext>
            </a:extLst>
          </p:cNvPr>
          <p:cNvSpPr/>
          <p:nvPr userDrawn="1"/>
        </p:nvSpPr>
        <p:spPr>
          <a:xfrm>
            <a:off x="827228" y="3296697"/>
            <a:ext cx="2985304" cy="400110"/>
          </a:xfrm>
          <a:prstGeom prst="rect">
            <a:avLst/>
          </a:prstGeom>
        </p:spPr>
        <p:txBody>
          <a:bodyPr wrap="none">
            <a:spAutoFit/>
          </a:bodyPr>
          <a:lstStyle/>
          <a:p>
            <a:pPr lvl="0"/>
            <a:r>
              <a:rPr lang="en-US" sz="2000" b="0" i="0" u="none" strike="noStrike" cap="none" spc="0" baseline="0">
                <a:ln>
                  <a:noFill/>
                </a:ln>
                <a:solidFill>
                  <a:schemeClr val="tx2"/>
                </a:solidFill>
                <a:uFillTx/>
                <a:latin typeface="+mn-lt"/>
                <a:sym typeface="Trebuchet MS"/>
              </a:rPr>
              <a:t>Let’s do something great</a:t>
            </a:r>
          </a:p>
        </p:txBody>
      </p:sp>
    </p:spTree>
    <p:extLst>
      <p:ext uri="{BB962C8B-B14F-4D97-AF65-F5344CB8AC3E}">
        <p14:creationId xmlns:p14="http://schemas.microsoft.com/office/powerpoint/2010/main" val="310888483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ck Foote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44945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hite Footer blan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FD97C-8A88-48A1-B02C-3F5655F5DFDB}"/>
              </a:ext>
            </a:extLst>
          </p:cNvPr>
          <p:cNvPicPr/>
          <p:nvPr userDrawn="1"/>
        </p:nvPicPr>
        <p:blipFill>
          <a:blip r:embed="rId2"/>
          <a:stretch>
            <a:fillRect/>
          </a:stretch>
        </p:blipFill>
        <p:spPr>
          <a:xfrm>
            <a:off x="0" y="6537960"/>
            <a:ext cx="12198096" cy="333457"/>
          </a:xfrm>
          <a:prstGeom prst="rect">
            <a:avLst/>
          </a:prstGeom>
        </p:spPr>
      </p:pic>
      <p:sp>
        <p:nvSpPr>
          <p:cNvPr id="3" name="Slide Number Placeholder 5">
            <a:extLst>
              <a:ext uri="{FF2B5EF4-FFF2-40B4-BE49-F238E27FC236}">
                <a16:creationId xmlns:a16="http://schemas.microsoft.com/office/drawing/2014/main" id="{E710A81C-BA8F-485E-8C91-56A537198389}"/>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4" name="Straight Connector 3">
            <a:extLst>
              <a:ext uri="{FF2B5EF4-FFF2-40B4-BE49-F238E27FC236}">
                <a16:creationId xmlns:a16="http://schemas.microsoft.com/office/drawing/2014/main" id="{424EE314-90A1-4525-AC78-356180627C3B}"/>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7390DECF-6700-4D08-9774-AC6D0B3ABB89}"/>
              </a:ext>
            </a:extLst>
          </p:cNvPr>
          <p:cNvPicPr>
            <a:picLocks noChangeAspect="1"/>
          </p:cNvPicPr>
          <p:nvPr userDrawn="1"/>
        </p:nvPicPr>
        <p:blipFill>
          <a:blip r:embed="rId3">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6" name="Slide Number">
            <a:extLst>
              <a:ext uri="{FF2B5EF4-FFF2-40B4-BE49-F238E27FC236}">
                <a16:creationId xmlns:a16="http://schemas.microsoft.com/office/drawing/2014/main" id="{67C807A6-8176-401C-9AD7-C8BABC36498C}"/>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Tree>
    <p:extLst>
      <p:ext uri="{BB962C8B-B14F-4D97-AF65-F5344CB8AC3E}">
        <p14:creationId xmlns:p14="http://schemas.microsoft.com/office/powerpoint/2010/main" val="100238942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ey Footer blank ">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BD6FC0-0E29-40D2-AC26-5C0AFD1288FE}"/>
              </a:ext>
            </a:extLst>
          </p:cNvPr>
          <p:cNvPicPr/>
          <p:nvPr userDrawn="1"/>
        </p:nvPicPr>
        <p:blipFill>
          <a:blip r:embed="rId2"/>
          <a:stretch>
            <a:fillRect/>
          </a:stretch>
        </p:blipFill>
        <p:spPr>
          <a:xfrm>
            <a:off x="0" y="6537960"/>
            <a:ext cx="12198096" cy="333457"/>
          </a:xfrm>
          <a:prstGeom prst="rect">
            <a:avLst/>
          </a:prstGeom>
        </p:spPr>
      </p:pic>
      <p:sp>
        <p:nvSpPr>
          <p:cNvPr id="8" name="Slide Number">
            <a:extLst>
              <a:ext uri="{FF2B5EF4-FFF2-40B4-BE49-F238E27FC236}">
                <a16:creationId xmlns:a16="http://schemas.microsoft.com/office/drawing/2014/main" id="{EF6467C3-215A-4140-8962-B0080CA28D8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9" name="Slide Number Placeholder 5">
            <a:extLst>
              <a:ext uri="{FF2B5EF4-FFF2-40B4-BE49-F238E27FC236}">
                <a16:creationId xmlns:a16="http://schemas.microsoft.com/office/drawing/2014/main" id="{9A15FDA7-7B4F-4323-8872-693091E645C8}"/>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0" name="Straight Connector 9">
            <a:extLst>
              <a:ext uri="{FF2B5EF4-FFF2-40B4-BE49-F238E27FC236}">
                <a16:creationId xmlns:a16="http://schemas.microsoft.com/office/drawing/2014/main" id="{8154DB75-1A34-4CC3-A997-C8EDE76421DB}"/>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B86EB1A-692A-4C50-B5B4-834DB6253A4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196109051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ear Footer Light blan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0878C-9E18-48EF-BE0A-0AB2670806C1}"/>
              </a:ext>
            </a:extLst>
          </p:cNvPr>
          <p:cNvPicPr/>
          <p:nvPr userDrawn="1"/>
        </p:nvPicPr>
        <p:blipFill>
          <a:blip r:embed="rId2"/>
          <a:stretch>
            <a:fillRect/>
          </a:stretch>
        </p:blipFill>
        <p:spPr>
          <a:xfrm>
            <a:off x="0" y="6537960"/>
            <a:ext cx="12198096" cy="333457"/>
          </a:xfrm>
          <a:prstGeom prst="rect">
            <a:avLst/>
          </a:prstGeom>
        </p:spPr>
      </p:pic>
      <p:sp>
        <p:nvSpPr>
          <p:cNvPr id="3" name="Slide Number">
            <a:extLst>
              <a:ext uri="{FF2B5EF4-FFF2-40B4-BE49-F238E27FC236}">
                <a16:creationId xmlns:a16="http://schemas.microsoft.com/office/drawing/2014/main" id="{50A77A9A-B0BC-402B-B1D2-85CB85269023}"/>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4" name="Slide Number Placeholder 5">
            <a:extLst>
              <a:ext uri="{FF2B5EF4-FFF2-40B4-BE49-F238E27FC236}">
                <a16:creationId xmlns:a16="http://schemas.microsoft.com/office/drawing/2014/main" id="{D17FEB9F-5823-40BE-BCA1-24E227EA07D3}"/>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5" name="Straight Connector 4">
            <a:extLst>
              <a:ext uri="{FF2B5EF4-FFF2-40B4-BE49-F238E27FC236}">
                <a16:creationId xmlns:a16="http://schemas.microsoft.com/office/drawing/2014/main" id="{A6FF165C-6B31-480D-8810-9873FF0AC829}"/>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DA0058E-3A73-4FBD-81C0-86DBBC10BD1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3560312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kumimoji="0" lang="en-US" sz="3400" b="0" i="0" u="none" strike="noStrike" kern="0" cap="none" spc="0" normalizeH="0" baseline="0" dirty="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ts val="0"/>
              </a:spcAft>
              <a:buClrTx/>
              <a:buSzPct val="100000"/>
              <a:buFont typeface="Arial" panose="020B0604020202020204" pitchFamily="34" charset="0"/>
              <a:buNone/>
              <a:tabLst/>
              <a:defRPr/>
            </a:pPr>
            <a:r>
              <a:rPr lang="en-US" dirty="0"/>
              <a:t>Title</a:t>
            </a:r>
            <a:br>
              <a:rPr lang="en-US" dirty="0"/>
            </a:br>
            <a:endParaRPr lang="en-US" dirty="0"/>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dirty="0"/>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EC49AA9-5BF9-4F87-AC3E-0640E5A9739B}"/>
              </a:ext>
            </a:extLst>
          </p:cNvPr>
          <p:cNvPicPr>
            <a:picLocks noChangeAspect="1"/>
          </p:cNvPicPr>
          <p:nvPr userDrawn="1"/>
        </p:nvPicPr>
        <p:blipFill>
          <a:blip r:embed="rId2"/>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284065947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lear Footer Dark 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94B68B-9DFE-4B0D-8445-536C7E92E639}"/>
              </a:ext>
            </a:extLst>
          </p:cNvPr>
          <p:cNvPicPr/>
          <p:nvPr userDrawn="1"/>
        </p:nvPicPr>
        <p:blipFill>
          <a:blip r:embed="rId2"/>
          <a:stretch>
            <a:fillRect/>
          </a:stretch>
        </p:blipFill>
        <p:spPr>
          <a:xfrm>
            <a:off x="0" y="6537960"/>
            <a:ext cx="12198096" cy="333457"/>
          </a:xfrm>
          <a:prstGeom prst="rect">
            <a:avLst/>
          </a:prstGeom>
        </p:spPr>
      </p:pic>
      <p:sp>
        <p:nvSpPr>
          <p:cNvPr id="7" name="Slide Number Placeholder 5">
            <a:extLst>
              <a:ext uri="{FF2B5EF4-FFF2-40B4-BE49-F238E27FC236}">
                <a16:creationId xmlns:a16="http://schemas.microsoft.com/office/drawing/2014/main" id="{FFE247CF-3534-4943-95C5-32C13D2EC7EA}"/>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8" name="Straight Connector 7">
            <a:extLst>
              <a:ext uri="{FF2B5EF4-FFF2-40B4-BE49-F238E27FC236}">
                <a16:creationId xmlns:a16="http://schemas.microsoft.com/office/drawing/2014/main" id="{C0926BC8-FD26-49EA-8C50-D8B4C8278C6E}"/>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862F81A-FB10-448B-B3B3-1B41BB3EE8BF}"/>
              </a:ext>
            </a:extLst>
          </p:cNvPr>
          <p:cNvPicPr>
            <a:picLocks noChangeAspect="1"/>
          </p:cNvPicPr>
          <p:nvPr userDrawn="1"/>
        </p:nvPicPr>
        <p:blipFill>
          <a:blip r:embed="rId3">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10" name="Slide Number">
            <a:extLst>
              <a:ext uri="{FF2B5EF4-FFF2-40B4-BE49-F238E27FC236}">
                <a16:creationId xmlns:a16="http://schemas.microsoft.com/office/drawing/2014/main" id="{514D1910-B039-46B2-A907-860B1A99E82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Tree>
    <p:extLst>
      <p:ext uri="{BB962C8B-B14F-4D97-AF65-F5344CB8AC3E}">
        <p14:creationId xmlns:p14="http://schemas.microsoft.com/office/powerpoint/2010/main" val="340706445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78" name="Text Placeholder 12"/>
          <p:cNvSpPr>
            <a:spLocks noGrp="1"/>
          </p:cNvSpPr>
          <p:nvPr>
            <p:ph type="body" sz="quarter" idx="13"/>
          </p:nvPr>
        </p:nvSpPr>
        <p:spPr>
          <a:xfrm>
            <a:off x="2355566" y="1995488"/>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79" name="Text Placeholder 12"/>
          <p:cNvSpPr>
            <a:spLocks noGrp="1"/>
          </p:cNvSpPr>
          <p:nvPr>
            <p:ph type="body" sz="quarter" idx="14"/>
          </p:nvPr>
        </p:nvSpPr>
        <p:spPr>
          <a:xfrm>
            <a:off x="2355566" y="3017485"/>
            <a:ext cx="2899126" cy="692152"/>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0" name="Text Placeholder 12"/>
          <p:cNvSpPr>
            <a:spLocks noGrp="1"/>
          </p:cNvSpPr>
          <p:nvPr>
            <p:ph type="body" sz="quarter" idx="15"/>
          </p:nvPr>
        </p:nvSpPr>
        <p:spPr>
          <a:xfrm>
            <a:off x="2355566" y="4040456"/>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1" name="Text Placeholder 12"/>
          <p:cNvSpPr>
            <a:spLocks noGrp="1"/>
          </p:cNvSpPr>
          <p:nvPr>
            <p:ph type="body" sz="quarter" idx="16"/>
          </p:nvPr>
        </p:nvSpPr>
        <p:spPr>
          <a:xfrm>
            <a:off x="2355566" y="5076547"/>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2" name="Text Placeholder 12"/>
          <p:cNvSpPr>
            <a:spLocks noGrp="1"/>
          </p:cNvSpPr>
          <p:nvPr>
            <p:ph type="body" sz="quarter" idx="17"/>
          </p:nvPr>
        </p:nvSpPr>
        <p:spPr>
          <a:xfrm>
            <a:off x="5522512" y="1995488"/>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3" name="Text Placeholder 12"/>
          <p:cNvSpPr>
            <a:spLocks noGrp="1"/>
          </p:cNvSpPr>
          <p:nvPr>
            <p:ph type="body" sz="quarter" idx="18"/>
          </p:nvPr>
        </p:nvSpPr>
        <p:spPr>
          <a:xfrm>
            <a:off x="5522512" y="3017485"/>
            <a:ext cx="5831288" cy="692152"/>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4" name="Text Placeholder 12"/>
          <p:cNvSpPr>
            <a:spLocks noGrp="1"/>
          </p:cNvSpPr>
          <p:nvPr>
            <p:ph type="body" sz="quarter" idx="19"/>
          </p:nvPr>
        </p:nvSpPr>
        <p:spPr>
          <a:xfrm>
            <a:off x="5522512" y="4040456"/>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5" name="Text Placeholder 12"/>
          <p:cNvSpPr>
            <a:spLocks noGrp="1"/>
          </p:cNvSpPr>
          <p:nvPr>
            <p:ph type="body" sz="quarter" idx="20"/>
          </p:nvPr>
        </p:nvSpPr>
        <p:spPr>
          <a:xfrm>
            <a:off x="5522512" y="5076547"/>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17" name="Title 1">
            <a:extLst>
              <a:ext uri="{FF2B5EF4-FFF2-40B4-BE49-F238E27FC236}">
                <a16:creationId xmlns:a16="http://schemas.microsoft.com/office/drawing/2014/main" id="{6F29BA38-AE87-4588-B423-378EB33BF99C}"/>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18" name="Body Level One…">
            <a:extLst>
              <a:ext uri="{FF2B5EF4-FFF2-40B4-BE49-F238E27FC236}">
                <a16:creationId xmlns:a16="http://schemas.microsoft.com/office/drawing/2014/main" id="{602E5113-3297-4D98-8822-6ACB42FB1A6E}"/>
              </a:ext>
            </a:extLst>
          </p:cNvPr>
          <p:cNvSpPr txBox="1">
            <a:spLocks noGrp="1"/>
          </p:cNvSpPr>
          <p:nvPr>
            <p:ph type="body" sz="quarter" idx="25"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2" name="Text Placeholder 9">
            <a:extLst>
              <a:ext uri="{FF2B5EF4-FFF2-40B4-BE49-F238E27FC236}">
                <a16:creationId xmlns:a16="http://schemas.microsoft.com/office/drawing/2014/main" id="{1CB6A48A-09C3-4A9A-831D-AA8CDA77FC3D}"/>
              </a:ext>
            </a:extLst>
          </p:cNvPr>
          <p:cNvSpPr>
            <a:spLocks noGrp="1"/>
          </p:cNvSpPr>
          <p:nvPr>
            <p:ph type="body" sz="quarter" idx="28" hasCustomPrompt="1"/>
          </p:nvPr>
        </p:nvSpPr>
        <p:spPr>
          <a:xfrm>
            <a:off x="1532573" y="206567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3" name="Text Placeholder 9">
            <a:extLst>
              <a:ext uri="{FF2B5EF4-FFF2-40B4-BE49-F238E27FC236}">
                <a16:creationId xmlns:a16="http://schemas.microsoft.com/office/drawing/2014/main" id="{CBA2A3ED-F2F5-4A1D-BD91-F08B1204284A}"/>
              </a:ext>
            </a:extLst>
          </p:cNvPr>
          <p:cNvSpPr>
            <a:spLocks noGrp="1"/>
          </p:cNvSpPr>
          <p:nvPr>
            <p:ph type="body" sz="quarter" idx="29" hasCustomPrompt="1"/>
          </p:nvPr>
        </p:nvSpPr>
        <p:spPr>
          <a:xfrm>
            <a:off x="1532573" y="3092562"/>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4" name="Text Placeholder 9">
            <a:extLst>
              <a:ext uri="{FF2B5EF4-FFF2-40B4-BE49-F238E27FC236}">
                <a16:creationId xmlns:a16="http://schemas.microsoft.com/office/drawing/2014/main" id="{93EF349F-21A2-46D9-8597-2C259EEED62D}"/>
              </a:ext>
            </a:extLst>
          </p:cNvPr>
          <p:cNvSpPr>
            <a:spLocks noGrp="1"/>
          </p:cNvSpPr>
          <p:nvPr>
            <p:ph type="body" sz="quarter" idx="30" hasCustomPrompt="1"/>
          </p:nvPr>
        </p:nvSpPr>
        <p:spPr>
          <a:xfrm>
            <a:off x="1532573" y="4119450"/>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5" name="Text Placeholder 9">
            <a:extLst>
              <a:ext uri="{FF2B5EF4-FFF2-40B4-BE49-F238E27FC236}">
                <a16:creationId xmlns:a16="http://schemas.microsoft.com/office/drawing/2014/main" id="{3CCE2CE9-A9DC-4C3A-B0D6-8C082FB8881A}"/>
              </a:ext>
            </a:extLst>
          </p:cNvPr>
          <p:cNvSpPr>
            <a:spLocks noGrp="1"/>
          </p:cNvSpPr>
          <p:nvPr>
            <p:ph type="body" sz="quarter" idx="31" hasCustomPrompt="1"/>
          </p:nvPr>
        </p:nvSpPr>
        <p:spPr>
          <a:xfrm>
            <a:off x="1532573" y="514633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Tree>
    <p:extLst>
      <p:ext uri="{BB962C8B-B14F-4D97-AF65-F5344CB8AC3E}">
        <p14:creationId xmlns:p14="http://schemas.microsoft.com/office/powerpoint/2010/main" val="336481241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98" name="Body Level One…"/>
          <p:cNvSpPr txBox="1">
            <a:spLocks noGrp="1"/>
          </p:cNvSpPr>
          <p:nvPr>
            <p:ph type="body" sz="quarter" idx="1"/>
          </p:nvPr>
        </p:nvSpPr>
        <p:spPr>
          <a:xfrm>
            <a:off x="2596195" y="1995488"/>
            <a:ext cx="2581494" cy="692153"/>
          </a:xfrm>
          <a:prstGeom prst="rect">
            <a:avLst/>
          </a:prstGeom>
        </p:spPr>
        <p:txBody>
          <a:bodyPr lIns="91440" tIns="45720" rIns="91440" bIns="45720" anchor="ctr">
            <a:noAutofit/>
          </a:bodyPr>
          <a:lstStyle>
            <a:lvl1pPr marL="0" indent="0" algn="l">
              <a:buSzTx/>
              <a:buFont typeface="Arial" pitchFamily="34" charset="0"/>
              <a:buNone/>
              <a:defRPr sz="1800" b="1">
                <a:solidFill>
                  <a:schemeClr val="accent2"/>
                </a:solidFill>
              </a:defRPr>
            </a:lvl1pPr>
            <a:lvl2pPr marL="457200" indent="0" algn="l">
              <a:buFontTx/>
              <a:buNone/>
              <a:defRPr sz="1800">
                <a:solidFill>
                  <a:schemeClr val="accent1"/>
                </a:solidFill>
              </a:defRPr>
            </a:lvl2pPr>
            <a:lvl3pPr marL="914400" indent="0" algn="l">
              <a:buFontTx/>
              <a:buNone/>
              <a:defRPr sz="1800">
                <a:solidFill>
                  <a:schemeClr val="accent1"/>
                </a:solidFill>
              </a:defRPr>
            </a:lvl3pPr>
            <a:lvl4pPr marL="1371600" indent="0" algn="l">
              <a:buFontTx/>
              <a:buNone/>
              <a:defRPr sz="1800">
                <a:solidFill>
                  <a:schemeClr val="accent1"/>
                </a:solidFill>
              </a:defRPr>
            </a:lvl4pPr>
            <a:lvl5pPr marL="1828800" indent="0" algn="l">
              <a:buFontTx/>
              <a:buNone/>
              <a:defRPr sz="1800">
                <a:solidFill>
                  <a:schemeClr val="accent1"/>
                </a:solidFill>
              </a:defRPr>
            </a:lvl5pPr>
          </a:lstStyle>
          <a:p>
            <a:pPr lvl="0"/>
            <a:r>
              <a:rPr lang="en-US"/>
              <a:t>Edit Master text styles</a:t>
            </a:r>
          </a:p>
        </p:txBody>
      </p:sp>
      <p:sp>
        <p:nvSpPr>
          <p:cNvPr id="99" name="Text Placeholder 12"/>
          <p:cNvSpPr>
            <a:spLocks noGrp="1"/>
          </p:cNvSpPr>
          <p:nvPr>
            <p:ph type="body" sz="quarter" idx="13"/>
          </p:nvPr>
        </p:nvSpPr>
        <p:spPr>
          <a:xfrm>
            <a:off x="2596198" y="3017485"/>
            <a:ext cx="2581490" cy="692152"/>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00" name="Text Placeholder 12"/>
          <p:cNvSpPr>
            <a:spLocks noGrp="1"/>
          </p:cNvSpPr>
          <p:nvPr>
            <p:ph type="body" sz="quarter" idx="14"/>
          </p:nvPr>
        </p:nvSpPr>
        <p:spPr>
          <a:xfrm>
            <a:off x="2596198" y="4040456"/>
            <a:ext cx="2581490"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01" name="Text Placeholder 12"/>
          <p:cNvSpPr>
            <a:spLocks noGrp="1"/>
          </p:cNvSpPr>
          <p:nvPr>
            <p:ph type="body" sz="quarter" idx="15"/>
          </p:nvPr>
        </p:nvSpPr>
        <p:spPr>
          <a:xfrm>
            <a:off x="2596198" y="5076547"/>
            <a:ext cx="2581490"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02" name="Text Placeholder 12"/>
          <p:cNvSpPr>
            <a:spLocks noGrp="1"/>
          </p:cNvSpPr>
          <p:nvPr>
            <p:ph type="body" sz="quarter" idx="16"/>
          </p:nvPr>
        </p:nvSpPr>
        <p:spPr>
          <a:xfrm>
            <a:off x="7954602" y="1995488"/>
            <a:ext cx="2899126" cy="692153"/>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3" name="Text Placeholder 12"/>
          <p:cNvSpPr>
            <a:spLocks noGrp="1"/>
          </p:cNvSpPr>
          <p:nvPr>
            <p:ph type="body" sz="quarter" idx="17"/>
          </p:nvPr>
        </p:nvSpPr>
        <p:spPr>
          <a:xfrm>
            <a:off x="7954602" y="3017485"/>
            <a:ext cx="2899126" cy="692152"/>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4" name="Text Placeholder 12"/>
          <p:cNvSpPr>
            <a:spLocks noGrp="1"/>
          </p:cNvSpPr>
          <p:nvPr>
            <p:ph type="body" sz="quarter" idx="18"/>
          </p:nvPr>
        </p:nvSpPr>
        <p:spPr>
          <a:xfrm>
            <a:off x="7954602" y="4040456"/>
            <a:ext cx="2899126" cy="692153"/>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5" name="Text Placeholder 12"/>
          <p:cNvSpPr>
            <a:spLocks noGrp="1"/>
          </p:cNvSpPr>
          <p:nvPr>
            <p:ph type="body" sz="quarter" idx="19"/>
          </p:nvPr>
        </p:nvSpPr>
        <p:spPr>
          <a:xfrm>
            <a:off x="7954602" y="5076547"/>
            <a:ext cx="2899126" cy="692153"/>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6" name="Text Placeholder 12"/>
          <p:cNvSpPr>
            <a:spLocks noGrp="1"/>
          </p:cNvSpPr>
          <p:nvPr>
            <p:ph type="body" sz="quarter" idx="20"/>
          </p:nvPr>
        </p:nvSpPr>
        <p:spPr>
          <a:xfrm>
            <a:off x="5645948" y="1995488"/>
            <a:ext cx="1648328" cy="692153"/>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7" name="Text Placeholder 12"/>
          <p:cNvSpPr>
            <a:spLocks noGrp="1"/>
          </p:cNvSpPr>
          <p:nvPr>
            <p:ph type="body" sz="quarter" idx="21"/>
          </p:nvPr>
        </p:nvSpPr>
        <p:spPr>
          <a:xfrm>
            <a:off x="5645948" y="3017485"/>
            <a:ext cx="1648328" cy="692152"/>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8" name="Text Placeholder 12"/>
          <p:cNvSpPr>
            <a:spLocks noGrp="1"/>
          </p:cNvSpPr>
          <p:nvPr>
            <p:ph type="body" sz="quarter" idx="22"/>
          </p:nvPr>
        </p:nvSpPr>
        <p:spPr>
          <a:xfrm>
            <a:off x="5645948" y="4036159"/>
            <a:ext cx="1648328" cy="692154"/>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109" name="Text Placeholder 12"/>
          <p:cNvSpPr>
            <a:spLocks noGrp="1"/>
          </p:cNvSpPr>
          <p:nvPr>
            <p:ph type="body" sz="quarter" idx="23"/>
          </p:nvPr>
        </p:nvSpPr>
        <p:spPr>
          <a:xfrm>
            <a:off x="5645948" y="5058159"/>
            <a:ext cx="1648328" cy="692153"/>
          </a:xfrm>
          <a:prstGeom prst="rect">
            <a:avLst/>
          </a:prstGeom>
        </p:spPr>
        <p:txBody>
          <a:bodyPr lIns="91440" tIns="45720" rIns="91440" bIns="45720" anchor="ctr">
            <a:noAutofit/>
          </a:bodyPr>
          <a:lstStyle>
            <a:lvl1pPr marL="0" indent="0">
              <a:buNone/>
              <a:defRPr sz="1800">
                <a:solidFill>
                  <a:schemeClr val="tx2"/>
                </a:solidFill>
              </a:defRPr>
            </a:lvl1pPr>
          </a:lstStyle>
          <a:p>
            <a:pPr lvl="0"/>
            <a:r>
              <a:rPr lang="en-US"/>
              <a:t>Edit Master text styles</a:t>
            </a:r>
          </a:p>
        </p:txBody>
      </p:sp>
      <p:sp>
        <p:nvSpPr>
          <p:cNvPr id="20" name="Title 1">
            <a:extLst>
              <a:ext uri="{FF2B5EF4-FFF2-40B4-BE49-F238E27FC236}">
                <a16:creationId xmlns:a16="http://schemas.microsoft.com/office/drawing/2014/main" id="{97F4BB9E-4381-45F1-B103-34ED8DBBC14E}"/>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22" name="Body Level One…">
            <a:extLst>
              <a:ext uri="{FF2B5EF4-FFF2-40B4-BE49-F238E27FC236}">
                <a16:creationId xmlns:a16="http://schemas.microsoft.com/office/drawing/2014/main" id="{F3A5A974-12B8-40D0-8EF9-68F69E5F5683}"/>
              </a:ext>
            </a:extLst>
          </p:cNvPr>
          <p:cNvSpPr txBox="1">
            <a:spLocks noGrp="1"/>
          </p:cNvSpPr>
          <p:nvPr>
            <p:ph type="body" sz="quarter" idx="28"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1" name="Text Placeholder 9">
            <a:extLst>
              <a:ext uri="{FF2B5EF4-FFF2-40B4-BE49-F238E27FC236}">
                <a16:creationId xmlns:a16="http://schemas.microsoft.com/office/drawing/2014/main" id="{79E6BF2E-1456-465B-B975-F600533FB8AA}"/>
              </a:ext>
            </a:extLst>
          </p:cNvPr>
          <p:cNvSpPr>
            <a:spLocks noGrp="1"/>
          </p:cNvSpPr>
          <p:nvPr>
            <p:ph type="body" sz="quarter" idx="29" hasCustomPrompt="1"/>
          </p:nvPr>
        </p:nvSpPr>
        <p:spPr>
          <a:xfrm>
            <a:off x="1806892" y="206567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3" name="Text Placeholder 9">
            <a:extLst>
              <a:ext uri="{FF2B5EF4-FFF2-40B4-BE49-F238E27FC236}">
                <a16:creationId xmlns:a16="http://schemas.microsoft.com/office/drawing/2014/main" id="{E510FFE4-5BB7-4BEA-956B-C3ACBF5F62B4}"/>
              </a:ext>
            </a:extLst>
          </p:cNvPr>
          <p:cNvSpPr>
            <a:spLocks noGrp="1"/>
          </p:cNvSpPr>
          <p:nvPr>
            <p:ph type="body" sz="quarter" idx="30" hasCustomPrompt="1"/>
          </p:nvPr>
        </p:nvSpPr>
        <p:spPr>
          <a:xfrm>
            <a:off x="1806892" y="3092562"/>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4" name="Text Placeholder 9">
            <a:extLst>
              <a:ext uri="{FF2B5EF4-FFF2-40B4-BE49-F238E27FC236}">
                <a16:creationId xmlns:a16="http://schemas.microsoft.com/office/drawing/2014/main" id="{1EE3773A-E9C4-4D0A-A471-226486DDB6A6}"/>
              </a:ext>
            </a:extLst>
          </p:cNvPr>
          <p:cNvSpPr>
            <a:spLocks noGrp="1"/>
          </p:cNvSpPr>
          <p:nvPr>
            <p:ph type="body" sz="quarter" idx="31" hasCustomPrompt="1"/>
          </p:nvPr>
        </p:nvSpPr>
        <p:spPr>
          <a:xfrm>
            <a:off x="1806892" y="4119450"/>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5" name="Text Placeholder 9">
            <a:extLst>
              <a:ext uri="{FF2B5EF4-FFF2-40B4-BE49-F238E27FC236}">
                <a16:creationId xmlns:a16="http://schemas.microsoft.com/office/drawing/2014/main" id="{D9B93101-E52C-401B-801E-B7ADAC5DDCEC}"/>
              </a:ext>
            </a:extLst>
          </p:cNvPr>
          <p:cNvSpPr>
            <a:spLocks noGrp="1"/>
          </p:cNvSpPr>
          <p:nvPr>
            <p:ph type="body" sz="quarter" idx="32" hasCustomPrompt="1"/>
          </p:nvPr>
        </p:nvSpPr>
        <p:spPr>
          <a:xfrm>
            <a:off x="1806892" y="514633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Tree>
    <p:extLst>
      <p:ext uri="{BB962C8B-B14F-4D97-AF65-F5344CB8AC3E}">
        <p14:creationId xmlns:p14="http://schemas.microsoft.com/office/powerpoint/2010/main" val="316801558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genda 3">
    <p:spTree>
      <p:nvGrpSpPr>
        <p:cNvPr id="1" name=""/>
        <p:cNvGrpSpPr/>
        <p:nvPr/>
      </p:nvGrpSpPr>
      <p:grpSpPr>
        <a:xfrm>
          <a:off x="0" y="0"/>
          <a:ext cx="0" cy="0"/>
          <a:chOff x="0" y="0"/>
          <a:chExt cx="0" cy="0"/>
        </a:xfrm>
      </p:grpSpPr>
      <p:sp>
        <p:nvSpPr>
          <p:cNvPr id="128" name="Body Level One…"/>
          <p:cNvSpPr txBox="1">
            <a:spLocks noGrp="1"/>
          </p:cNvSpPr>
          <p:nvPr>
            <p:ph type="body" sz="quarter" idx="1"/>
          </p:nvPr>
        </p:nvSpPr>
        <p:spPr>
          <a:xfrm>
            <a:off x="2174681" y="1995488"/>
            <a:ext cx="2731857" cy="692153"/>
          </a:xfrm>
          <a:prstGeom prst="rect">
            <a:avLst/>
          </a:prstGeom>
        </p:spPr>
        <p:txBody>
          <a:bodyPr lIns="91440" tIns="45720" rIns="91440" bIns="45720" anchor="ctr">
            <a:noAutofit/>
          </a:bodyPr>
          <a:lstStyle>
            <a:lvl1pPr marL="0" indent="0" algn="l">
              <a:buSzTx/>
              <a:buFont typeface="Arial" pitchFamily="34" charset="0"/>
              <a:buNone/>
              <a:defRPr sz="1800" b="1">
                <a:solidFill>
                  <a:schemeClr val="accent2"/>
                </a:solidFill>
              </a:defRPr>
            </a:lvl1pPr>
            <a:lvl2pPr marL="457200" indent="0" algn="l">
              <a:buFontTx/>
              <a:buNone/>
              <a:defRPr sz="1800">
                <a:solidFill>
                  <a:schemeClr val="accent1"/>
                </a:solidFill>
              </a:defRPr>
            </a:lvl2pPr>
            <a:lvl3pPr marL="914400" indent="0" algn="l">
              <a:buFontTx/>
              <a:buNone/>
              <a:defRPr sz="1800">
                <a:solidFill>
                  <a:schemeClr val="accent1"/>
                </a:solidFill>
              </a:defRPr>
            </a:lvl3pPr>
            <a:lvl4pPr marL="1371600" indent="0" algn="l">
              <a:buFontTx/>
              <a:buNone/>
              <a:defRPr sz="1800">
                <a:solidFill>
                  <a:schemeClr val="accent1"/>
                </a:solidFill>
              </a:defRPr>
            </a:lvl4pPr>
            <a:lvl5pPr marL="1828800" indent="0" algn="l">
              <a:buFontTx/>
              <a:buNone/>
              <a:defRPr sz="1800">
                <a:solidFill>
                  <a:schemeClr val="accent1"/>
                </a:solidFill>
              </a:defRPr>
            </a:lvl5pPr>
          </a:lstStyle>
          <a:p>
            <a:pPr lvl="0"/>
            <a:r>
              <a:rPr lang="en-US"/>
              <a:t>Edit Master text styles</a:t>
            </a:r>
          </a:p>
        </p:txBody>
      </p:sp>
      <p:sp>
        <p:nvSpPr>
          <p:cNvPr id="129" name="Text Placeholder 12"/>
          <p:cNvSpPr>
            <a:spLocks noGrp="1"/>
          </p:cNvSpPr>
          <p:nvPr>
            <p:ph type="body" sz="quarter" idx="13"/>
          </p:nvPr>
        </p:nvSpPr>
        <p:spPr>
          <a:xfrm>
            <a:off x="2174681" y="3017485"/>
            <a:ext cx="2731858" cy="692152"/>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0" name="Text Placeholder 12"/>
          <p:cNvSpPr>
            <a:spLocks noGrp="1"/>
          </p:cNvSpPr>
          <p:nvPr>
            <p:ph type="body" sz="quarter" idx="14"/>
          </p:nvPr>
        </p:nvSpPr>
        <p:spPr>
          <a:xfrm>
            <a:off x="2174681" y="4040456"/>
            <a:ext cx="2731858"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1" name="Text Placeholder 12"/>
          <p:cNvSpPr>
            <a:spLocks noGrp="1"/>
          </p:cNvSpPr>
          <p:nvPr>
            <p:ph type="body" sz="quarter" idx="15"/>
          </p:nvPr>
        </p:nvSpPr>
        <p:spPr>
          <a:xfrm>
            <a:off x="2174681" y="5076547"/>
            <a:ext cx="2731858"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2" name="Text Placeholder 12"/>
          <p:cNvSpPr>
            <a:spLocks noGrp="1"/>
          </p:cNvSpPr>
          <p:nvPr>
            <p:ph type="body" sz="quarter" idx="16"/>
          </p:nvPr>
        </p:nvSpPr>
        <p:spPr>
          <a:xfrm>
            <a:off x="5119401" y="1995488"/>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33" name="Text Placeholder 12"/>
          <p:cNvSpPr>
            <a:spLocks noGrp="1"/>
          </p:cNvSpPr>
          <p:nvPr>
            <p:ph type="body" sz="quarter" idx="17"/>
          </p:nvPr>
        </p:nvSpPr>
        <p:spPr>
          <a:xfrm>
            <a:off x="5119401" y="3010248"/>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34" name="Text Placeholder 12"/>
          <p:cNvSpPr>
            <a:spLocks noGrp="1"/>
          </p:cNvSpPr>
          <p:nvPr>
            <p:ph type="body" sz="quarter" idx="18"/>
          </p:nvPr>
        </p:nvSpPr>
        <p:spPr>
          <a:xfrm>
            <a:off x="5119401" y="4058463"/>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35" name="Text Placeholder 12"/>
          <p:cNvSpPr>
            <a:spLocks noGrp="1"/>
          </p:cNvSpPr>
          <p:nvPr>
            <p:ph type="body" sz="quarter" idx="19"/>
          </p:nvPr>
        </p:nvSpPr>
        <p:spPr>
          <a:xfrm>
            <a:off x="5119401" y="5073222"/>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36" name="Text Placeholder 12"/>
          <p:cNvSpPr>
            <a:spLocks noGrp="1"/>
          </p:cNvSpPr>
          <p:nvPr>
            <p:ph type="body" sz="quarter" idx="20"/>
          </p:nvPr>
        </p:nvSpPr>
        <p:spPr>
          <a:xfrm>
            <a:off x="7538418" y="1995488"/>
            <a:ext cx="2731857"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7" name="Text Placeholder 12"/>
          <p:cNvSpPr>
            <a:spLocks noGrp="1"/>
          </p:cNvSpPr>
          <p:nvPr>
            <p:ph type="body" sz="quarter" idx="21"/>
          </p:nvPr>
        </p:nvSpPr>
        <p:spPr>
          <a:xfrm>
            <a:off x="7538418" y="3017485"/>
            <a:ext cx="2731857" cy="692152"/>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8" name="Text Placeholder 12"/>
          <p:cNvSpPr>
            <a:spLocks noGrp="1"/>
          </p:cNvSpPr>
          <p:nvPr>
            <p:ph type="body" sz="quarter" idx="22"/>
          </p:nvPr>
        </p:nvSpPr>
        <p:spPr>
          <a:xfrm>
            <a:off x="7538418" y="4040456"/>
            <a:ext cx="2731857"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39" name="Text Placeholder 12"/>
          <p:cNvSpPr>
            <a:spLocks noGrp="1"/>
          </p:cNvSpPr>
          <p:nvPr>
            <p:ph type="body" sz="quarter" idx="23"/>
          </p:nvPr>
        </p:nvSpPr>
        <p:spPr>
          <a:xfrm>
            <a:off x="7538418" y="5076547"/>
            <a:ext cx="2731857" cy="692153"/>
          </a:xfrm>
          <a:prstGeom prst="rect">
            <a:avLst/>
          </a:prstGeom>
        </p:spPr>
        <p:txBody>
          <a:bodyPr lIns="91440" tIns="45720" rIns="91440" bIns="45720" anchor="ctr">
            <a:noAutofit/>
          </a:bodyPr>
          <a:lstStyle>
            <a:lvl1pPr marL="0" indent="0" algn="l">
              <a:buNone/>
              <a:defRPr sz="1800" b="1">
                <a:solidFill>
                  <a:schemeClr val="accent2"/>
                </a:solidFill>
              </a:defRPr>
            </a:lvl1pPr>
          </a:lstStyle>
          <a:p>
            <a:pPr lvl="0"/>
            <a:r>
              <a:rPr lang="en-US"/>
              <a:t>Edit Master text styles</a:t>
            </a:r>
          </a:p>
        </p:txBody>
      </p:sp>
      <p:sp>
        <p:nvSpPr>
          <p:cNvPr id="140" name="Text Placeholder 12"/>
          <p:cNvSpPr>
            <a:spLocks noGrp="1"/>
          </p:cNvSpPr>
          <p:nvPr>
            <p:ph type="body" sz="quarter" idx="24"/>
          </p:nvPr>
        </p:nvSpPr>
        <p:spPr>
          <a:xfrm>
            <a:off x="10483136" y="1995488"/>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41" name="Text Placeholder 12"/>
          <p:cNvSpPr>
            <a:spLocks noGrp="1"/>
          </p:cNvSpPr>
          <p:nvPr>
            <p:ph type="body" sz="quarter" idx="25"/>
          </p:nvPr>
        </p:nvSpPr>
        <p:spPr>
          <a:xfrm>
            <a:off x="10483136" y="3010248"/>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42" name="Text Placeholder 12"/>
          <p:cNvSpPr>
            <a:spLocks noGrp="1"/>
          </p:cNvSpPr>
          <p:nvPr>
            <p:ph type="body" sz="quarter" idx="26"/>
          </p:nvPr>
        </p:nvSpPr>
        <p:spPr>
          <a:xfrm>
            <a:off x="10483136" y="4058463"/>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43" name="Text Placeholder 12"/>
          <p:cNvSpPr>
            <a:spLocks noGrp="1"/>
          </p:cNvSpPr>
          <p:nvPr>
            <p:ph type="body" sz="quarter" idx="27"/>
          </p:nvPr>
        </p:nvSpPr>
        <p:spPr>
          <a:xfrm>
            <a:off x="10483136" y="5073222"/>
            <a:ext cx="858449" cy="692153"/>
          </a:xfrm>
          <a:prstGeom prst="rect">
            <a:avLst/>
          </a:prstGeom>
        </p:spPr>
        <p:txBody>
          <a:bodyPr lIns="91440" tIns="45720" rIns="91440" bIns="45720" anchor="ctr">
            <a:noAutofit/>
          </a:bodyPr>
          <a:lstStyle>
            <a:lvl1pPr marL="0" indent="0">
              <a:buNone/>
              <a:defRPr sz="1000"/>
            </a:lvl1pPr>
          </a:lstStyle>
          <a:p>
            <a:pPr lvl="0"/>
            <a:r>
              <a:rPr lang="en-US"/>
              <a:t>Edit Master text styles</a:t>
            </a:r>
          </a:p>
        </p:txBody>
      </p:sp>
      <p:sp>
        <p:nvSpPr>
          <p:cNvPr id="145" name="Text Placeholder 9"/>
          <p:cNvSpPr>
            <a:spLocks noGrp="1"/>
          </p:cNvSpPr>
          <p:nvPr>
            <p:ph type="body" sz="quarter" idx="28" hasCustomPrompt="1"/>
          </p:nvPr>
        </p:nvSpPr>
        <p:spPr>
          <a:xfrm>
            <a:off x="1404254" y="206567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46" name="Text Placeholder 9"/>
          <p:cNvSpPr>
            <a:spLocks noGrp="1"/>
          </p:cNvSpPr>
          <p:nvPr>
            <p:ph type="body" sz="quarter" idx="29" hasCustomPrompt="1"/>
          </p:nvPr>
        </p:nvSpPr>
        <p:spPr>
          <a:xfrm>
            <a:off x="1404254" y="3092562"/>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47" name="Text Placeholder 9"/>
          <p:cNvSpPr>
            <a:spLocks noGrp="1"/>
          </p:cNvSpPr>
          <p:nvPr>
            <p:ph type="body" sz="quarter" idx="30" hasCustomPrompt="1"/>
          </p:nvPr>
        </p:nvSpPr>
        <p:spPr>
          <a:xfrm>
            <a:off x="1404254" y="4119450"/>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48" name="Text Placeholder 9"/>
          <p:cNvSpPr>
            <a:spLocks noGrp="1"/>
          </p:cNvSpPr>
          <p:nvPr>
            <p:ph type="body" sz="quarter" idx="31" hasCustomPrompt="1"/>
          </p:nvPr>
        </p:nvSpPr>
        <p:spPr>
          <a:xfrm>
            <a:off x="1404254" y="514633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49" name="Text Placeholder 9"/>
          <p:cNvSpPr>
            <a:spLocks noGrp="1"/>
          </p:cNvSpPr>
          <p:nvPr>
            <p:ph type="body" sz="quarter" idx="32" hasCustomPrompt="1"/>
          </p:nvPr>
        </p:nvSpPr>
        <p:spPr>
          <a:xfrm>
            <a:off x="6792686" y="206567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50" name="Text Placeholder 9"/>
          <p:cNvSpPr>
            <a:spLocks noGrp="1"/>
          </p:cNvSpPr>
          <p:nvPr>
            <p:ph type="body" sz="quarter" idx="33" hasCustomPrompt="1"/>
          </p:nvPr>
        </p:nvSpPr>
        <p:spPr>
          <a:xfrm>
            <a:off x="6792686" y="3092562"/>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51" name="Text Placeholder 9"/>
          <p:cNvSpPr>
            <a:spLocks noGrp="1"/>
          </p:cNvSpPr>
          <p:nvPr>
            <p:ph type="body" sz="quarter" idx="34" hasCustomPrompt="1"/>
          </p:nvPr>
        </p:nvSpPr>
        <p:spPr>
          <a:xfrm>
            <a:off x="6792686" y="4119450"/>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152" name="Text Placeholder 9"/>
          <p:cNvSpPr>
            <a:spLocks noGrp="1"/>
          </p:cNvSpPr>
          <p:nvPr>
            <p:ph type="body" sz="quarter" idx="35" hasCustomPrompt="1"/>
          </p:nvPr>
        </p:nvSpPr>
        <p:spPr>
          <a:xfrm>
            <a:off x="6792686" y="514633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8" name="Title 1">
            <a:extLst>
              <a:ext uri="{FF2B5EF4-FFF2-40B4-BE49-F238E27FC236}">
                <a16:creationId xmlns:a16="http://schemas.microsoft.com/office/drawing/2014/main" id="{E24BA24C-F200-4E1D-80B5-9FC9E9AF9025}"/>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30" name="Body Level One…">
            <a:extLst>
              <a:ext uri="{FF2B5EF4-FFF2-40B4-BE49-F238E27FC236}">
                <a16:creationId xmlns:a16="http://schemas.microsoft.com/office/drawing/2014/main" id="{BCC5B421-5F34-41AD-AD68-BAFE3E926CBB}"/>
              </a:ext>
            </a:extLst>
          </p:cNvPr>
          <p:cNvSpPr txBox="1">
            <a:spLocks noGrp="1"/>
          </p:cNvSpPr>
          <p:nvPr>
            <p:ph type="body" sz="quarter" idx="36"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Tree>
    <p:extLst>
      <p:ext uri="{BB962C8B-B14F-4D97-AF65-F5344CB8AC3E}">
        <p14:creationId xmlns:p14="http://schemas.microsoft.com/office/powerpoint/2010/main" val="32233875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838200" y="2720894"/>
            <a:ext cx="1691640" cy="2561402"/>
          </a:xfrm>
          <a:prstGeom prst="rect">
            <a:avLst/>
          </a:prstGeom>
        </p:spPr>
        <p:txBody>
          <a:bodyPr lIns="91440" tIns="45720" rIns="91440" bIns="45720" anchor="t"/>
          <a:lstStyle>
            <a:lvl1pPr marL="0" indent="0" algn="ctr">
              <a:lnSpc>
                <a:spcPct val="90000"/>
              </a:lnSpc>
              <a:buSzTx/>
              <a:buFont typeface="Arial" pitchFamily="34" charset="0"/>
              <a:buNone/>
              <a:defRPr sz="1200">
                <a:solidFill>
                  <a:schemeClr val="tx2"/>
                </a:solidFill>
              </a:defRPr>
            </a:lvl1pPr>
            <a:lvl2pPr marL="406399" indent="0" algn="ctr">
              <a:lnSpc>
                <a:spcPct val="120000"/>
              </a:lnSpc>
              <a:buFontTx/>
              <a:buNone/>
              <a:defRPr sz="1200"/>
            </a:lvl2pPr>
            <a:lvl3pPr marL="812800" indent="0" algn="ctr">
              <a:lnSpc>
                <a:spcPct val="120000"/>
              </a:lnSpc>
              <a:buFontTx/>
              <a:buNone/>
              <a:defRPr sz="1200"/>
            </a:lvl3pPr>
            <a:lvl4pPr marL="1217613" indent="0" algn="ctr">
              <a:lnSpc>
                <a:spcPct val="120000"/>
              </a:lnSpc>
              <a:buFontTx/>
              <a:buNone/>
              <a:defRPr sz="1200"/>
            </a:lvl4pPr>
            <a:lvl5pPr marL="1624009" indent="0" algn="ctr">
              <a:lnSpc>
                <a:spcPct val="120000"/>
              </a:lnSpc>
              <a:buFont typeface="Arial" pitchFamily="34" charset="0"/>
              <a:buNone/>
              <a:defRPr sz="1200"/>
            </a:lvl5pPr>
          </a:lstStyle>
          <a:p>
            <a:pPr lvl="0"/>
            <a:r>
              <a:rPr lang="en-US"/>
              <a:t>Edit Master text styles</a:t>
            </a:r>
          </a:p>
        </p:txBody>
      </p:sp>
      <p:sp>
        <p:nvSpPr>
          <p:cNvPr id="168" name="Text Placeholder 6"/>
          <p:cNvSpPr>
            <a:spLocks noGrp="1"/>
          </p:cNvSpPr>
          <p:nvPr>
            <p:ph type="body" sz="quarter" idx="13"/>
          </p:nvPr>
        </p:nvSpPr>
        <p:spPr>
          <a:xfrm>
            <a:off x="3044189" y="2720894"/>
            <a:ext cx="1691640" cy="2561402"/>
          </a:xfrm>
          <a:prstGeom prst="rect">
            <a:avLst/>
          </a:prstGeom>
        </p:spPr>
        <p:txBody>
          <a:bodyPr lIns="91440" tIns="45720" rIns="91440" bIns="45720" anchor="t">
            <a:normAutofit/>
          </a:bodyPr>
          <a:lstStyle>
            <a:lvl1pPr marL="0" indent="0" algn="ctr">
              <a:buNone/>
              <a:defRPr sz="1200">
                <a:solidFill>
                  <a:schemeClr val="tx2"/>
                </a:solidFill>
              </a:defRPr>
            </a:lvl1pPr>
          </a:lstStyle>
          <a:p>
            <a:pPr lvl="0"/>
            <a:r>
              <a:rPr lang="en-US"/>
              <a:t>Edit Master text styles</a:t>
            </a:r>
          </a:p>
        </p:txBody>
      </p:sp>
      <p:sp>
        <p:nvSpPr>
          <p:cNvPr id="169" name="Text Placeholder 6"/>
          <p:cNvSpPr>
            <a:spLocks noGrp="1"/>
          </p:cNvSpPr>
          <p:nvPr>
            <p:ph type="body" sz="quarter" idx="14"/>
          </p:nvPr>
        </p:nvSpPr>
        <p:spPr>
          <a:xfrm>
            <a:off x="5250179" y="2720894"/>
            <a:ext cx="1691641" cy="2561402"/>
          </a:xfrm>
          <a:prstGeom prst="rect">
            <a:avLst/>
          </a:prstGeom>
        </p:spPr>
        <p:txBody>
          <a:bodyPr lIns="91440" tIns="45720" rIns="91440" bIns="45720" anchor="t">
            <a:normAutofit/>
          </a:bodyPr>
          <a:lstStyle>
            <a:lvl1pPr marL="0" indent="0" algn="ctr">
              <a:buNone/>
              <a:defRPr sz="1200">
                <a:solidFill>
                  <a:schemeClr val="tx2"/>
                </a:solidFill>
              </a:defRPr>
            </a:lvl1pPr>
          </a:lstStyle>
          <a:p>
            <a:pPr lvl="0"/>
            <a:r>
              <a:rPr lang="en-US"/>
              <a:t>Edit Master text styles</a:t>
            </a:r>
          </a:p>
        </p:txBody>
      </p:sp>
      <p:sp>
        <p:nvSpPr>
          <p:cNvPr id="170" name="Text Placeholder 6"/>
          <p:cNvSpPr>
            <a:spLocks noGrp="1"/>
          </p:cNvSpPr>
          <p:nvPr>
            <p:ph type="body" sz="quarter" idx="15"/>
          </p:nvPr>
        </p:nvSpPr>
        <p:spPr>
          <a:xfrm>
            <a:off x="7456168" y="2720894"/>
            <a:ext cx="1691641" cy="2561402"/>
          </a:xfrm>
          <a:prstGeom prst="rect">
            <a:avLst/>
          </a:prstGeom>
        </p:spPr>
        <p:txBody>
          <a:bodyPr lIns="91440" tIns="45720" rIns="91440" bIns="45720" anchor="t">
            <a:normAutofit/>
          </a:bodyPr>
          <a:lstStyle>
            <a:lvl1pPr marL="0" indent="0" algn="ctr">
              <a:buNone/>
              <a:defRPr sz="1200">
                <a:solidFill>
                  <a:schemeClr val="tx2"/>
                </a:solidFill>
              </a:defRPr>
            </a:lvl1pPr>
          </a:lstStyle>
          <a:p>
            <a:pPr lvl="0"/>
            <a:r>
              <a:rPr lang="en-US"/>
              <a:t>Edit Master text styles</a:t>
            </a:r>
          </a:p>
        </p:txBody>
      </p:sp>
      <p:sp>
        <p:nvSpPr>
          <p:cNvPr id="171" name="Text Placeholder 6"/>
          <p:cNvSpPr>
            <a:spLocks noGrp="1"/>
          </p:cNvSpPr>
          <p:nvPr>
            <p:ph type="body" sz="quarter" idx="16"/>
          </p:nvPr>
        </p:nvSpPr>
        <p:spPr>
          <a:xfrm>
            <a:off x="9662159" y="2720894"/>
            <a:ext cx="1691641" cy="2561402"/>
          </a:xfrm>
          <a:prstGeom prst="rect">
            <a:avLst/>
          </a:prstGeom>
        </p:spPr>
        <p:txBody>
          <a:bodyPr lIns="91440" tIns="45720" rIns="91440" bIns="45720" anchor="t">
            <a:normAutofit/>
          </a:bodyPr>
          <a:lstStyle>
            <a:lvl1pPr marL="0" indent="0" algn="ctr">
              <a:buNone/>
              <a:defRPr sz="1200">
                <a:solidFill>
                  <a:schemeClr val="tx2"/>
                </a:solidFill>
              </a:defRPr>
            </a:lvl1pPr>
          </a:lstStyle>
          <a:p>
            <a:pPr lvl="0"/>
            <a:r>
              <a:rPr lang="en-US"/>
              <a:t>Edit Master text styles</a:t>
            </a:r>
          </a:p>
        </p:txBody>
      </p:sp>
      <p:sp>
        <p:nvSpPr>
          <p:cNvPr id="5" name="Text Placeholder 4">
            <a:extLst>
              <a:ext uri="{FF2B5EF4-FFF2-40B4-BE49-F238E27FC236}">
                <a16:creationId xmlns:a16="http://schemas.microsoft.com/office/drawing/2014/main" id="{194EBA60-AEE0-4407-BFC2-46B76373C442}"/>
              </a:ext>
            </a:extLst>
          </p:cNvPr>
          <p:cNvSpPr>
            <a:spLocks noGrp="1"/>
          </p:cNvSpPr>
          <p:nvPr>
            <p:ph type="body" sz="quarter" idx="23" hasCustomPrompt="1"/>
          </p:nvPr>
        </p:nvSpPr>
        <p:spPr>
          <a:xfrm>
            <a:off x="838200" y="1888959"/>
            <a:ext cx="1691639" cy="831936"/>
          </a:xfrm>
        </p:spPr>
        <p:txBody>
          <a:bodyPr anchor="b"/>
          <a:lstStyle>
            <a:lvl1pPr marL="0" indent="0" algn="ctr">
              <a:buNone/>
              <a:defRPr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18" name="Text Placeholder 4">
            <a:extLst>
              <a:ext uri="{FF2B5EF4-FFF2-40B4-BE49-F238E27FC236}">
                <a16:creationId xmlns:a16="http://schemas.microsoft.com/office/drawing/2014/main" id="{D7C2B46A-FEAB-467B-8811-AFEACA21A4F6}"/>
              </a:ext>
            </a:extLst>
          </p:cNvPr>
          <p:cNvSpPr>
            <a:spLocks noGrp="1"/>
          </p:cNvSpPr>
          <p:nvPr>
            <p:ph type="body" sz="quarter" idx="24" hasCustomPrompt="1"/>
          </p:nvPr>
        </p:nvSpPr>
        <p:spPr>
          <a:xfrm>
            <a:off x="3044190" y="1888959"/>
            <a:ext cx="1691639" cy="831936"/>
          </a:xfrm>
        </p:spPr>
        <p:txBody>
          <a:bodyPr anchor="b"/>
          <a:lstStyle>
            <a:lvl1pPr marL="0" indent="0" algn="ctr">
              <a:buNone/>
              <a:defRPr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19" name="Text Placeholder 4">
            <a:extLst>
              <a:ext uri="{FF2B5EF4-FFF2-40B4-BE49-F238E27FC236}">
                <a16:creationId xmlns:a16="http://schemas.microsoft.com/office/drawing/2014/main" id="{9F3754D4-F6F5-4B47-B10B-FCB49DC6FF40}"/>
              </a:ext>
            </a:extLst>
          </p:cNvPr>
          <p:cNvSpPr>
            <a:spLocks noGrp="1"/>
          </p:cNvSpPr>
          <p:nvPr>
            <p:ph type="body" sz="quarter" idx="25" hasCustomPrompt="1"/>
          </p:nvPr>
        </p:nvSpPr>
        <p:spPr>
          <a:xfrm>
            <a:off x="5250179" y="1888959"/>
            <a:ext cx="1691639" cy="831936"/>
          </a:xfrm>
        </p:spPr>
        <p:txBody>
          <a:bodyPr anchor="b"/>
          <a:lstStyle>
            <a:lvl1pPr marL="0" indent="0" algn="ctr">
              <a:buNone/>
              <a:defRPr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0" name="Text Placeholder 4">
            <a:extLst>
              <a:ext uri="{FF2B5EF4-FFF2-40B4-BE49-F238E27FC236}">
                <a16:creationId xmlns:a16="http://schemas.microsoft.com/office/drawing/2014/main" id="{0721BDD5-632C-4BD0-AA07-34A3EAC95A4C}"/>
              </a:ext>
            </a:extLst>
          </p:cNvPr>
          <p:cNvSpPr>
            <a:spLocks noGrp="1"/>
          </p:cNvSpPr>
          <p:nvPr>
            <p:ph type="body" sz="quarter" idx="26" hasCustomPrompt="1"/>
          </p:nvPr>
        </p:nvSpPr>
        <p:spPr>
          <a:xfrm>
            <a:off x="7456166" y="1888959"/>
            <a:ext cx="1691639" cy="831936"/>
          </a:xfrm>
        </p:spPr>
        <p:txBody>
          <a:bodyPr anchor="b"/>
          <a:lstStyle>
            <a:lvl1pPr marL="0" indent="0" algn="ctr">
              <a:buNone/>
              <a:defRPr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1" name="Text Placeholder 4">
            <a:extLst>
              <a:ext uri="{FF2B5EF4-FFF2-40B4-BE49-F238E27FC236}">
                <a16:creationId xmlns:a16="http://schemas.microsoft.com/office/drawing/2014/main" id="{EEABF2D4-42D7-4935-A995-73A3955CD0B6}"/>
              </a:ext>
            </a:extLst>
          </p:cNvPr>
          <p:cNvSpPr>
            <a:spLocks noGrp="1"/>
          </p:cNvSpPr>
          <p:nvPr>
            <p:ph type="body" sz="quarter" idx="27" hasCustomPrompt="1"/>
          </p:nvPr>
        </p:nvSpPr>
        <p:spPr>
          <a:xfrm>
            <a:off x="9662151" y="1888959"/>
            <a:ext cx="1691639" cy="831936"/>
          </a:xfrm>
        </p:spPr>
        <p:txBody>
          <a:bodyPr anchor="b"/>
          <a:lstStyle>
            <a:lvl1pPr marL="0" indent="0" algn="ctr">
              <a:buNone/>
              <a:defRPr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14" name="Title 1">
            <a:extLst>
              <a:ext uri="{FF2B5EF4-FFF2-40B4-BE49-F238E27FC236}">
                <a16:creationId xmlns:a16="http://schemas.microsoft.com/office/drawing/2014/main" id="{14FCDE18-EB88-4725-A2E9-819F6F166704}"/>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16" name="Body Level One…">
            <a:extLst>
              <a:ext uri="{FF2B5EF4-FFF2-40B4-BE49-F238E27FC236}">
                <a16:creationId xmlns:a16="http://schemas.microsoft.com/office/drawing/2014/main" id="{6E794DFF-1CE2-422D-A00A-1909DD67C0D2}"/>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Tree>
    <p:extLst>
      <p:ext uri="{BB962C8B-B14F-4D97-AF65-F5344CB8AC3E}">
        <p14:creationId xmlns:p14="http://schemas.microsoft.com/office/powerpoint/2010/main" val="5291648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 Column with images">
    <p:spTree>
      <p:nvGrpSpPr>
        <p:cNvPr id="1" name=""/>
        <p:cNvGrpSpPr/>
        <p:nvPr/>
      </p:nvGrpSpPr>
      <p:grpSpPr>
        <a:xfrm>
          <a:off x="0" y="0"/>
          <a:ext cx="0" cy="0"/>
          <a:chOff x="0" y="0"/>
          <a:chExt cx="0" cy="0"/>
        </a:xfrm>
      </p:grpSpPr>
      <p:sp>
        <p:nvSpPr>
          <p:cNvPr id="186" name="Picture Placeholder 4"/>
          <p:cNvSpPr>
            <a:spLocks noGrp="1"/>
          </p:cNvSpPr>
          <p:nvPr>
            <p:ph type="pic" sz="quarter" idx="13"/>
          </p:nvPr>
        </p:nvSpPr>
        <p:spPr>
          <a:xfrm>
            <a:off x="858874" y="1828800"/>
            <a:ext cx="1671331" cy="1561274"/>
          </a:xfrm>
          <a:prstGeom prst="rect">
            <a:avLst/>
          </a:prstGeom>
        </p:spPr>
        <p:txBody>
          <a:bodyPr lIns="91439" tIns="45719" rIns="91439" bIns="45719" anchor="t">
            <a:noAutofit/>
          </a:bodyPr>
          <a:lstStyle>
            <a:lvl1pPr marL="0" indent="0">
              <a:buNone/>
              <a:defRPr/>
            </a:lvl1pPr>
          </a:lstStyle>
          <a:p>
            <a:r>
              <a:rPr lang="en-US"/>
              <a:t>Click icon to add picture</a:t>
            </a:r>
            <a:endParaRPr/>
          </a:p>
        </p:txBody>
      </p:sp>
      <p:sp>
        <p:nvSpPr>
          <p:cNvPr id="187" name="Picture Placeholder 4"/>
          <p:cNvSpPr>
            <a:spLocks noGrp="1"/>
          </p:cNvSpPr>
          <p:nvPr>
            <p:ph type="pic" sz="quarter" idx="14"/>
          </p:nvPr>
        </p:nvSpPr>
        <p:spPr>
          <a:xfrm>
            <a:off x="3066193" y="1828800"/>
            <a:ext cx="1671332" cy="1561274"/>
          </a:xfrm>
          <a:prstGeom prst="rect">
            <a:avLst/>
          </a:prstGeom>
        </p:spPr>
        <p:txBody>
          <a:bodyPr lIns="91439" tIns="45719" rIns="91439" bIns="45719" anchor="t">
            <a:noAutofit/>
          </a:bodyPr>
          <a:lstStyle>
            <a:lvl1pPr marL="0" indent="0">
              <a:buNone/>
              <a:defRPr/>
            </a:lvl1pPr>
          </a:lstStyle>
          <a:p>
            <a:r>
              <a:rPr lang="en-US"/>
              <a:t>Click icon to add picture</a:t>
            </a:r>
            <a:endParaRPr/>
          </a:p>
        </p:txBody>
      </p:sp>
      <p:sp>
        <p:nvSpPr>
          <p:cNvPr id="188" name="Picture Placeholder 4"/>
          <p:cNvSpPr>
            <a:spLocks noGrp="1"/>
          </p:cNvSpPr>
          <p:nvPr>
            <p:ph type="pic" sz="quarter" idx="15"/>
          </p:nvPr>
        </p:nvSpPr>
        <p:spPr>
          <a:xfrm>
            <a:off x="5262864" y="1828800"/>
            <a:ext cx="1671330" cy="1561274"/>
          </a:xfrm>
          <a:prstGeom prst="rect">
            <a:avLst/>
          </a:prstGeom>
        </p:spPr>
        <p:txBody>
          <a:bodyPr lIns="91439" tIns="45719" rIns="91439" bIns="45719" anchor="t">
            <a:noAutofit/>
          </a:bodyPr>
          <a:lstStyle>
            <a:lvl1pPr marL="0" indent="0">
              <a:buNone/>
              <a:defRPr/>
            </a:lvl1pPr>
          </a:lstStyle>
          <a:p>
            <a:r>
              <a:rPr lang="en-US"/>
              <a:t>Click icon to add picture</a:t>
            </a:r>
            <a:endParaRPr/>
          </a:p>
        </p:txBody>
      </p:sp>
      <p:sp>
        <p:nvSpPr>
          <p:cNvPr id="189" name="Picture Placeholder 4"/>
          <p:cNvSpPr>
            <a:spLocks noGrp="1"/>
          </p:cNvSpPr>
          <p:nvPr>
            <p:ph type="pic" sz="quarter" idx="16"/>
          </p:nvPr>
        </p:nvSpPr>
        <p:spPr>
          <a:xfrm>
            <a:off x="7456168" y="1828800"/>
            <a:ext cx="1671332" cy="1561274"/>
          </a:xfrm>
          <a:prstGeom prst="rect">
            <a:avLst/>
          </a:prstGeom>
        </p:spPr>
        <p:txBody>
          <a:bodyPr lIns="91439" tIns="45719" rIns="91439" bIns="45719" anchor="t">
            <a:noAutofit/>
          </a:bodyPr>
          <a:lstStyle>
            <a:lvl1pPr marL="0" indent="0">
              <a:buNone/>
              <a:defRPr/>
            </a:lvl1pPr>
          </a:lstStyle>
          <a:p>
            <a:r>
              <a:rPr lang="en-US"/>
              <a:t>Click icon to add picture</a:t>
            </a:r>
            <a:endParaRPr/>
          </a:p>
        </p:txBody>
      </p:sp>
      <p:sp>
        <p:nvSpPr>
          <p:cNvPr id="190" name="Picture Placeholder 4"/>
          <p:cNvSpPr>
            <a:spLocks noGrp="1"/>
          </p:cNvSpPr>
          <p:nvPr>
            <p:ph type="pic" sz="quarter" idx="17"/>
          </p:nvPr>
        </p:nvSpPr>
        <p:spPr>
          <a:xfrm>
            <a:off x="9672315" y="1828800"/>
            <a:ext cx="1671330" cy="1561274"/>
          </a:xfrm>
          <a:prstGeom prst="rect">
            <a:avLst/>
          </a:prstGeom>
        </p:spPr>
        <p:txBody>
          <a:bodyPr lIns="91439" tIns="45719" rIns="91439" bIns="45719" anchor="t">
            <a:noAutofit/>
          </a:bodyPr>
          <a:lstStyle>
            <a:lvl1pPr marL="0" indent="0">
              <a:buNone/>
              <a:defRPr/>
            </a:lvl1pPr>
          </a:lstStyle>
          <a:p>
            <a:r>
              <a:rPr lang="en-US"/>
              <a:t>Click icon to add picture</a:t>
            </a:r>
            <a:endParaRPr/>
          </a:p>
        </p:txBody>
      </p:sp>
      <p:sp>
        <p:nvSpPr>
          <p:cNvPr id="193" name="Text Placeholder 6"/>
          <p:cNvSpPr>
            <a:spLocks noGrp="1"/>
          </p:cNvSpPr>
          <p:nvPr>
            <p:ph type="body" sz="quarter" idx="19"/>
          </p:nvPr>
        </p:nvSpPr>
        <p:spPr>
          <a:xfrm>
            <a:off x="3044189" y="3906687"/>
            <a:ext cx="1691640" cy="1993372"/>
          </a:xfrm>
          <a:prstGeom prst="rect">
            <a:avLst/>
          </a:prstGeom>
        </p:spPr>
        <p:txBody>
          <a:bodyPr lIns="0" tIns="0" rIns="0" bIns="0" anchor="t">
            <a:noAutofit/>
          </a:bodyPr>
          <a:lstStyle>
            <a:lvl1pPr marL="0" indent="0" algn="ctr">
              <a:buNone/>
              <a:defRPr sz="1200">
                <a:solidFill>
                  <a:schemeClr val="tx2"/>
                </a:solidFill>
              </a:defRPr>
            </a:lvl1pPr>
          </a:lstStyle>
          <a:p>
            <a:pPr lvl="0"/>
            <a:r>
              <a:rPr lang="en-US"/>
              <a:t>Edit Master text styles</a:t>
            </a:r>
          </a:p>
        </p:txBody>
      </p:sp>
      <p:sp>
        <p:nvSpPr>
          <p:cNvPr id="194" name="Text Placeholder 6"/>
          <p:cNvSpPr>
            <a:spLocks noGrp="1"/>
          </p:cNvSpPr>
          <p:nvPr>
            <p:ph type="body" sz="quarter" idx="20"/>
          </p:nvPr>
        </p:nvSpPr>
        <p:spPr>
          <a:xfrm>
            <a:off x="5250179" y="3906687"/>
            <a:ext cx="1691641" cy="1993372"/>
          </a:xfrm>
          <a:prstGeom prst="rect">
            <a:avLst/>
          </a:prstGeom>
        </p:spPr>
        <p:txBody>
          <a:bodyPr lIns="0" tIns="0" rIns="0" bIns="0" anchor="t">
            <a:noAutofit/>
          </a:bodyPr>
          <a:lstStyle>
            <a:lvl1pPr marL="0" indent="0" algn="ctr">
              <a:buNone/>
              <a:defRPr sz="1200">
                <a:solidFill>
                  <a:schemeClr val="tx2"/>
                </a:solidFill>
              </a:defRPr>
            </a:lvl1pPr>
          </a:lstStyle>
          <a:p>
            <a:pPr lvl="0"/>
            <a:r>
              <a:rPr lang="en-US"/>
              <a:t>Edit Master text styles</a:t>
            </a:r>
          </a:p>
        </p:txBody>
      </p:sp>
      <p:sp>
        <p:nvSpPr>
          <p:cNvPr id="195" name="Text Placeholder 6"/>
          <p:cNvSpPr>
            <a:spLocks noGrp="1"/>
          </p:cNvSpPr>
          <p:nvPr>
            <p:ph type="body" sz="quarter" idx="21"/>
          </p:nvPr>
        </p:nvSpPr>
        <p:spPr>
          <a:xfrm>
            <a:off x="7456168" y="3906687"/>
            <a:ext cx="1691641" cy="1993372"/>
          </a:xfrm>
          <a:prstGeom prst="rect">
            <a:avLst/>
          </a:prstGeom>
        </p:spPr>
        <p:txBody>
          <a:bodyPr lIns="0" tIns="0" rIns="0" bIns="0" anchor="t">
            <a:noAutofit/>
          </a:bodyPr>
          <a:lstStyle>
            <a:lvl1pPr marL="0" indent="0" algn="ctr">
              <a:buNone/>
              <a:defRPr sz="1200">
                <a:solidFill>
                  <a:schemeClr val="tx2"/>
                </a:solidFill>
              </a:defRPr>
            </a:lvl1pPr>
          </a:lstStyle>
          <a:p>
            <a:pPr lvl="0"/>
            <a:r>
              <a:rPr lang="en-US"/>
              <a:t>Edit Master text styles</a:t>
            </a:r>
          </a:p>
        </p:txBody>
      </p:sp>
      <p:sp>
        <p:nvSpPr>
          <p:cNvPr id="196" name="Text Placeholder 6"/>
          <p:cNvSpPr>
            <a:spLocks noGrp="1"/>
          </p:cNvSpPr>
          <p:nvPr>
            <p:ph type="body" sz="quarter" idx="22"/>
          </p:nvPr>
        </p:nvSpPr>
        <p:spPr>
          <a:xfrm>
            <a:off x="9662159" y="3906687"/>
            <a:ext cx="1691641" cy="1993372"/>
          </a:xfrm>
          <a:prstGeom prst="rect">
            <a:avLst/>
          </a:prstGeom>
        </p:spPr>
        <p:txBody>
          <a:bodyPr lIns="0" tIns="0" rIns="0" bIns="0" anchor="t">
            <a:noAutofit/>
          </a:bodyPr>
          <a:lstStyle>
            <a:lvl1pPr marL="0" indent="0" algn="ctr">
              <a:buNone/>
              <a:defRPr sz="1200">
                <a:solidFill>
                  <a:schemeClr val="tx2"/>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E4251FB-1DA8-4443-AF88-7E150AAD1F11}"/>
              </a:ext>
            </a:extLst>
          </p:cNvPr>
          <p:cNvSpPr>
            <a:spLocks noGrp="1"/>
          </p:cNvSpPr>
          <p:nvPr>
            <p:ph type="body" sz="quarter" idx="28" hasCustomPrompt="1"/>
          </p:nvPr>
        </p:nvSpPr>
        <p:spPr>
          <a:xfrm>
            <a:off x="838200" y="3561847"/>
            <a:ext cx="1691639" cy="344840"/>
          </a:xfrm>
        </p:spPr>
        <p:txBody>
          <a:bodyPr anchor="b">
            <a:noAutofit/>
          </a:bodyPr>
          <a:lstStyle>
            <a:lvl1pPr marL="0" indent="0" algn="ctr">
              <a:buNone/>
              <a:defRPr sz="1600"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2" name="Text Placeholder 4">
            <a:extLst>
              <a:ext uri="{FF2B5EF4-FFF2-40B4-BE49-F238E27FC236}">
                <a16:creationId xmlns:a16="http://schemas.microsoft.com/office/drawing/2014/main" id="{E8E9A80F-1766-4ED2-84C2-3DC28E233EB1}"/>
              </a:ext>
            </a:extLst>
          </p:cNvPr>
          <p:cNvSpPr>
            <a:spLocks noGrp="1"/>
          </p:cNvSpPr>
          <p:nvPr>
            <p:ph type="body" sz="quarter" idx="29" hasCustomPrompt="1"/>
          </p:nvPr>
        </p:nvSpPr>
        <p:spPr>
          <a:xfrm>
            <a:off x="3044187" y="3561847"/>
            <a:ext cx="1691639" cy="344840"/>
          </a:xfrm>
        </p:spPr>
        <p:txBody>
          <a:bodyPr anchor="b">
            <a:noAutofit/>
          </a:bodyPr>
          <a:lstStyle>
            <a:lvl1pPr marL="0" indent="0" algn="ctr">
              <a:buNone/>
              <a:defRPr sz="1600"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3" name="Text Placeholder 4">
            <a:extLst>
              <a:ext uri="{FF2B5EF4-FFF2-40B4-BE49-F238E27FC236}">
                <a16:creationId xmlns:a16="http://schemas.microsoft.com/office/drawing/2014/main" id="{F1F8D8B1-8A48-40D5-AD40-2BD81D76B209}"/>
              </a:ext>
            </a:extLst>
          </p:cNvPr>
          <p:cNvSpPr>
            <a:spLocks noGrp="1"/>
          </p:cNvSpPr>
          <p:nvPr>
            <p:ph type="body" sz="quarter" idx="30" hasCustomPrompt="1"/>
          </p:nvPr>
        </p:nvSpPr>
        <p:spPr>
          <a:xfrm>
            <a:off x="5242555" y="3561847"/>
            <a:ext cx="1691639" cy="344840"/>
          </a:xfrm>
        </p:spPr>
        <p:txBody>
          <a:bodyPr anchor="b">
            <a:noAutofit/>
          </a:bodyPr>
          <a:lstStyle>
            <a:lvl1pPr marL="0" indent="0" algn="ctr">
              <a:buNone/>
              <a:defRPr sz="1600"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4" name="Text Placeholder 4">
            <a:extLst>
              <a:ext uri="{FF2B5EF4-FFF2-40B4-BE49-F238E27FC236}">
                <a16:creationId xmlns:a16="http://schemas.microsoft.com/office/drawing/2014/main" id="{A486CF48-8914-44CB-9659-EBBE5A8FBE95}"/>
              </a:ext>
            </a:extLst>
          </p:cNvPr>
          <p:cNvSpPr>
            <a:spLocks noGrp="1"/>
          </p:cNvSpPr>
          <p:nvPr>
            <p:ph type="body" sz="quarter" idx="31" hasCustomPrompt="1"/>
          </p:nvPr>
        </p:nvSpPr>
        <p:spPr>
          <a:xfrm>
            <a:off x="7456170" y="3561847"/>
            <a:ext cx="1691639" cy="344840"/>
          </a:xfrm>
        </p:spPr>
        <p:txBody>
          <a:bodyPr anchor="b">
            <a:noAutofit/>
          </a:bodyPr>
          <a:lstStyle>
            <a:lvl1pPr marL="0" indent="0" algn="ctr">
              <a:buNone/>
              <a:defRPr sz="1600"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25" name="Text Placeholder 4">
            <a:extLst>
              <a:ext uri="{FF2B5EF4-FFF2-40B4-BE49-F238E27FC236}">
                <a16:creationId xmlns:a16="http://schemas.microsoft.com/office/drawing/2014/main" id="{DF4B9D2E-B9B8-42B8-A385-44411E27AA90}"/>
              </a:ext>
            </a:extLst>
          </p:cNvPr>
          <p:cNvSpPr>
            <a:spLocks noGrp="1"/>
          </p:cNvSpPr>
          <p:nvPr>
            <p:ph type="body" sz="quarter" idx="32" hasCustomPrompt="1"/>
          </p:nvPr>
        </p:nvSpPr>
        <p:spPr>
          <a:xfrm>
            <a:off x="9662157" y="3561847"/>
            <a:ext cx="1691639" cy="344840"/>
          </a:xfrm>
        </p:spPr>
        <p:txBody>
          <a:bodyPr anchor="b">
            <a:noAutofit/>
          </a:bodyPr>
          <a:lstStyle>
            <a:lvl1pPr marL="0" indent="0" algn="ctr">
              <a:buNone/>
              <a:defRPr sz="1600" b="1">
                <a:solidFill>
                  <a:schemeClr val="accent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Section header</a:t>
            </a:r>
          </a:p>
        </p:txBody>
      </p:sp>
      <p:sp>
        <p:nvSpPr>
          <p:cNvPr id="19" name="Title 1">
            <a:extLst>
              <a:ext uri="{FF2B5EF4-FFF2-40B4-BE49-F238E27FC236}">
                <a16:creationId xmlns:a16="http://schemas.microsoft.com/office/drawing/2014/main" id="{45106F51-D441-4F73-BF3F-192DCCA859CB}"/>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26" name="Body Level One…">
            <a:extLst>
              <a:ext uri="{FF2B5EF4-FFF2-40B4-BE49-F238E27FC236}">
                <a16:creationId xmlns:a16="http://schemas.microsoft.com/office/drawing/2014/main" id="{4A02494E-98BA-43FA-B686-82C482058B7A}"/>
              </a:ext>
            </a:extLst>
          </p:cNvPr>
          <p:cNvSpPr txBox="1">
            <a:spLocks noGrp="1"/>
          </p:cNvSpPr>
          <p:nvPr>
            <p:ph type="body" sz="quarter" idx="33"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0" name="Text Placeholder 6">
            <a:extLst>
              <a:ext uri="{FF2B5EF4-FFF2-40B4-BE49-F238E27FC236}">
                <a16:creationId xmlns:a16="http://schemas.microsoft.com/office/drawing/2014/main" id="{E35A4F40-7C06-458B-9E6E-5333853ADAE4}"/>
              </a:ext>
            </a:extLst>
          </p:cNvPr>
          <p:cNvSpPr>
            <a:spLocks noGrp="1"/>
          </p:cNvSpPr>
          <p:nvPr>
            <p:ph type="body" sz="quarter" idx="34"/>
          </p:nvPr>
        </p:nvSpPr>
        <p:spPr>
          <a:xfrm>
            <a:off x="838196" y="3906687"/>
            <a:ext cx="1691640" cy="1993372"/>
          </a:xfrm>
          <a:prstGeom prst="rect">
            <a:avLst/>
          </a:prstGeom>
        </p:spPr>
        <p:txBody>
          <a:bodyPr lIns="0" tIns="0" rIns="0" bIns="0" anchor="t">
            <a:noAutofit/>
          </a:bodyPr>
          <a:lstStyle>
            <a:lvl1pPr marL="0" indent="0" algn="ctr">
              <a:buNone/>
              <a:defRPr sz="1200">
                <a:solidFill>
                  <a:schemeClr val="tx2"/>
                </a:solidFill>
              </a:defRPr>
            </a:lvl1pPr>
          </a:lstStyle>
          <a:p>
            <a:pPr lvl="0"/>
            <a:r>
              <a:rPr lang="en-US"/>
              <a:t>Edit Master text styles</a:t>
            </a:r>
          </a:p>
        </p:txBody>
      </p:sp>
    </p:spTree>
    <p:extLst>
      <p:ext uri="{BB962C8B-B14F-4D97-AF65-F5344CB8AC3E}">
        <p14:creationId xmlns:p14="http://schemas.microsoft.com/office/powerpoint/2010/main" val="132849931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9203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Vertical Title Blank – no footer">
    <p:spTree>
      <p:nvGrpSpPr>
        <p:cNvPr id="1" name=""/>
        <p:cNvGrpSpPr/>
        <p:nvPr/>
      </p:nvGrpSpPr>
      <p:grpSpPr>
        <a:xfrm>
          <a:off x="0" y="0"/>
          <a:ext cx="0" cy="0"/>
          <a:chOff x="0" y="0"/>
          <a:chExt cx="0" cy="0"/>
        </a:xfrm>
      </p:grpSpPr>
      <p:sp>
        <p:nvSpPr>
          <p:cNvPr id="2" name="Body Level One…">
            <a:extLst>
              <a:ext uri="{FF2B5EF4-FFF2-40B4-BE49-F238E27FC236}">
                <a16:creationId xmlns:a16="http://schemas.microsoft.com/office/drawing/2014/main" id="{2B3F4696-C675-4B45-9D0E-AD3A4623C5B4}"/>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3" name="Title 1">
            <a:extLst>
              <a:ext uri="{FF2B5EF4-FFF2-40B4-BE49-F238E27FC236}">
                <a16:creationId xmlns:a16="http://schemas.microsoft.com/office/drawing/2014/main" id="{CA1B5174-FA25-4C66-8549-4655FD529A36}"/>
              </a:ext>
            </a:extLst>
          </p:cNvPr>
          <p:cNvSpPr>
            <a:spLocks noGrp="1"/>
          </p:cNvSpPr>
          <p:nvPr>
            <p:ph type="title"/>
          </p:nvPr>
        </p:nvSpPr>
        <p:spPr>
          <a:xfrm>
            <a:off x="765313" y="183398"/>
            <a:ext cx="10661375" cy="962008"/>
          </a:xfrm>
        </p:spPr>
        <p:txBody>
          <a:bodyPr/>
          <a:lstStyle/>
          <a:p>
            <a:r>
              <a:rPr lang="en-US"/>
              <a:t>Click to edit Master title style</a:t>
            </a:r>
          </a:p>
        </p:txBody>
      </p:sp>
    </p:spTree>
    <p:extLst>
      <p:ext uri="{BB962C8B-B14F-4D97-AF65-F5344CB8AC3E}">
        <p14:creationId xmlns:p14="http://schemas.microsoft.com/office/powerpoint/2010/main" val="272764395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3725" y="345562"/>
            <a:ext cx="11151089" cy="76987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43725" y="1293541"/>
            <a:ext cx="11151089" cy="839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9388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A319-8D04-455F-9FD6-E420846D5C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F301F6-E061-4250-B2C7-5F87AE4B4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89862-B36B-4CF0-9A48-79CDF3E28321}"/>
              </a:ext>
            </a:extLst>
          </p:cNvPr>
          <p:cNvSpPr>
            <a:spLocks noGrp="1"/>
          </p:cNvSpPr>
          <p:nvPr>
            <p:ph type="dt" sz="half" idx="10"/>
          </p:nvPr>
        </p:nvSpPr>
        <p:spPr/>
        <p:txBody>
          <a:bodyPr/>
          <a:lstStyle/>
          <a:p>
            <a:fld id="{E4B1A052-4DAC-40FD-AADF-787454A28742}" type="datetimeFigureOut">
              <a:rPr lang="en-IN" smtClean="0"/>
              <a:t>12-02-2021</a:t>
            </a:fld>
            <a:endParaRPr lang="en-IN"/>
          </a:p>
        </p:txBody>
      </p:sp>
      <p:sp>
        <p:nvSpPr>
          <p:cNvPr id="5" name="Footer Placeholder 4">
            <a:extLst>
              <a:ext uri="{FF2B5EF4-FFF2-40B4-BE49-F238E27FC236}">
                <a16:creationId xmlns:a16="http://schemas.microsoft.com/office/drawing/2014/main" id="{00BBAED1-FCED-4543-B7AA-0CB70E5CC4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C58DC-0BE4-4CC8-BE37-530025752B71}"/>
              </a:ext>
            </a:extLst>
          </p:cNvPr>
          <p:cNvSpPr>
            <a:spLocks noGrp="1"/>
          </p:cNvSpPr>
          <p:nvPr>
            <p:ph type="sldNum" sz="quarter" idx="12"/>
          </p:nvPr>
        </p:nvSpPr>
        <p:spPr/>
        <p:txBody>
          <a:bodyPr/>
          <a:lstStyle/>
          <a:p>
            <a:fld id="{938ED939-2927-44B5-BE8A-F6FCB243E1B6}" type="slidenum">
              <a:rPr lang="en-IN" smtClean="0"/>
              <a:t>‹#›</a:t>
            </a:fld>
            <a:endParaRPr lang="en-IN"/>
          </a:p>
        </p:txBody>
      </p:sp>
    </p:spTree>
    <p:extLst>
      <p:ext uri="{BB962C8B-B14F-4D97-AF65-F5344CB8AC3E}">
        <p14:creationId xmlns:p14="http://schemas.microsoft.com/office/powerpoint/2010/main" val="426937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Foote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155141"/>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Circles">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0FF18-4F80-47A0-A9DE-48EAE961F1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8018593"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3" y="4341588"/>
            <a:ext cx="8018592"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089402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Imag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DA42C-100B-466B-B9F5-E7B7B268FA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5391" y="0"/>
            <a:ext cx="4791075" cy="6858000"/>
          </a:xfrm>
          <a:prstGeom prst="rect">
            <a:avLst/>
          </a:prstGeom>
        </p:spPr>
      </p:pic>
      <p:sp>
        <p:nvSpPr>
          <p:cNvPr id="17" name="Text Placeholder 15">
            <a:extLst>
              <a:ext uri="{FF2B5EF4-FFF2-40B4-BE49-F238E27FC236}">
                <a16:creationId xmlns:a16="http://schemas.microsoft.com/office/drawing/2014/main" id="{0D7DDA5D-F2AC-42BD-A6F4-0DE5F0E6CB94}"/>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8" name="Text Placeholder 19">
            <a:extLst>
              <a:ext uri="{FF2B5EF4-FFF2-40B4-BE49-F238E27FC236}">
                <a16:creationId xmlns:a16="http://schemas.microsoft.com/office/drawing/2014/main" id="{23815D7A-A058-40AE-AC19-00E78E8113B9}"/>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0" name="Rectangle 5">
            <a:extLst>
              <a:ext uri="{FF2B5EF4-FFF2-40B4-BE49-F238E27FC236}">
                <a16:creationId xmlns:a16="http://schemas.microsoft.com/office/drawing/2014/main" id="{C4A9295B-2137-47F0-9583-F5CCA4BAA81F}"/>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7B76A24-3005-425F-9744-A8ACD40FA49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46359119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with Imag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2E1CE-7D43-4D99-BD90-D592D03CAEC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4651" y="2667"/>
            <a:ext cx="4787349" cy="6852666"/>
          </a:xfrm>
          <a:prstGeom prst="rect">
            <a:avLst/>
          </a:prstGeom>
        </p:spPr>
      </p:pic>
      <p:sp>
        <p:nvSpPr>
          <p:cNvPr id="15" name="Text Placeholder 15">
            <a:extLst>
              <a:ext uri="{FF2B5EF4-FFF2-40B4-BE49-F238E27FC236}">
                <a16:creationId xmlns:a16="http://schemas.microsoft.com/office/drawing/2014/main" id="{93194D52-60C5-46B4-B690-A149CC44B1B2}"/>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6" name="Text Placeholder 19">
            <a:extLst>
              <a:ext uri="{FF2B5EF4-FFF2-40B4-BE49-F238E27FC236}">
                <a16:creationId xmlns:a16="http://schemas.microsoft.com/office/drawing/2014/main" id="{7E7C366A-7DF9-4C92-A7C1-01AAB092F960}"/>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8" name="Rectangle 5">
            <a:extLst>
              <a:ext uri="{FF2B5EF4-FFF2-40B4-BE49-F238E27FC236}">
                <a16:creationId xmlns:a16="http://schemas.microsoft.com/office/drawing/2014/main" id="{D4697CD4-B50D-48C4-8116-ED2DBA2AB062}"/>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7A73193-305A-4EE3-AA9F-9A24A045B0E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32379346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with Image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14B43-60F4-4209-BE0C-9C7954BEB68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0185" y="0"/>
            <a:ext cx="4791075" cy="6858000"/>
          </a:xfrm>
          <a:prstGeom prst="rect">
            <a:avLst/>
          </a:prstGeom>
        </p:spPr>
      </p:pic>
      <p:sp>
        <p:nvSpPr>
          <p:cNvPr id="15" name="Text Placeholder 15">
            <a:extLst>
              <a:ext uri="{FF2B5EF4-FFF2-40B4-BE49-F238E27FC236}">
                <a16:creationId xmlns:a16="http://schemas.microsoft.com/office/drawing/2014/main" id="{C83BF8FD-FD73-424F-BDB8-D4F9C031F8DE}"/>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6" name="Text Placeholder 19">
            <a:extLst>
              <a:ext uri="{FF2B5EF4-FFF2-40B4-BE49-F238E27FC236}">
                <a16:creationId xmlns:a16="http://schemas.microsoft.com/office/drawing/2014/main" id="{1920948D-77DE-4416-973E-748955FB2F40}"/>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8" name="Rectangle 5">
            <a:extLst>
              <a:ext uri="{FF2B5EF4-FFF2-40B4-BE49-F238E27FC236}">
                <a16:creationId xmlns:a16="http://schemas.microsoft.com/office/drawing/2014/main" id="{E8FFA768-7937-490E-834A-40901A1DB215}"/>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8D83D28-54D6-4192-9B06-17AFE6AE5DE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10036297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with Image 4">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8065C6-56FC-4715-8D61-CBB6C851EB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0734" y="0"/>
            <a:ext cx="4791075" cy="6858000"/>
          </a:xfrm>
          <a:prstGeom prst="rect">
            <a:avLst/>
          </a:prstGeom>
        </p:spPr>
      </p:pic>
      <p:sp>
        <p:nvSpPr>
          <p:cNvPr id="21" name="Text Placeholder 15">
            <a:extLst>
              <a:ext uri="{FF2B5EF4-FFF2-40B4-BE49-F238E27FC236}">
                <a16:creationId xmlns:a16="http://schemas.microsoft.com/office/drawing/2014/main" id="{24687D5F-E7AB-46C7-99BA-F26FE57FB8EA}"/>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22" name="Text Placeholder 19">
            <a:extLst>
              <a:ext uri="{FF2B5EF4-FFF2-40B4-BE49-F238E27FC236}">
                <a16:creationId xmlns:a16="http://schemas.microsoft.com/office/drawing/2014/main" id="{D011246D-2A89-4634-922A-9B55DF8BD4F1}"/>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4" name="Rectangle 5">
            <a:extLst>
              <a:ext uri="{FF2B5EF4-FFF2-40B4-BE49-F238E27FC236}">
                <a16:creationId xmlns:a16="http://schemas.microsoft.com/office/drawing/2014/main" id="{ED092939-90FF-4EBA-92C3-4243D12760DD}"/>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834C2A9-4406-45B4-B342-CB9DDCFBB06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423520589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with Image 5">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BE862-A6F6-4624-A385-F99C167DC0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0734" y="0"/>
            <a:ext cx="4791075" cy="6858000"/>
          </a:xfrm>
          <a:prstGeom prst="rect">
            <a:avLst/>
          </a:prstGeom>
        </p:spPr>
      </p:pic>
      <p:sp>
        <p:nvSpPr>
          <p:cNvPr id="18" name="Text Placeholder 15">
            <a:extLst>
              <a:ext uri="{FF2B5EF4-FFF2-40B4-BE49-F238E27FC236}">
                <a16:creationId xmlns:a16="http://schemas.microsoft.com/office/drawing/2014/main" id="{A52C3C49-186F-4A21-ADC9-6A3B336F14D6}"/>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9" name="Text Placeholder 19">
            <a:extLst>
              <a:ext uri="{FF2B5EF4-FFF2-40B4-BE49-F238E27FC236}">
                <a16:creationId xmlns:a16="http://schemas.microsoft.com/office/drawing/2014/main" id="{26F5490F-5349-441F-9639-EA9777A64F7A}"/>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1" name="Rectangle 5">
            <a:extLst>
              <a:ext uri="{FF2B5EF4-FFF2-40B4-BE49-F238E27FC236}">
                <a16:creationId xmlns:a16="http://schemas.microsoft.com/office/drawing/2014/main" id="{FF517DFF-E05A-4029-9C22-78691DEF2E66}"/>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118C534-B23B-4438-BCC7-A02418B66C7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210834430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ith Image 6">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42025-C477-49B4-8A5D-8D25610C36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00184" y="0"/>
            <a:ext cx="4791075" cy="6858000"/>
          </a:xfrm>
          <a:prstGeom prst="rect">
            <a:avLst/>
          </a:prstGeom>
        </p:spPr>
      </p:pic>
      <p:sp>
        <p:nvSpPr>
          <p:cNvPr id="10" name="Text Placeholder 15">
            <a:extLst>
              <a:ext uri="{FF2B5EF4-FFF2-40B4-BE49-F238E27FC236}">
                <a16:creationId xmlns:a16="http://schemas.microsoft.com/office/drawing/2014/main" id="{A0415733-D3C1-45C1-BFA2-C898C73BBCCC}"/>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1" name="Text Placeholder 19">
            <a:extLst>
              <a:ext uri="{FF2B5EF4-FFF2-40B4-BE49-F238E27FC236}">
                <a16:creationId xmlns:a16="http://schemas.microsoft.com/office/drawing/2014/main" id="{C8BDE53E-1040-4DC9-8F3D-9AC75516477E}"/>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9F4E2971-3DE0-4559-A28B-12383533C6F7}"/>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9E0B8D1-7E4D-4A6F-AE16-3CB8E2BEB48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30874020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Full Image 1">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402FC2-DEFF-4FBD-8EEE-C41007AE938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27232" y="5690162"/>
            <a:ext cx="2350729" cy="539172"/>
          </a:xfrm>
          <a:prstGeom prst="rect">
            <a:avLst/>
          </a:prstGeom>
        </p:spPr>
      </p:pic>
      <p:sp>
        <p:nvSpPr>
          <p:cNvPr id="8" name="Text Placeholder 15">
            <a:extLst>
              <a:ext uri="{FF2B5EF4-FFF2-40B4-BE49-F238E27FC236}">
                <a16:creationId xmlns:a16="http://schemas.microsoft.com/office/drawing/2014/main" id="{1FF0B87B-6619-4083-B790-01603A450545}"/>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9" name="Text Placeholder 19">
            <a:extLst>
              <a:ext uri="{FF2B5EF4-FFF2-40B4-BE49-F238E27FC236}">
                <a16:creationId xmlns:a16="http://schemas.microsoft.com/office/drawing/2014/main" id="{3E9EE3E3-1C2A-4840-874D-B96ED2AEDEF1}"/>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0" name="Rectangle 5">
            <a:extLst>
              <a:ext uri="{FF2B5EF4-FFF2-40B4-BE49-F238E27FC236}">
                <a16:creationId xmlns:a16="http://schemas.microsoft.com/office/drawing/2014/main" id="{97389D4D-3015-4B8B-97CE-3E319F0972D9}"/>
              </a:ext>
            </a:extLst>
          </p:cNvPr>
          <p:cNvSpPr>
            <a:spLocks noChangeArrowheads="1"/>
          </p:cNvSpPr>
          <p:nvPr userDrawn="1"/>
        </p:nvSpPr>
        <p:spPr bwMode="auto">
          <a:xfrm>
            <a:off x="9326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930848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EC49AA9-5BF9-4F87-AC3E-0640E5A9739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28943545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Dark">
    <p:bg>
      <p:bgPr>
        <a:solidFill>
          <a:schemeClr val="tx2"/>
        </a:solidFill>
        <a:effectLst/>
      </p:bgPr>
    </p:bg>
    <p:spTree>
      <p:nvGrpSpPr>
        <p:cNvPr id="1" name=""/>
        <p:cNvGrpSpPr/>
        <p:nvPr/>
      </p:nvGrpSpPr>
      <p:grpSpPr>
        <a:xfrm>
          <a:off x="0" y="0"/>
          <a:ext cx="0" cy="0"/>
          <a:chOff x="0" y="0"/>
          <a:chExt cx="0" cy="0"/>
        </a:xfrm>
      </p:grpSpPr>
      <p:sp>
        <p:nvSpPr>
          <p:cNvPr id="9" name="Text Placeholder 15">
            <a:extLst>
              <a:ext uri="{FF2B5EF4-FFF2-40B4-BE49-F238E27FC236}">
                <a16:creationId xmlns:a16="http://schemas.microsoft.com/office/drawing/2014/main" id="{32D722A8-29FB-4653-9B79-16FC87978C66}"/>
              </a:ext>
            </a:extLst>
          </p:cNvPr>
          <p:cNvSpPr>
            <a:spLocks noGrp="1"/>
          </p:cNvSpPr>
          <p:nvPr>
            <p:ph type="body" sz="quarter" idx="14" hasCustomPrompt="1"/>
          </p:nvPr>
        </p:nvSpPr>
        <p:spPr>
          <a:xfrm>
            <a:off x="827233" y="2718305"/>
            <a:ext cx="10582887"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0" name="Text Placeholder 19">
            <a:extLst>
              <a:ext uri="{FF2B5EF4-FFF2-40B4-BE49-F238E27FC236}">
                <a16:creationId xmlns:a16="http://schemas.microsoft.com/office/drawing/2014/main" id="{DBCF8A87-29DA-483A-99B0-847627B07EAA}"/>
              </a:ext>
            </a:extLst>
          </p:cNvPr>
          <p:cNvSpPr>
            <a:spLocks noGrp="1"/>
          </p:cNvSpPr>
          <p:nvPr>
            <p:ph type="body" sz="quarter" idx="15" hasCustomPrompt="1"/>
          </p:nvPr>
        </p:nvSpPr>
        <p:spPr>
          <a:xfrm>
            <a:off x="827232" y="4341588"/>
            <a:ext cx="10582885"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1" name="Rectangle 5">
            <a:extLst>
              <a:ext uri="{FF2B5EF4-FFF2-40B4-BE49-F238E27FC236}">
                <a16:creationId xmlns:a16="http://schemas.microsoft.com/office/drawing/2014/main" id="{74D26F63-2362-45CC-8ABE-C16196349204}"/>
              </a:ext>
            </a:extLst>
          </p:cNvPr>
          <p:cNvSpPr>
            <a:spLocks noChangeArrowheads="1"/>
          </p:cNvSpPr>
          <p:nvPr userDrawn="1"/>
        </p:nvSpPr>
        <p:spPr bwMode="auto">
          <a:xfrm>
            <a:off x="9326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747FFE2-E163-4F69-A75A-919BEB7FAD2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7232" y="5690162"/>
            <a:ext cx="2350729" cy="539172"/>
          </a:xfrm>
          <a:prstGeom prst="rect">
            <a:avLst/>
          </a:prstGeom>
        </p:spPr>
      </p:pic>
    </p:spTree>
    <p:extLst>
      <p:ext uri="{BB962C8B-B14F-4D97-AF65-F5344CB8AC3E}">
        <p14:creationId xmlns:p14="http://schemas.microsoft.com/office/powerpoint/2010/main" val="6956364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ear Footer Dark 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94B68B-9DFE-4B0D-8445-536C7E92E639}"/>
              </a:ext>
            </a:extLst>
          </p:cNvPr>
          <p:cNvPicPr>
            <a:picLocks/>
          </p:cNvPicPr>
          <p:nvPr userDrawn="1"/>
        </p:nvPicPr>
        <p:blipFill>
          <a:blip r:embed="rId2"/>
          <a:stretch>
            <a:fillRect/>
          </a:stretch>
        </p:blipFill>
        <p:spPr>
          <a:xfrm>
            <a:off x="0" y="6537960"/>
            <a:ext cx="12198096" cy="333457"/>
          </a:xfrm>
          <a:prstGeom prst="rect">
            <a:avLst/>
          </a:prstGeom>
        </p:spPr>
      </p:pic>
      <p:sp>
        <p:nvSpPr>
          <p:cNvPr id="7" name="Slide Number Placeholder 5">
            <a:extLst>
              <a:ext uri="{FF2B5EF4-FFF2-40B4-BE49-F238E27FC236}">
                <a16:creationId xmlns:a16="http://schemas.microsoft.com/office/drawing/2014/main" id="{FFE247CF-3534-4943-95C5-32C13D2EC7EA}"/>
              </a:ext>
            </a:extLst>
          </p:cNvPr>
          <p:cNvSpPr txBox="1">
            <a:spLocks/>
          </p:cNvSpPr>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dirty="0">
              <a:solidFill>
                <a:schemeClr val="tx2"/>
              </a:solidFill>
            </a:endParaRPr>
          </a:p>
        </p:txBody>
      </p:sp>
      <p:cxnSp>
        <p:nvCxnSpPr>
          <p:cNvPr id="8" name="Straight Connector 7">
            <a:extLst>
              <a:ext uri="{FF2B5EF4-FFF2-40B4-BE49-F238E27FC236}">
                <a16:creationId xmlns:a16="http://schemas.microsoft.com/office/drawing/2014/main" id="{C0926BC8-FD26-49EA-8C50-D8B4C8278C6E}"/>
              </a:ext>
            </a:extLst>
          </p:cNvPr>
          <p:cNvCxnSpPr/>
          <p:nvPr userDrawn="1"/>
        </p:nvCxnSpPr>
        <p:spPr>
          <a:xfrm>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862F81A-FB10-448B-B3B3-1B41BB3EE8BF}"/>
              </a:ext>
            </a:extLst>
          </p:cNvPr>
          <p:cNvPicPr>
            <a:picLocks noChangeAspect="1"/>
          </p:cNvPicPr>
          <p:nvPr userDrawn="1"/>
        </p:nvPicPr>
        <p:blipFill>
          <a:blip r:embed="rId3" cstate="email">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10" name="Slide Number">
            <a:extLst>
              <a:ext uri="{FF2B5EF4-FFF2-40B4-BE49-F238E27FC236}">
                <a16:creationId xmlns:a16="http://schemas.microsoft.com/office/drawing/2014/main" id="{514D1910-B039-46B2-A907-860B1A99E822}"/>
              </a:ext>
            </a:extLst>
          </p:cNvPr>
          <p:cNvSpPr txBox="1">
            <a:spLocks/>
          </p:cNvSpPr>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dirty="0">
                <a:solidFill>
                  <a:schemeClr val="tx2"/>
                </a:solidFill>
                <a:latin typeface="+mn-lt"/>
                <a:cs typeface="Arial Narrow" panose="020B0604020202020204" pitchFamily="34" charset="0"/>
              </a:rPr>
              <a:t>© 2021 Concentrix Corp. All Rights Reserved. Confidential and Proprietary.</a:t>
            </a:r>
          </a:p>
        </p:txBody>
      </p:sp>
    </p:spTree>
    <p:extLst>
      <p:ext uri="{BB962C8B-B14F-4D97-AF65-F5344CB8AC3E}">
        <p14:creationId xmlns:p14="http://schemas.microsoft.com/office/powerpoint/2010/main" val="211844689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FCEED-15E7-44A6-AFFD-6D9F3EB6A3DC}"/>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lvl1pPr>
            <a:lvl2pPr defTabSz="228600">
              <a:tabLst>
                <a:tab pos="0" algn="l"/>
              </a:tabLst>
              <a:defRPr/>
            </a:lvl2pPr>
            <a:lvl3pPr defTabSz="228600">
              <a:tabLst>
                <a:tab pos="0" algn="l"/>
              </a:tabLst>
              <a:defRPr/>
            </a:lvl3pPr>
            <a:lvl4pPr marL="914400" indent="-228600" defTabSz="228600">
              <a:tabLst>
                <a:tab pos="0" algn="l"/>
              </a:tabLst>
              <a:defRPr/>
            </a:lvl4pPr>
            <a:lvl5pPr defTabSz="228600">
              <a:tabLst>
                <a:tab pos="0" algn="l"/>
              </a:tabLst>
              <a:defRPr/>
            </a:lvl5pPr>
            <a:lvl6pPr defTabSz="228600">
              <a:tabLst>
                <a:tab pos="0" algn="l"/>
              </a:tabLst>
              <a:defRPr/>
            </a:lvl6pPr>
            <a:lvl7pPr defTabSz="228600">
              <a:tabLst>
                <a:tab pos="0" algn="l"/>
              </a:tabLst>
              <a:defRPr/>
            </a:lvl7pPr>
            <a:lvl8pPr defTabSz="228600">
              <a:tabLst>
                <a:tab pos="0" algn="l"/>
              </a:tabLst>
              <a:defRPr/>
            </a:lvl8pPr>
            <a:lvl9pPr marL="2057400" indent="-215900" defTabSz="228600">
              <a:buNone/>
              <a:tabLst>
                <a:tab pos="0" algn="l"/>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Body Level One…">
            <a:extLst>
              <a:ext uri="{FF2B5EF4-FFF2-40B4-BE49-F238E27FC236}">
                <a16:creationId xmlns:a16="http://schemas.microsoft.com/office/drawing/2014/main" id="{F9E4359E-FC68-4055-A92D-DA85CC326DDA}"/>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 name="Title 1">
            <a:extLst>
              <a:ext uri="{FF2B5EF4-FFF2-40B4-BE49-F238E27FC236}">
                <a16:creationId xmlns:a16="http://schemas.microsoft.com/office/drawing/2014/main" id="{D1F85293-5007-4338-BBE7-C56BE235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31409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ED6A5-8F4D-4239-A764-E65E62DDD8C7}"/>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5" name="Body Level One…">
            <a:extLst>
              <a:ext uri="{FF2B5EF4-FFF2-40B4-BE49-F238E27FC236}">
                <a16:creationId xmlns:a16="http://schemas.microsoft.com/office/drawing/2014/main" id="{104B0008-1824-4F3B-8629-AF202990FF8D}"/>
              </a:ext>
            </a:extLst>
          </p:cNvPr>
          <p:cNvSpPr txBox="1">
            <a:spLocks noGrp="1"/>
          </p:cNvSpPr>
          <p:nvPr>
            <p:ph type="body" sz="quarter" idx="22" hasCustomPrompt="1"/>
          </p:nvPr>
        </p:nvSpPr>
        <p:spPr>
          <a:xfrm>
            <a:off x="765313"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bg1"/>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pic>
        <p:nvPicPr>
          <p:cNvPr id="6" name="Picture 5">
            <a:extLst>
              <a:ext uri="{FF2B5EF4-FFF2-40B4-BE49-F238E27FC236}">
                <a16:creationId xmlns:a16="http://schemas.microsoft.com/office/drawing/2014/main" id="{56827885-B71E-49B0-8628-071D64A1D221}"/>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7" name="Slide Number">
            <a:extLst>
              <a:ext uri="{FF2B5EF4-FFF2-40B4-BE49-F238E27FC236}">
                <a16:creationId xmlns:a16="http://schemas.microsoft.com/office/drawing/2014/main" id="{0EC9AD04-7797-48FD-95A0-D1912B4815B1}"/>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11" name="Text Placeholder 4">
            <a:extLst>
              <a:ext uri="{FF2B5EF4-FFF2-40B4-BE49-F238E27FC236}">
                <a16:creationId xmlns:a16="http://schemas.microsoft.com/office/drawing/2014/main" id="{C083FFE8-1CBD-4091-9042-0C96F978D991}"/>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solidFill>
                  <a:schemeClr val="bg1"/>
                </a:solidFill>
              </a:defRPr>
            </a:lvl1pPr>
            <a:lvl2pPr defTabSz="228600">
              <a:tabLst>
                <a:tab pos="0" algn="l"/>
              </a:tabLst>
              <a:defRPr>
                <a:solidFill>
                  <a:schemeClr val="bg1"/>
                </a:solidFill>
              </a:defRPr>
            </a:lvl2pPr>
            <a:lvl3pPr defTabSz="228600">
              <a:tabLst>
                <a:tab pos="0" algn="l"/>
              </a:tabLst>
              <a:defRPr>
                <a:solidFill>
                  <a:schemeClr val="bg1"/>
                </a:solidFill>
              </a:defRPr>
            </a:lvl3pPr>
            <a:lvl4pPr marL="914400" indent="-228600" defTabSz="228600">
              <a:tabLst>
                <a:tab pos="0" algn="l"/>
              </a:tabLst>
              <a:defRPr>
                <a:solidFill>
                  <a:schemeClr val="bg1"/>
                </a:solidFill>
              </a:defRPr>
            </a:lvl4pPr>
            <a:lvl5pPr defTabSz="228600">
              <a:tabLst>
                <a:tab pos="0" algn="l"/>
              </a:tabLst>
              <a:defRPr>
                <a:solidFill>
                  <a:schemeClr val="bg1"/>
                </a:solidFill>
              </a:defRPr>
            </a:lvl5pPr>
            <a:lvl6pPr defTabSz="228600">
              <a:tabLst>
                <a:tab pos="0" algn="l"/>
              </a:tabLst>
              <a:defRPr>
                <a:solidFill>
                  <a:schemeClr val="bg1"/>
                </a:solidFill>
              </a:defRPr>
            </a:lvl6pPr>
            <a:lvl7pPr defTabSz="228600">
              <a:tabLst>
                <a:tab pos="0" algn="l"/>
              </a:tabLst>
              <a:defRPr>
                <a:solidFill>
                  <a:schemeClr val="bg1"/>
                </a:solidFill>
              </a:defRPr>
            </a:lvl7pPr>
            <a:lvl8pPr defTabSz="228600">
              <a:tabLst>
                <a:tab pos="0" algn="l"/>
              </a:tabLst>
              <a:defRPr>
                <a:solidFill>
                  <a:schemeClr val="bg1"/>
                </a:solidFill>
              </a:defRPr>
            </a:lvl8pPr>
            <a:lvl9pPr marL="2057400" indent="-215900" defTabSz="228600">
              <a:buNone/>
              <a:tabLst>
                <a:tab pos="0" algn="l"/>
              </a:tabLst>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2546950-C485-4C11-BD0E-AAC4CEFA9A89}"/>
              </a:ext>
            </a:extLst>
          </p:cNvPr>
          <p:cNvSpPr txBox="1"/>
          <p:nvPr userDrawn="1"/>
        </p:nvSpPr>
        <p:spPr>
          <a:xfrm>
            <a:off x="9828735" y="6537960"/>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3" name="Straight Connector 12">
            <a:extLst>
              <a:ext uri="{FF2B5EF4-FFF2-40B4-BE49-F238E27FC236}">
                <a16:creationId xmlns:a16="http://schemas.microsoft.com/office/drawing/2014/main" id="{D1C703D3-5D4F-46D1-A63C-CA465A6E1AFB}"/>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37FFEA-DAF5-47E3-A5BE-1CD9D43E263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181481539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with Image on Right">
    <p:spTree>
      <p:nvGrpSpPr>
        <p:cNvPr id="1" name=""/>
        <p:cNvGrpSpPr/>
        <p:nvPr/>
      </p:nvGrpSpPr>
      <p:grpSpPr>
        <a:xfrm>
          <a:off x="0" y="0"/>
          <a:ext cx="0" cy="0"/>
          <a:chOff x="0" y="0"/>
          <a:chExt cx="0" cy="0"/>
        </a:xfrm>
      </p:grpSpPr>
      <p:sp>
        <p:nvSpPr>
          <p:cNvPr id="225" name="Picture Placeholder 7"/>
          <p:cNvSpPr>
            <a:spLocks noGrp="1"/>
          </p:cNvSpPr>
          <p:nvPr>
            <p:ph type="pic" sz="half" idx="13"/>
          </p:nvPr>
        </p:nvSpPr>
        <p:spPr>
          <a:xfrm>
            <a:off x="6635751" y="1664207"/>
            <a:ext cx="4790936" cy="4379976"/>
          </a:xfrm>
          <a:prstGeom prst="rect">
            <a:avLst/>
          </a:prstGeom>
        </p:spPr>
        <p:txBody>
          <a:bodyPr lIns="91440" tIns="45720" rIns="91440" bIns="45720" anchor="t">
            <a:noAutofit/>
          </a:bodyPr>
          <a:lstStyle>
            <a:lvl1pPr marL="0" indent="0">
              <a:buNone/>
              <a:defRPr/>
            </a:lvl1pPr>
          </a:lstStyle>
          <a:p>
            <a:r>
              <a:rPr lang="en-US"/>
              <a:t>Click icon to add picture</a:t>
            </a:r>
            <a:endParaRPr/>
          </a:p>
        </p:txBody>
      </p:sp>
      <p:sp>
        <p:nvSpPr>
          <p:cNvPr id="2" name="Title 1">
            <a:extLst>
              <a:ext uri="{FF2B5EF4-FFF2-40B4-BE49-F238E27FC236}">
                <a16:creationId xmlns:a16="http://schemas.microsoft.com/office/drawing/2014/main" id="{9024398A-E85E-471C-B512-9B92707A1F7E}"/>
              </a:ext>
            </a:extLst>
          </p:cNvPr>
          <p:cNvSpPr>
            <a:spLocks noGrp="1"/>
          </p:cNvSpPr>
          <p:nvPr>
            <p:ph type="title"/>
          </p:nvPr>
        </p:nvSpPr>
        <p:spPr/>
        <p:txBody>
          <a:bodyPr>
            <a:noAutofit/>
          </a:bodyPr>
          <a:lstStyle/>
          <a:p>
            <a:r>
              <a:rPr lang="en-US"/>
              <a:t>Click to edit Master title style</a:t>
            </a:r>
          </a:p>
        </p:txBody>
      </p:sp>
      <p:sp>
        <p:nvSpPr>
          <p:cNvPr id="7" name="Body Level One…">
            <a:extLst>
              <a:ext uri="{FF2B5EF4-FFF2-40B4-BE49-F238E27FC236}">
                <a16:creationId xmlns:a16="http://schemas.microsoft.com/office/drawing/2014/main" id="{42069315-BAE1-4478-8B39-D5D777ED3D67}"/>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4" name="Text Placeholder 3">
            <a:extLst>
              <a:ext uri="{FF2B5EF4-FFF2-40B4-BE49-F238E27FC236}">
                <a16:creationId xmlns:a16="http://schemas.microsoft.com/office/drawing/2014/main" id="{92DE3023-ABE3-4767-9F61-87BD61E7C98E}"/>
              </a:ext>
            </a:extLst>
          </p:cNvPr>
          <p:cNvSpPr>
            <a:spLocks noGrp="1"/>
          </p:cNvSpPr>
          <p:nvPr>
            <p:ph type="body" sz="quarter" idx="23"/>
          </p:nvPr>
        </p:nvSpPr>
        <p:spPr>
          <a:xfrm>
            <a:off x="765313" y="1664207"/>
            <a:ext cx="5559287" cy="43799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74768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Callout on Righ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AE81471-14EE-416B-B726-7F3165FE36E8}"/>
              </a:ext>
            </a:extLst>
          </p:cNvPr>
          <p:cNvSpPr/>
          <p:nvPr userDrawn="1"/>
        </p:nvSpPr>
        <p:spPr>
          <a:xfrm>
            <a:off x="7513437" y="0"/>
            <a:ext cx="4678563" cy="6542202"/>
          </a:xfrm>
          <a:prstGeom prst="rect">
            <a:avLst/>
          </a:prstGeom>
          <a:solidFill>
            <a:schemeClr val="tx2"/>
          </a:solidFill>
          <a:ln w="3175">
            <a:miter lim="400000"/>
          </a:ln>
        </p:spPr>
        <p:txBody>
          <a:bodyPr lIns="38100" tIns="38100" rIns="38100" bIns="38100" anchor="ctr">
            <a:noAutofit/>
          </a:bodyPr>
          <a:lstStyle/>
          <a:p>
            <a:pPr defTabSz="619125" hangingPunct="0">
              <a:lnSpc>
                <a:spcPts val="5000"/>
              </a:lnSpc>
              <a:defRPr sz="4800" b="1" spc="-144"/>
            </a:pPr>
            <a:endParaRPr sz="2400" b="1" kern="0" spc="-72">
              <a:solidFill>
                <a:srgbClr val="000000"/>
              </a:solidFill>
              <a:latin typeface="Helvetica"/>
              <a:cs typeface="Helvetica"/>
              <a:sym typeface="Helvetica"/>
            </a:endParaRPr>
          </a:p>
        </p:txBody>
      </p:sp>
      <p:sp>
        <p:nvSpPr>
          <p:cNvPr id="6" name="Title 5">
            <a:extLst>
              <a:ext uri="{FF2B5EF4-FFF2-40B4-BE49-F238E27FC236}">
                <a16:creationId xmlns:a16="http://schemas.microsoft.com/office/drawing/2014/main" id="{AF5910E9-8C1D-4B9F-A581-D392FE6E964C}"/>
              </a:ext>
            </a:extLst>
          </p:cNvPr>
          <p:cNvSpPr>
            <a:spLocks noGrp="1"/>
          </p:cNvSpPr>
          <p:nvPr>
            <p:ph type="title"/>
          </p:nvPr>
        </p:nvSpPr>
        <p:spPr>
          <a:xfrm>
            <a:off x="765313" y="183398"/>
            <a:ext cx="6032095" cy="962008"/>
          </a:xfrm>
        </p:spPr>
        <p:txBody>
          <a:bodyPr>
            <a:noAutofit/>
          </a:bodyPr>
          <a:lstStyle/>
          <a:p>
            <a:r>
              <a:rPr lang="en-US"/>
              <a:t>Click to edit Master title style</a:t>
            </a:r>
          </a:p>
        </p:txBody>
      </p:sp>
      <p:sp>
        <p:nvSpPr>
          <p:cNvPr id="9" name="Body Level One…">
            <a:extLst>
              <a:ext uri="{FF2B5EF4-FFF2-40B4-BE49-F238E27FC236}">
                <a16:creationId xmlns:a16="http://schemas.microsoft.com/office/drawing/2014/main" id="{5CFABF1E-7DEF-46A6-AF8F-CA2DF1280EAA}"/>
              </a:ext>
            </a:extLst>
          </p:cNvPr>
          <p:cNvSpPr txBox="1">
            <a:spLocks noGrp="1"/>
          </p:cNvSpPr>
          <p:nvPr>
            <p:ph type="body" sz="half" idx="37"/>
          </p:nvPr>
        </p:nvSpPr>
        <p:spPr>
          <a:xfrm>
            <a:off x="8185532" y="1664208"/>
            <a:ext cx="3316077" cy="4337207"/>
          </a:xfrm>
          <a:prstGeom prst="rect">
            <a:avLst/>
          </a:prstGeom>
        </p:spPr>
        <p:txBody>
          <a:bodyPr lIns="91440" tIns="45720" rIns="91440" bIns="45720" anchor="t">
            <a:noAutofit/>
          </a:bodyPr>
          <a:lstStyle>
            <a:lvl1pPr marL="0" indent="0" algn="l">
              <a:lnSpc>
                <a:spcPct val="110000"/>
              </a:lnSpc>
              <a:buSzTx/>
              <a:buFont typeface="Arial" pitchFamily="34" charset="0"/>
              <a:buNone/>
              <a:defRPr sz="1800">
                <a:solidFill>
                  <a:schemeClr val="bg1"/>
                </a:solidFill>
              </a:defRPr>
            </a:lvl1pPr>
            <a:lvl2pPr marL="406400" indent="0" algn="l">
              <a:lnSpc>
                <a:spcPct val="120000"/>
              </a:lnSpc>
              <a:buFontTx/>
              <a:buNone/>
              <a:defRPr sz="1600"/>
            </a:lvl2pPr>
            <a:lvl3pPr marL="812800" indent="0" algn="l">
              <a:lnSpc>
                <a:spcPct val="120000"/>
              </a:lnSpc>
              <a:buFontTx/>
              <a:buNone/>
              <a:defRPr sz="1600"/>
            </a:lvl3pPr>
            <a:lvl4pPr marL="1217612" indent="0" algn="l">
              <a:lnSpc>
                <a:spcPct val="120000"/>
              </a:lnSpc>
              <a:buFontTx/>
              <a:buNone/>
              <a:defRPr sz="1600"/>
            </a:lvl4pPr>
            <a:lvl5pPr marL="1624009" indent="0" algn="l">
              <a:lnSpc>
                <a:spcPct val="120000"/>
              </a:lnSpc>
              <a:buFont typeface="Arial" pitchFamily="34" charset="0"/>
              <a:buNone/>
              <a:defRPr sz="1600"/>
            </a:lvl5pPr>
          </a:lstStyle>
          <a:p>
            <a:pPr lvl="0"/>
            <a:r>
              <a:rPr lang="en-US"/>
              <a:t>Edit Master text styles</a:t>
            </a:r>
          </a:p>
        </p:txBody>
      </p:sp>
      <p:sp>
        <p:nvSpPr>
          <p:cNvPr id="10" name="Body Level One…">
            <a:extLst>
              <a:ext uri="{FF2B5EF4-FFF2-40B4-BE49-F238E27FC236}">
                <a16:creationId xmlns:a16="http://schemas.microsoft.com/office/drawing/2014/main" id="{35A206DF-DC9F-404B-81EA-2BC841FF0DBF}"/>
              </a:ext>
            </a:extLst>
          </p:cNvPr>
          <p:cNvSpPr txBox="1">
            <a:spLocks noGrp="1"/>
          </p:cNvSpPr>
          <p:nvPr>
            <p:ph type="body" sz="quarter" idx="22" hasCustomPrompt="1"/>
          </p:nvPr>
        </p:nvSpPr>
        <p:spPr>
          <a:xfrm>
            <a:off x="765313" y="1155345"/>
            <a:ext cx="6032094" cy="341632"/>
          </a:xfrm>
          <a:prstGeom prst="rect">
            <a:avLst/>
          </a:prstGeom>
        </p:spPr>
        <p:txBody>
          <a:bodyPr wrap="square"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4" name="Text Placeholder 3">
            <a:extLst>
              <a:ext uri="{FF2B5EF4-FFF2-40B4-BE49-F238E27FC236}">
                <a16:creationId xmlns:a16="http://schemas.microsoft.com/office/drawing/2014/main" id="{9D8BC52F-93C4-4B61-812F-CE97874CC0F3}"/>
              </a:ext>
            </a:extLst>
          </p:cNvPr>
          <p:cNvSpPr>
            <a:spLocks noGrp="1"/>
          </p:cNvSpPr>
          <p:nvPr>
            <p:ph type="body" sz="quarter" idx="38"/>
          </p:nvPr>
        </p:nvSpPr>
        <p:spPr>
          <a:xfrm>
            <a:off x="765312" y="1664208"/>
            <a:ext cx="6032093" cy="433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72032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White">
    <p:bg>
      <p:bgPr>
        <a:solidFill>
          <a:schemeClr val="bg1"/>
        </a:solidFill>
        <a:effectLst/>
      </p:bgPr>
    </p:b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829A299-CA18-426B-AEAA-80CABC42B3B4}"/>
              </a:ext>
            </a:extLst>
          </p:cNvPr>
          <p:cNvSpPr>
            <a:spLocks noGrp="1"/>
          </p:cNvSpPr>
          <p:nvPr>
            <p:ph type="body" sz="quarter" idx="10" hasCustomPrompt="1"/>
          </p:nvPr>
        </p:nvSpPr>
        <p:spPr>
          <a:xfrm>
            <a:off x="827234" y="2718306"/>
            <a:ext cx="10413922" cy="618092"/>
          </a:xfrm>
        </p:spPr>
        <p:txBody>
          <a:bodyPr anchor="b"/>
          <a:lstStyle>
            <a:lvl1pPr marL="0" indent="0">
              <a:buNone/>
              <a:defRPr kumimoji="0" lang="en-US" sz="3400" b="0" i="0" u="none" strike="noStrike" kern="0" cap="none" spc="0" normalizeH="0" baseline="0" smtClean="0">
                <a:ln>
                  <a:noFill/>
                </a:ln>
                <a:solidFill>
                  <a:schemeClr val="tx2"/>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Title</a:t>
            </a:r>
          </a:p>
        </p:txBody>
      </p:sp>
      <p:sp>
        <p:nvSpPr>
          <p:cNvPr id="17" name="Text Placeholder 19">
            <a:extLst>
              <a:ext uri="{FF2B5EF4-FFF2-40B4-BE49-F238E27FC236}">
                <a16:creationId xmlns:a16="http://schemas.microsoft.com/office/drawing/2014/main" id="{6B77141F-11B9-41C3-A797-C4B51F3FAE5C}"/>
              </a:ext>
            </a:extLst>
          </p:cNvPr>
          <p:cNvSpPr>
            <a:spLocks noGrp="1"/>
          </p:cNvSpPr>
          <p:nvPr>
            <p:ph type="body" sz="quarter" idx="13" hasCustomPrompt="1"/>
          </p:nvPr>
        </p:nvSpPr>
        <p:spPr>
          <a:xfrm>
            <a:off x="827232" y="3336398"/>
            <a:ext cx="10413920"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Subtitle</a:t>
            </a:r>
          </a:p>
        </p:txBody>
      </p:sp>
      <p:sp>
        <p:nvSpPr>
          <p:cNvPr id="19" name="Rectangle 5">
            <a:extLst>
              <a:ext uri="{FF2B5EF4-FFF2-40B4-BE49-F238E27FC236}">
                <a16:creationId xmlns:a16="http://schemas.microsoft.com/office/drawing/2014/main" id="{B877C7A8-53A2-4C17-8E5E-264A410268B0}"/>
              </a:ext>
            </a:extLst>
          </p:cNvPr>
          <p:cNvSpPr>
            <a:spLocks noChangeArrowheads="1"/>
          </p:cNvSpPr>
          <p:nvPr userDrawn="1"/>
        </p:nvSpPr>
        <p:spPr bwMode="auto">
          <a:xfrm>
            <a:off x="9279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5773615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chemeClr val="tx2"/>
        </a:solidFill>
        <a:effectLst/>
      </p:bgPr>
    </p:b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829A299-CA18-426B-AEAA-80CABC42B3B4}"/>
              </a:ext>
            </a:extLst>
          </p:cNvPr>
          <p:cNvSpPr>
            <a:spLocks noGrp="1"/>
          </p:cNvSpPr>
          <p:nvPr>
            <p:ph type="body" sz="quarter" idx="10" hasCustomPrompt="1"/>
          </p:nvPr>
        </p:nvSpPr>
        <p:spPr>
          <a:xfrm>
            <a:off x="827234" y="2718306"/>
            <a:ext cx="10413922" cy="618092"/>
          </a:xfrm>
        </p:spPr>
        <p:txBody>
          <a:bodyPr anchor="b"/>
          <a:lstStyle>
            <a:lvl1pPr marL="0" indent="0">
              <a:buNone/>
              <a:defRPr kumimoji="0" lang="en-US" sz="3400" b="0" i="0" u="none" strike="noStrike" kern="0" cap="none" spc="0" normalizeH="0" baseline="0" smtClean="0">
                <a:ln>
                  <a:noFill/>
                </a:ln>
                <a:solidFill>
                  <a:schemeClr val="bg1"/>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Title</a:t>
            </a:r>
          </a:p>
        </p:txBody>
      </p:sp>
      <p:sp>
        <p:nvSpPr>
          <p:cNvPr id="17" name="Text Placeholder 19">
            <a:extLst>
              <a:ext uri="{FF2B5EF4-FFF2-40B4-BE49-F238E27FC236}">
                <a16:creationId xmlns:a16="http://schemas.microsoft.com/office/drawing/2014/main" id="{6B77141F-11B9-41C3-A797-C4B51F3FAE5C}"/>
              </a:ext>
            </a:extLst>
          </p:cNvPr>
          <p:cNvSpPr>
            <a:spLocks noGrp="1"/>
          </p:cNvSpPr>
          <p:nvPr>
            <p:ph type="body" sz="quarter" idx="13" hasCustomPrompt="1"/>
          </p:nvPr>
        </p:nvSpPr>
        <p:spPr>
          <a:xfrm>
            <a:off x="827232" y="3336398"/>
            <a:ext cx="10413920" cy="433694"/>
          </a:xfrm>
        </p:spPr>
        <p:txBody>
          <a:bodyPr/>
          <a:lstStyle>
            <a:lvl1pPr marL="0" indent="0">
              <a:buNone/>
              <a:defRPr sz="2000">
                <a:solidFill>
                  <a:schemeClr val="bg1"/>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Divider Subtitle</a:t>
            </a:r>
          </a:p>
        </p:txBody>
      </p:sp>
      <p:sp>
        <p:nvSpPr>
          <p:cNvPr id="19" name="Rectangle 5">
            <a:extLst>
              <a:ext uri="{FF2B5EF4-FFF2-40B4-BE49-F238E27FC236}">
                <a16:creationId xmlns:a16="http://schemas.microsoft.com/office/drawing/2014/main" id="{B877C7A8-53A2-4C17-8E5E-264A410268B0}"/>
              </a:ext>
            </a:extLst>
          </p:cNvPr>
          <p:cNvSpPr>
            <a:spLocks noChangeArrowheads="1"/>
          </p:cNvSpPr>
          <p:nvPr userDrawn="1"/>
        </p:nvSpPr>
        <p:spPr bwMode="auto">
          <a:xfrm>
            <a:off x="927988" y="2431569"/>
            <a:ext cx="914400" cy="822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D59E238-2BAD-4769-855C-A828B95DE04D}"/>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13" name="Slide Number">
            <a:extLst>
              <a:ext uri="{FF2B5EF4-FFF2-40B4-BE49-F238E27FC236}">
                <a16:creationId xmlns:a16="http://schemas.microsoft.com/office/drawing/2014/main" id="{4C53C52C-1E7D-4F20-A45F-C4C8135F9A31}"/>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14" name="Slide Number Placeholder 5">
            <a:extLst>
              <a:ext uri="{FF2B5EF4-FFF2-40B4-BE49-F238E27FC236}">
                <a16:creationId xmlns:a16="http://schemas.microsoft.com/office/drawing/2014/main" id="{E4B0B765-7251-45A7-9752-8D3FF6694E9F}"/>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6" name="Straight Connector 15">
            <a:extLst>
              <a:ext uri="{FF2B5EF4-FFF2-40B4-BE49-F238E27FC236}">
                <a16:creationId xmlns:a16="http://schemas.microsoft.com/office/drawing/2014/main" id="{82BD52E5-EA4D-4183-926B-F1A402567118}"/>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2DF493C-B72A-4948-9CBD-7155104B8D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422929079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26FD61A-D4C7-4CBF-AE75-FB159E9F374D}"/>
              </a:ext>
            </a:extLst>
          </p:cNvPr>
          <p:cNvSpPr/>
          <p:nvPr userDrawn="1"/>
        </p:nvSpPr>
        <p:spPr>
          <a:xfrm>
            <a:off x="5604013" y="2306374"/>
            <a:ext cx="983974" cy="983974"/>
          </a:xfrm>
          <a:prstGeom prst="ellipse">
            <a:avLst/>
          </a:prstGeom>
          <a:ln w="38100">
            <a:solidFill>
              <a:schemeClr val="tx2"/>
            </a:solidFill>
          </a:ln>
        </p:spPr>
        <p:txBody>
          <a:bodyPr wrap="square" rtlCol="0" anchor="ctr">
            <a:spAutoFit/>
          </a:bodyPr>
          <a:lstStyle/>
          <a:p>
            <a:pPr algn="l">
              <a:lnSpc>
                <a:spcPct val="90000"/>
              </a:lnSpc>
            </a:pPr>
            <a:endParaRPr lang="en-US" sz="1400" kern="0"/>
          </a:p>
        </p:txBody>
      </p:sp>
      <p:pic>
        <p:nvPicPr>
          <p:cNvPr id="12" name="Picture 11">
            <a:extLst>
              <a:ext uri="{FF2B5EF4-FFF2-40B4-BE49-F238E27FC236}">
                <a16:creationId xmlns:a16="http://schemas.microsoft.com/office/drawing/2014/main" id="{F78774D5-ABE1-4438-940F-1D94B1CEF9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49224" y="2493828"/>
            <a:ext cx="561515" cy="601640"/>
          </a:xfrm>
          <a:prstGeom prst="rect">
            <a:avLst/>
          </a:prstGeom>
        </p:spPr>
      </p:pic>
      <p:sp>
        <p:nvSpPr>
          <p:cNvPr id="14" name="Rectangle 13">
            <a:extLst>
              <a:ext uri="{FF2B5EF4-FFF2-40B4-BE49-F238E27FC236}">
                <a16:creationId xmlns:a16="http://schemas.microsoft.com/office/drawing/2014/main" id="{A12D0657-62A2-46EB-B9EA-23E37F2FD5BF}"/>
              </a:ext>
            </a:extLst>
          </p:cNvPr>
          <p:cNvSpPr/>
          <p:nvPr userDrawn="1"/>
        </p:nvSpPr>
        <p:spPr>
          <a:xfrm>
            <a:off x="5301549" y="3628220"/>
            <a:ext cx="1588897" cy="563231"/>
          </a:xfrm>
          <a:prstGeom prst="rect">
            <a:avLst/>
          </a:prstGeom>
        </p:spPr>
        <p:txBody>
          <a:bodyPr wrap="none">
            <a:spAutoFit/>
          </a:body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kumimoji="0" lang="en-US" sz="3400" b="0" i="0" u="none" strike="noStrike" kern="0" cap="none" spc="0" normalizeH="0" baseline="0" noProof="0">
                <a:ln>
                  <a:noFill/>
                </a:ln>
                <a:solidFill>
                  <a:srgbClr val="404040"/>
                </a:solidFill>
                <a:effectLst/>
                <a:uLnTx/>
                <a:uFillTx/>
                <a:latin typeface="+mj-lt"/>
                <a:sym typeface="Trebuchet MS"/>
              </a:rPr>
              <a:t>Break</a:t>
            </a:r>
          </a:p>
        </p:txBody>
      </p:sp>
    </p:spTree>
    <p:extLst>
      <p:ext uri="{BB962C8B-B14F-4D97-AF65-F5344CB8AC3E}">
        <p14:creationId xmlns:p14="http://schemas.microsoft.com/office/powerpoint/2010/main" val="377119615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26FD61A-D4C7-4CBF-AE75-FB159E9F374D}"/>
              </a:ext>
            </a:extLst>
          </p:cNvPr>
          <p:cNvSpPr/>
          <p:nvPr userDrawn="1"/>
        </p:nvSpPr>
        <p:spPr>
          <a:xfrm>
            <a:off x="5604013" y="2305440"/>
            <a:ext cx="983974" cy="983974"/>
          </a:xfrm>
          <a:prstGeom prst="ellipse">
            <a:avLst/>
          </a:prstGeom>
          <a:ln w="38100">
            <a:solidFill>
              <a:schemeClr val="tx2"/>
            </a:solidFill>
          </a:ln>
        </p:spPr>
        <p:txBody>
          <a:bodyPr wrap="square" rtlCol="0" anchor="ctr">
            <a:spAutoFit/>
          </a:bodyPr>
          <a:lstStyle/>
          <a:p>
            <a:pPr algn="l">
              <a:lnSpc>
                <a:spcPct val="90000"/>
              </a:lnSpc>
            </a:pPr>
            <a:endParaRPr lang="en-US" sz="1400" kern="0"/>
          </a:p>
        </p:txBody>
      </p:sp>
      <p:sp>
        <p:nvSpPr>
          <p:cNvPr id="14" name="Freeform 5">
            <a:extLst>
              <a:ext uri="{FF2B5EF4-FFF2-40B4-BE49-F238E27FC236}">
                <a16:creationId xmlns:a16="http://schemas.microsoft.com/office/drawing/2014/main" id="{7F58156B-1142-4D39-ABDA-661500C62971}"/>
              </a:ext>
            </a:extLst>
          </p:cNvPr>
          <p:cNvSpPr>
            <a:spLocks noEditPoints="1"/>
          </p:cNvSpPr>
          <p:nvPr userDrawn="1"/>
        </p:nvSpPr>
        <p:spPr bwMode="auto">
          <a:xfrm>
            <a:off x="5907088" y="2510560"/>
            <a:ext cx="374650" cy="585787"/>
          </a:xfrm>
          <a:custGeom>
            <a:avLst/>
            <a:gdLst>
              <a:gd name="T0" fmla="*/ 54 w 133"/>
              <a:gd name="T1" fmla="*/ 159 h 210"/>
              <a:gd name="T2" fmla="*/ 54 w 133"/>
              <a:gd name="T3" fmla="*/ 151 h 210"/>
              <a:gd name="T4" fmla="*/ 58 w 133"/>
              <a:gd name="T5" fmla="*/ 126 h 210"/>
              <a:gd name="T6" fmla="*/ 68 w 133"/>
              <a:gd name="T7" fmla="*/ 109 h 210"/>
              <a:gd name="T8" fmla="*/ 86 w 133"/>
              <a:gd name="T9" fmla="*/ 92 h 210"/>
              <a:gd name="T10" fmla="*/ 103 w 133"/>
              <a:gd name="T11" fmla="*/ 73 h 210"/>
              <a:gd name="T12" fmla="*/ 107 w 133"/>
              <a:gd name="T13" fmla="*/ 58 h 210"/>
              <a:gd name="T14" fmla="*/ 96 w 133"/>
              <a:gd name="T15" fmla="*/ 32 h 210"/>
              <a:gd name="T16" fmla="*/ 67 w 133"/>
              <a:gd name="T17" fmla="*/ 21 h 210"/>
              <a:gd name="T18" fmla="*/ 40 w 133"/>
              <a:gd name="T19" fmla="*/ 31 h 210"/>
              <a:gd name="T20" fmla="*/ 26 w 133"/>
              <a:gd name="T21" fmla="*/ 63 h 210"/>
              <a:gd name="T22" fmla="*/ 0 w 133"/>
              <a:gd name="T23" fmla="*/ 60 h 210"/>
              <a:gd name="T24" fmla="*/ 21 w 133"/>
              <a:gd name="T25" fmla="*/ 15 h 210"/>
              <a:gd name="T26" fmla="*/ 67 w 133"/>
              <a:gd name="T27" fmla="*/ 0 h 210"/>
              <a:gd name="T28" fmla="*/ 115 w 133"/>
              <a:gd name="T29" fmla="*/ 17 h 210"/>
              <a:gd name="T30" fmla="*/ 133 w 133"/>
              <a:gd name="T31" fmla="*/ 56 h 210"/>
              <a:gd name="T32" fmla="*/ 127 w 133"/>
              <a:gd name="T33" fmla="*/ 81 h 210"/>
              <a:gd name="T34" fmla="*/ 102 w 133"/>
              <a:gd name="T35" fmla="*/ 109 h 210"/>
              <a:gd name="T36" fmla="*/ 86 w 133"/>
              <a:gd name="T37" fmla="*/ 125 h 210"/>
              <a:gd name="T38" fmla="*/ 80 w 133"/>
              <a:gd name="T39" fmla="*/ 137 h 210"/>
              <a:gd name="T40" fmla="*/ 78 w 133"/>
              <a:gd name="T41" fmla="*/ 159 h 210"/>
              <a:gd name="T42" fmla="*/ 54 w 133"/>
              <a:gd name="T43" fmla="*/ 159 h 210"/>
              <a:gd name="T44" fmla="*/ 52 w 133"/>
              <a:gd name="T45" fmla="*/ 210 h 210"/>
              <a:gd name="T46" fmla="*/ 52 w 133"/>
              <a:gd name="T47" fmla="*/ 181 h 210"/>
              <a:gd name="T48" fmla="*/ 81 w 133"/>
              <a:gd name="T49" fmla="*/ 181 h 210"/>
              <a:gd name="T50" fmla="*/ 81 w 133"/>
              <a:gd name="T51" fmla="*/ 210 h 210"/>
              <a:gd name="T52" fmla="*/ 52 w 133"/>
              <a:gd name="T5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210">
                <a:moveTo>
                  <a:pt x="54" y="159"/>
                </a:moveTo>
                <a:cubicBezTo>
                  <a:pt x="54" y="156"/>
                  <a:pt x="54" y="153"/>
                  <a:pt x="54" y="151"/>
                </a:cubicBezTo>
                <a:cubicBezTo>
                  <a:pt x="54" y="141"/>
                  <a:pt x="55" y="133"/>
                  <a:pt x="58" y="126"/>
                </a:cubicBezTo>
                <a:cubicBezTo>
                  <a:pt x="60" y="120"/>
                  <a:pt x="63" y="115"/>
                  <a:pt x="68" y="109"/>
                </a:cubicBezTo>
                <a:cubicBezTo>
                  <a:pt x="71" y="105"/>
                  <a:pt x="77" y="99"/>
                  <a:pt x="86" y="92"/>
                </a:cubicBezTo>
                <a:cubicBezTo>
                  <a:pt x="95" y="84"/>
                  <a:pt x="101" y="78"/>
                  <a:pt x="103" y="73"/>
                </a:cubicBezTo>
                <a:cubicBezTo>
                  <a:pt x="106" y="68"/>
                  <a:pt x="107" y="63"/>
                  <a:pt x="107" y="58"/>
                </a:cubicBezTo>
                <a:cubicBezTo>
                  <a:pt x="107" y="48"/>
                  <a:pt x="103" y="40"/>
                  <a:pt x="96" y="32"/>
                </a:cubicBezTo>
                <a:cubicBezTo>
                  <a:pt x="88" y="25"/>
                  <a:pt x="79" y="21"/>
                  <a:pt x="67" y="21"/>
                </a:cubicBezTo>
                <a:cubicBezTo>
                  <a:pt x="57" y="21"/>
                  <a:pt x="48" y="24"/>
                  <a:pt x="40" y="31"/>
                </a:cubicBezTo>
                <a:cubicBezTo>
                  <a:pt x="33" y="38"/>
                  <a:pt x="29" y="48"/>
                  <a:pt x="26" y="63"/>
                </a:cubicBezTo>
                <a:cubicBezTo>
                  <a:pt x="0" y="60"/>
                  <a:pt x="0" y="60"/>
                  <a:pt x="0" y="60"/>
                </a:cubicBezTo>
                <a:cubicBezTo>
                  <a:pt x="3" y="40"/>
                  <a:pt x="10" y="26"/>
                  <a:pt x="21" y="15"/>
                </a:cubicBezTo>
                <a:cubicBezTo>
                  <a:pt x="33" y="5"/>
                  <a:pt x="48" y="0"/>
                  <a:pt x="67" y="0"/>
                </a:cubicBezTo>
                <a:cubicBezTo>
                  <a:pt x="87" y="0"/>
                  <a:pt x="103" y="6"/>
                  <a:pt x="115" y="17"/>
                </a:cubicBezTo>
                <a:cubicBezTo>
                  <a:pt x="127" y="28"/>
                  <a:pt x="133" y="41"/>
                  <a:pt x="133" y="56"/>
                </a:cubicBezTo>
                <a:cubicBezTo>
                  <a:pt x="133" y="65"/>
                  <a:pt x="131" y="74"/>
                  <a:pt x="127" y="81"/>
                </a:cubicBezTo>
                <a:cubicBezTo>
                  <a:pt x="123" y="89"/>
                  <a:pt x="115" y="98"/>
                  <a:pt x="102" y="109"/>
                </a:cubicBezTo>
                <a:cubicBezTo>
                  <a:pt x="94" y="116"/>
                  <a:pt x="89" y="122"/>
                  <a:pt x="86" y="125"/>
                </a:cubicBezTo>
                <a:cubicBezTo>
                  <a:pt x="84" y="129"/>
                  <a:pt x="82" y="133"/>
                  <a:pt x="80" y="137"/>
                </a:cubicBezTo>
                <a:cubicBezTo>
                  <a:pt x="79" y="142"/>
                  <a:pt x="79" y="149"/>
                  <a:pt x="78" y="159"/>
                </a:cubicBezTo>
                <a:lnTo>
                  <a:pt x="54" y="159"/>
                </a:lnTo>
                <a:close/>
                <a:moveTo>
                  <a:pt x="52" y="210"/>
                </a:moveTo>
                <a:cubicBezTo>
                  <a:pt x="52" y="181"/>
                  <a:pt x="52" y="181"/>
                  <a:pt x="52" y="181"/>
                </a:cubicBezTo>
                <a:cubicBezTo>
                  <a:pt x="81" y="181"/>
                  <a:pt x="81" y="181"/>
                  <a:pt x="81" y="181"/>
                </a:cubicBezTo>
                <a:cubicBezTo>
                  <a:pt x="81" y="210"/>
                  <a:pt x="81" y="210"/>
                  <a:pt x="81" y="210"/>
                </a:cubicBezTo>
                <a:lnTo>
                  <a:pt x="52" y="2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DE1F0B4-3A6E-4087-A0EF-BD9B155949A7}"/>
              </a:ext>
            </a:extLst>
          </p:cNvPr>
          <p:cNvSpPr/>
          <p:nvPr userDrawn="1"/>
        </p:nvSpPr>
        <p:spPr>
          <a:xfrm>
            <a:off x="4805422" y="3628220"/>
            <a:ext cx="2581156" cy="563231"/>
          </a:xfrm>
          <a:prstGeom prst="rect">
            <a:avLst/>
          </a:prstGeom>
        </p:spPr>
        <p:txBody>
          <a:bodyPr wrap="none">
            <a:spAutoFit/>
          </a:bodyPr>
          <a:lstStyle/>
          <a:p>
            <a:pPr marL="0" marR="0" lvl="0" indent="0" algn="ctr" defTabSz="228600" rtl="0" eaLnBrk="1" fontAlgn="auto" latinLnBrk="0" hangingPunct="1">
              <a:lnSpc>
                <a:spcPct val="90000"/>
              </a:lnSpc>
              <a:spcBef>
                <a:spcPts val="1200"/>
              </a:spcBef>
              <a:spcAft>
                <a:spcPct val="0"/>
              </a:spcAft>
              <a:buClrTx/>
              <a:buSzTx/>
              <a:buFont typeface="Arial" pitchFamily="34" charset="0"/>
              <a:buNone/>
              <a:defRPr/>
            </a:pPr>
            <a:r>
              <a:rPr kumimoji="0" lang="en-US" sz="3400" b="0" i="0" u="none" strike="noStrike" kern="0" cap="none" spc="0" normalizeH="0" baseline="0" noProof="0">
                <a:ln>
                  <a:noFill/>
                </a:ln>
                <a:solidFill>
                  <a:srgbClr val="404040"/>
                </a:solidFill>
                <a:effectLst/>
                <a:uLnTx/>
                <a:uFillTx/>
                <a:latin typeface="+mj-lt"/>
                <a:sym typeface="Trebuchet MS"/>
              </a:rPr>
              <a:t>Questions</a:t>
            </a:r>
          </a:p>
        </p:txBody>
      </p:sp>
    </p:spTree>
    <p:extLst>
      <p:ext uri="{BB962C8B-B14F-4D97-AF65-F5344CB8AC3E}">
        <p14:creationId xmlns:p14="http://schemas.microsoft.com/office/powerpoint/2010/main" val="325591233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94B68B-9DFE-4B0D-8445-536C7E92E639}"/>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7" name="Slide Number Placeholder 5">
            <a:extLst>
              <a:ext uri="{FF2B5EF4-FFF2-40B4-BE49-F238E27FC236}">
                <a16:creationId xmlns:a16="http://schemas.microsoft.com/office/drawing/2014/main" id="{FFE247CF-3534-4943-95C5-32C13D2EC7EA}"/>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8" name="Straight Connector 7">
            <a:extLst>
              <a:ext uri="{FF2B5EF4-FFF2-40B4-BE49-F238E27FC236}">
                <a16:creationId xmlns:a16="http://schemas.microsoft.com/office/drawing/2014/main" id="{C0926BC8-FD26-49EA-8C50-D8B4C8278C6E}"/>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862F81A-FB10-448B-B3B3-1B41BB3EE8BF}"/>
              </a:ext>
            </a:extLst>
          </p:cNvPr>
          <p:cNvPicPr>
            <a:picLocks noChangeAspect="1"/>
          </p:cNvPicPr>
          <p:nvPr userDrawn="1"/>
        </p:nvPicPr>
        <p:blipFill>
          <a:blip r:embed="rId3" cstate="email">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10" name="Slide Number">
            <a:extLst>
              <a:ext uri="{FF2B5EF4-FFF2-40B4-BE49-F238E27FC236}">
                <a16:creationId xmlns:a16="http://schemas.microsoft.com/office/drawing/2014/main" id="{514D1910-B039-46B2-A907-860B1A99E82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
        <p:nvSpPr>
          <p:cNvPr id="14" name="Rectangle 5">
            <a:extLst>
              <a:ext uri="{FF2B5EF4-FFF2-40B4-BE49-F238E27FC236}">
                <a16:creationId xmlns:a16="http://schemas.microsoft.com/office/drawing/2014/main" id="{28B040CB-ADAA-46AF-84ED-71266EB8F499}"/>
              </a:ext>
            </a:extLst>
          </p:cNvPr>
          <p:cNvSpPr>
            <a:spLocks noChangeArrowheads="1"/>
          </p:cNvSpPr>
          <p:nvPr userDrawn="1"/>
        </p:nvSpPr>
        <p:spPr bwMode="auto">
          <a:xfrm>
            <a:off x="9279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383D341-FAA7-4F98-8CA9-A0ED884FDC47}"/>
              </a:ext>
            </a:extLst>
          </p:cNvPr>
          <p:cNvSpPr/>
          <p:nvPr userDrawn="1"/>
        </p:nvSpPr>
        <p:spPr>
          <a:xfrm>
            <a:off x="827228" y="2718306"/>
            <a:ext cx="2651688" cy="615553"/>
          </a:xfrm>
          <a:prstGeom prst="rect">
            <a:avLst/>
          </a:prstGeom>
        </p:spPr>
        <p:txBody>
          <a:bodyPr wrap="none">
            <a:spAutoFit/>
          </a:bodyPr>
          <a:lstStyle/>
          <a:p>
            <a:pPr lvl="0"/>
            <a:r>
              <a:rPr kumimoji="0" lang="en-US" sz="3400" b="0" i="0" u="none" strike="noStrike" kern="0" cap="none" spc="0" normalizeH="0" baseline="0">
                <a:ln>
                  <a:noFill/>
                </a:ln>
                <a:solidFill>
                  <a:schemeClr val="tx2"/>
                </a:solidFill>
                <a:effectLst/>
                <a:uLnTx/>
                <a:uFillTx/>
                <a:latin typeface="Arial Black"/>
                <a:sym typeface="Trebuchet MS"/>
              </a:rPr>
              <a:t>Thank you</a:t>
            </a:r>
          </a:p>
        </p:txBody>
      </p:sp>
      <p:sp>
        <p:nvSpPr>
          <p:cNvPr id="4" name="Rectangle 3">
            <a:extLst>
              <a:ext uri="{FF2B5EF4-FFF2-40B4-BE49-F238E27FC236}">
                <a16:creationId xmlns:a16="http://schemas.microsoft.com/office/drawing/2014/main" id="{8A168A63-1B60-4D41-8A76-6292D5D87A21}"/>
              </a:ext>
            </a:extLst>
          </p:cNvPr>
          <p:cNvSpPr/>
          <p:nvPr userDrawn="1"/>
        </p:nvSpPr>
        <p:spPr>
          <a:xfrm>
            <a:off x="827228" y="3296697"/>
            <a:ext cx="2985304" cy="400110"/>
          </a:xfrm>
          <a:prstGeom prst="rect">
            <a:avLst/>
          </a:prstGeom>
        </p:spPr>
        <p:txBody>
          <a:bodyPr wrap="none">
            <a:spAutoFit/>
          </a:bodyPr>
          <a:lstStyle/>
          <a:p>
            <a:pPr lvl="0"/>
            <a:r>
              <a:rPr lang="en-US" sz="2000" b="0" i="0" u="none" strike="noStrike" cap="none" spc="0" baseline="0">
                <a:ln>
                  <a:noFill/>
                </a:ln>
                <a:solidFill>
                  <a:schemeClr val="tx2"/>
                </a:solidFill>
                <a:uFillTx/>
                <a:latin typeface="+mn-lt"/>
                <a:sym typeface="Trebuchet MS"/>
              </a:rPr>
              <a:t>Let’s do something great</a:t>
            </a:r>
          </a:p>
        </p:txBody>
      </p:sp>
    </p:spTree>
    <p:extLst>
      <p:ext uri="{BB962C8B-B14F-4D97-AF65-F5344CB8AC3E}">
        <p14:creationId xmlns:p14="http://schemas.microsoft.com/office/powerpoint/2010/main" val="360235936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Foote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3912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Vertical Title and Text Dar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ED6A5-8F4D-4239-A764-E65E62DDD8C7}"/>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5" name="Body Level One…">
            <a:extLst>
              <a:ext uri="{FF2B5EF4-FFF2-40B4-BE49-F238E27FC236}">
                <a16:creationId xmlns:a16="http://schemas.microsoft.com/office/drawing/2014/main" id="{104B0008-1824-4F3B-8629-AF202990FF8D}"/>
              </a:ext>
            </a:extLst>
          </p:cNvPr>
          <p:cNvSpPr txBox="1">
            <a:spLocks noGrp="1"/>
          </p:cNvSpPr>
          <p:nvPr>
            <p:ph type="body" sz="quarter" idx="22" hasCustomPrompt="1"/>
          </p:nvPr>
        </p:nvSpPr>
        <p:spPr>
          <a:xfrm>
            <a:off x="765313"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bg1"/>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pic>
        <p:nvPicPr>
          <p:cNvPr id="6" name="Picture 5">
            <a:extLst>
              <a:ext uri="{FF2B5EF4-FFF2-40B4-BE49-F238E27FC236}">
                <a16:creationId xmlns:a16="http://schemas.microsoft.com/office/drawing/2014/main" id="{56827885-B71E-49B0-8628-071D64A1D221}"/>
              </a:ext>
            </a:extLst>
          </p:cNvPr>
          <p:cNvPicPr/>
          <p:nvPr userDrawn="1"/>
        </p:nvPicPr>
        <p:blipFill>
          <a:blip r:embed="rId2"/>
          <a:stretch>
            <a:fillRect/>
          </a:stretch>
        </p:blipFill>
        <p:spPr>
          <a:xfrm>
            <a:off x="0" y="6537960"/>
            <a:ext cx="12198096" cy="333457"/>
          </a:xfrm>
          <a:prstGeom prst="rect">
            <a:avLst/>
          </a:prstGeom>
        </p:spPr>
      </p:pic>
      <p:sp>
        <p:nvSpPr>
          <p:cNvPr id="7" name="Slide Number">
            <a:extLst>
              <a:ext uri="{FF2B5EF4-FFF2-40B4-BE49-F238E27FC236}">
                <a16:creationId xmlns:a16="http://schemas.microsoft.com/office/drawing/2014/main" id="{0EC9AD04-7797-48FD-95A0-D1912B4815B1}"/>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dirty="0">
                <a:solidFill>
                  <a:schemeClr val="bg1"/>
                </a:solidFill>
                <a:latin typeface="+mn-lt"/>
                <a:cs typeface="Arial Narrow" panose="020B0604020202020204" pitchFamily="34" charset="0"/>
              </a:rPr>
              <a:t>© 2021 Concentrix Corp. All Rights Reserved. Confidential and Proprietary.</a:t>
            </a:r>
          </a:p>
        </p:txBody>
      </p:sp>
      <p:sp>
        <p:nvSpPr>
          <p:cNvPr id="11" name="Text Placeholder 4">
            <a:extLst>
              <a:ext uri="{FF2B5EF4-FFF2-40B4-BE49-F238E27FC236}">
                <a16:creationId xmlns:a16="http://schemas.microsoft.com/office/drawing/2014/main" id="{C083FFE8-1CBD-4091-9042-0C96F978D991}"/>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solidFill>
                  <a:schemeClr val="bg1"/>
                </a:solidFill>
              </a:defRPr>
            </a:lvl1pPr>
            <a:lvl2pPr defTabSz="228600">
              <a:tabLst>
                <a:tab pos="0" algn="l"/>
              </a:tabLst>
              <a:defRPr>
                <a:solidFill>
                  <a:schemeClr val="bg1"/>
                </a:solidFill>
              </a:defRPr>
            </a:lvl2pPr>
            <a:lvl3pPr defTabSz="228600">
              <a:tabLst>
                <a:tab pos="0" algn="l"/>
              </a:tabLst>
              <a:defRPr>
                <a:solidFill>
                  <a:schemeClr val="bg1"/>
                </a:solidFill>
              </a:defRPr>
            </a:lvl3pPr>
            <a:lvl4pPr marL="914400" indent="-228600" defTabSz="228600">
              <a:tabLst>
                <a:tab pos="0" algn="l"/>
              </a:tabLst>
              <a:defRPr>
                <a:solidFill>
                  <a:schemeClr val="bg1"/>
                </a:solidFill>
              </a:defRPr>
            </a:lvl4pPr>
            <a:lvl5pPr defTabSz="228600">
              <a:tabLst>
                <a:tab pos="0" algn="l"/>
              </a:tabLst>
              <a:defRPr>
                <a:solidFill>
                  <a:schemeClr val="bg1"/>
                </a:solidFill>
              </a:defRPr>
            </a:lvl5pPr>
            <a:lvl6pPr defTabSz="228600">
              <a:tabLst>
                <a:tab pos="0" algn="l"/>
              </a:tabLst>
              <a:defRPr>
                <a:solidFill>
                  <a:schemeClr val="bg1"/>
                </a:solidFill>
              </a:defRPr>
            </a:lvl6pPr>
            <a:lvl7pPr defTabSz="228600">
              <a:tabLst>
                <a:tab pos="0" algn="l"/>
              </a:tabLst>
              <a:defRPr>
                <a:solidFill>
                  <a:schemeClr val="bg1"/>
                </a:solidFill>
              </a:defRPr>
            </a:lvl7pPr>
            <a:lvl8pPr defTabSz="228600">
              <a:tabLst>
                <a:tab pos="0" algn="l"/>
              </a:tabLst>
              <a:defRPr>
                <a:solidFill>
                  <a:schemeClr val="bg1"/>
                </a:solidFill>
              </a:defRPr>
            </a:lvl8pPr>
            <a:lvl9pPr marL="2057400" indent="-215900" defTabSz="228600">
              <a:buNone/>
              <a:tabLst>
                <a:tab pos="0" algn="l"/>
              </a:tabLst>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2546950-C485-4C11-BD0E-AAC4CEFA9A89}"/>
              </a:ext>
            </a:extLst>
          </p:cNvPr>
          <p:cNvSpPr txBox="1"/>
          <p:nvPr userDrawn="1"/>
        </p:nvSpPr>
        <p:spPr>
          <a:xfrm>
            <a:off x="9828735" y="6537960"/>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3" name="Straight Connector 12">
            <a:extLst>
              <a:ext uri="{FF2B5EF4-FFF2-40B4-BE49-F238E27FC236}">
                <a16:creationId xmlns:a16="http://schemas.microsoft.com/office/drawing/2014/main" id="{D1C703D3-5D4F-46D1-A63C-CA465A6E1AFB}"/>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737FFEA-DAF5-47E3-A5BE-1CD9D43E263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1654598203"/>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Footer blan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FD97C-8A88-48A1-B02C-3F5655F5DFDB}"/>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3" name="Slide Number Placeholder 5">
            <a:extLst>
              <a:ext uri="{FF2B5EF4-FFF2-40B4-BE49-F238E27FC236}">
                <a16:creationId xmlns:a16="http://schemas.microsoft.com/office/drawing/2014/main" id="{E710A81C-BA8F-485E-8C91-56A537198389}"/>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4" name="Straight Connector 3">
            <a:extLst>
              <a:ext uri="{FF2B5EF4-FFF2-40B4-BE49-F238E27FC236}">
                <a16:creationId xmlns:a16="http://schemas.microsoft.com/office/drawing/2014/main" id="{424EE314-90A1-4525-AC78-356180627C3B}"/>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7390DECF-6700-4D08-9774-AC6D0B3ABB89}"/>
              </a:ext>
            </a:extLst>
          </p:cNvPr>
          <p:cNvPicPr>
            <a:picLocks noChangeAspect="1"/>
          </p:cNvPicPr>
          <p:nvPr userDrawn="1"/>
        </p:nvPicPr>
        <p:blipFill>
          <a:blip r:embed="rId3" cstate="email">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6" name="Slide Number">
            <a:extLst>
              <a:ext uri="{FF2B5EF4-FFF2-40B4-BE49-F238E27FC236}">
                <a16:creationId xmlns:a16="http://schemas.microsoft.com/office/drawing/2014/main" id="{67C807A6-8176-401C-9AD7-C8BABC36498C}"/>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Tree>
    <p:extLst>
      <p:ext uri="{BB962C8B-B14F-4D97-AF65-F5344CB8AC3E}">
        <p14:creationId xmlns:p14="http://schemas.microsoft.com/office/powerpoint/2010/main" val="85029500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ey Footer blank ">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BD6FC0-0E29-40D2-AC26-5C0AFD1288FE}"/>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8" name="Slide Number">
            <a:extLst>
              <a:ext uri="{FF2B5EF4-FFF2-40B4-BE49-F238E27FC236}">
                <a16:creationId xmlns:a16="http://schemas.microsoft.com/office/drawing/2014/main" id="{EF6467C3-215A-4140-8962-B0080CA28D8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9" name="Slide Number Placeholder 5">
            <a:extLst>
              <a:ext uri="{FF2B5EF4-FFF2-40B4-BE49-F238E27FC236}">
                <a16:creationId xmlns:a16="http://schemas.microsoft.com/office/drawing/2014/main" id="{9A15FDA7-7B4F-4323-8872-693091E645C8}"/>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0" name="Straight Connector 9">
            <a:extLst>
              <a:ext uri="{FF2B5EF4-FFF2-40B4-BE49-F238E27FC236}">
                <a16:creationId xmlns:a16="http://schemas.microsoft.com/office/drawing/2014/main" id="{8154DB75-1A34-4CC3-A997-C8EDE76421DB}"/>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B86EB1A-692A-4C50-B5B4-834DB6253A4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294510490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ear Footer Light blan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0878C-9E18-48EF-BE0A-0AB2670806C1}"/>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3" name="Slide Number">
            <a:extLst>
              <a:ext uri="{FF2B5EF4-FFF2-40B4-BE49-F238E27FC236}">
                <a16:creationId xmlns:a16="http://schemas.microsoft.com/office/drawing/2014/main" id="{50A77A9A-B0BC-402B-B1D2-85CB85269023}"/>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2019 Concentrix Corp. All Rights Reserved. Confidential and Proprietary.</a:t>
            </a:r>
          </a:p>
        </p:txBody>
      </p:sp>
      <p:sp>
        <p:nvSpPr>
          <p:cNvPr id="4" name="Slide Number Placeholder 5">
            <a:extLst>
              <a:ext uri="{FF2B5EF4-FFF2-40B4-BE49-F238E27FC236}">
                <a16:creationId xmlns:a16="http://schemas.microsoft.com/office/drawing/2014/main" id="{D17FEB9F-5823-40BE-BCA1-24E227EA07D3}"/>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5" name="Straight Connector 4">
            <a:extLst>
              <a:ext uri="{FF2B5EF4-FFF2-40B4-BE49-F238E27FC236}">
                <a16:creationId xmlns:a16="http://schemas.microsoft.com/office/drawing/2014/main" id="{A6FF165C-6B31-480D-8810-9873FF0AC829}"/>
              </a:ext>
            </a:extLst>
          </p:cNvPr>
          <p:cNvCxnSpPr/>
          <p:nvPr userDrawn="1"/>
        </p:nvCxnSpPr>
        <p:spPr>
          <a:xfrm flipH="1">
            <a:off x="10581803" y="6599646"/>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DA0058E-3A73-4FBD-81C0-86DBBC10BD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Tree>
    <p:extLst>
      <p:ext uri="{BB962C8B-B14F-4D97-AF65-F5344CB8AC3E}">
        <p14:creationId xmlns:p14="http://schemas.microsoft.com/office/powerpoint/2010/main" val="314848469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ear Footer Dark 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94B68B-9DFE-4B0D-8445-536C7E92E639}"/>
              </a:ext>
            </a:extLst>
          </p:cNvPr>
          <p:cNvPicPr/>
          <p:nvPr userDrawn="1"/>
        </p:nvPicPr>
        <p:blipFill>
          <a:blip r:embed="rId2">
            <a:extLst>
              <a:ext uri="{28A0092B-C50C-407E-A947-70E740481C1C}">
                <a14:useLocalDpi xmlns:a14="http://schemas.microsoft.com/office/drawing/2010/main"/>
              </a:ext>
            </a:extLst>
          </a:blip>
          <a:stretch>
            <a:fillRect/>
          </a:stretch>
        </p:blipFill>
        <p:spPr>
          <a:xfrm>
            <a:off x="0" y="6537960"/>
            <a:ext cx="12198096" cy="333457"/>
          </a:xfrm>
          <a:prstGeom prst="rect">
            <a:avLst/>
          </a:prstGeom>
        </p:spPr>
      </p:pic>
      <p:sp>
        <p:nvSpPr>
          <p:cNvPr id="7" name="Slide Number Placeholder 5">
            <a:extLst>
              <a:ext uri="{FF2B5EF4-FFF2-40B4-BE49-F238E27FC236}">
                <a16:creationId xmlns:a16="http://schemas.microsoft.com/office/drawing/2014/main" id="{FFE247CF-3534-4943-95C5-32C13D2EC7EA}"/>
              </a:ext>
            </a:extLst>
          </p:cNvPr>
          <p:cNvSpPr txBox="1"/>
          <p:nvPr userDrawn="1"/>
        </p:nvSpPr>
        <p:spPr>
          <a:xfrm>
            <a:off x="9828735" y="6536087"/>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solidFill>
                  <a:schemeClr val="tx2"/>
                </a:solidFill>
              </a:rPr>
              <a:pPr algn="r"/>
              <a:t>‹#›</a:t>
            </a:fld>
            <a:endParaRPr lang="en-US" sz="1050">
              <a:solidFill>
                <a:schemeClr val="tx2"/>
              </a:solidFill>
            </a:endParaRPr>
          </a:p>
        </p:txBody>
      </p:sp>
      <p:cxnSp>
        <p:nvCxnSpPr>
          <p:cNvPr id="8" name="Straight Connector 7">
            <a:extLst>
              <a:ext uri="{FF2B5EF4-FFF2-40B4-BE49-F238E27FC236}">
                <a16:creationId xmlns:a16="http://schemas.microsoft.com/office/drawing/2014/main" id="{C0926BC8-FD26-49EA-8C50-D8B4C8278C6E}"/>
              </a:ext>
            </a:extLst>
          </p:cNvPr>
          <p:cNvCxnSpPr/>
          <p:nvPr userDrawn="1"/>
        </p:nvCxnSpPr>
        <p:spPr>
          <a:xfrm flipH="1">
            <a:off x="10581803" y="6599646"/>
            <a:ext cx="0" cy="18288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862F81A-FB10-448B-B3B3-1B41BB3EE8BF}"/>
              </a:ext>
            </a:extLst>
          </p:cNvPr>
          <p:cNvPicPr>
            <a:picLocks noChangeAspect="1"/>
          </p:cNvPicPr>
          <p:nvPr userDrawn="1"/>
        </p:nvPicPr>
        <p:blipFill>
          <a:blip r:embed="rId3" cstate="email">
            <a:duotone>
              <a:prstClr val="black"/>
              <a:schemeClr val="tx2">
                <a:tint val="45000"/>
                <a:satMod val="400000"/>
              </a:schemeClr>
            </a:duotone>
            <a:lum bright="-44000"/>
            <a:extLst>
              <a:ext uri="{28A0092B-C50C-407E-A947-70E740481C1C}">
                <a14:useLocalDpi xmlns:a14="http://schemas.microsoft.com/office/drawing/2010/main"/>
              </a:ext>
            </a:extLst>
          </a:blip>
          <a:stretch>
            <a:fillRect/>
          </a:stretch>
        </p:blipFill>
        <p:spPr>
          <a:xfrm>
            <a:off x="10853728" y="6646472"/>
            <a:ext cx="1130300" cy="128911"/>
          </a:xfrm>
          <a:prstGeom prst="rect">
            <a:avLst/>
          </a:prstGeom>
        </p:spPr>
      </p:pic>
      <p:sp>
        <p:nvSpPr>
          <p:cNvPr id="10" name="Slide Number">
            <a:extLst>
              <a:ext uri="{FF2B5EF4-FFF2-40B4-BE49-F238E27FC236}">
                <a16:creationId xmlns:a16="http://schemas.microsoft.com/office/drawing/2014/main" id="{514D1910-B039-46B2-A907-860B1A99E822}"/>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tx2"/>
                </a:solidFill>
                <a:latin typeface="+mn-lt"/>
                <a:cs typeface="Arial Narrow" panose="020B0604020202020204" pitchFamily="34" charset="0"/>
              </a:rPr>
              <a:t>© 2020 Concentrix Corp. All Rights Reserved. Confidential and Proprietary.</a:t>
            </a:r>
          </a:p>
        </p:txBody>
      </p:sp>
    </p:spTree>
    <p:extLst>
      <p:ext uri="{BB962C8B-B14F-4D97-AF65-F5344CB8AC3E}">
        <p14:creationId xmlns:p14="http://schemas.microsoft.com/office/powerpoint/2010/main" val="379995675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97703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Vertical Title Blank – no footer">
    <p:spTree>
      <p:nvGrpSpPr>
        <p:cNvPr id="1" name=""/>
        <p:cNvGrpSpPr/>
        <p:nvPr/>
      </p:nvGrpSpPr>
      <p:grpSpPr>
        <a:xfrm>
          <a:off x="0" y="0"/>
          <a:ext cx="0" cy="0"/>
          <a:chOff x="0" y="0"/>
          <a:chExt cx="0" cy="0"/>
        </a:xfrm>
      </p:grpSpPr>
      <p:sp>
        <p:nvSpPr>
          <p:cNvPr id="2" name="Body Level One…">
            <a:extLst>
              <a:ext uri="{FF2B5EF4-FFF2-40B4-BE49-F238E27FC236}">
                <a16:creationId xmlns:a16="http://schemas.microsoft.com/office/drawing/2014/main" id="{2B3F4696-C675-4B45-9D0E-AD3A4623C5B4}"/>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3" name="Title 1">
            <a:extLst>
              <a:ext uri="{FF2B5EF4-FFF2-40B4-BE49-F238E27FC236}">
                <a16:creationId xmlns:a16="http://schemas.microsoft.com/office/drawing/2014/main" id="{CA1B5174-FA25-4C66-8549-4655FD529A36}"/>
              </a:ext>
            </a:extLst>
          </p:cNvPr>
          <p:cNvSpPr>
            <a:spLocks noGrp="1"/>
          </p:cNvSpPr>
          <p:nvPr>
            <p:ph type="title"/>
          </p:nvPr>
        </p:nvSpPr>
        <p:spPr>
          <a:xfrm>
            <a:off x="765313" y="183398"/>
            <a:ext cx="10661375" cy="962008"/>
          </a:xfrm>
        </p:spPr>
        <p:txBody>
          <a:bodyPr/>
          <a:lstStyle/>
          <a:p>
            <a:r>
              <a:rPr lang="en-US"/>
              <a:t>Click to edit Master title style</a:t>
            </a:r>
          </a:p>
        </p:txBody>
      </p:sp>
    </p:spTree>
    <p:extLst>
      <p:ext uri="{BB962C8B-B14F-4D97-AF65-F5344CB8AC3E}">
        <p14:creationId xmlns:p14="http://schemas.microsoft.com/office/powerpoint/2010/main" val="2300327720"/>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Cover Whit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49AA9-5BF9-4F87-AC3E-0640E5A9739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350833468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5293-5007-4338-BBE7-C56BE235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23942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78" name="Text Placeholder 12"/>
          <p:cNvSpPr>
            <a:spLocks noGrp="1"/>
          </p:cNvSpPr>
          <p:nvPr>
            <p:ph type="body" sz="quarter" idx="13"/>
          </p:nvPr>
        </p:nvSpPr>
        <p:spPr>
          <a:xfrm>
            <a:off x="2355566" y="1995488"/>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79" name="Text Placeholder 12"/>
          <p:cNvSpPr>
            <a:spLocks noGrp="1"/>
          </p:cNvSpPr>
          <p:nvPr>
            <p:ph type="body" sz="quarter" idx="14"/>
          </p:nvPr>
        </p:nvSpPr>
        <p:spPr>
          <a:xfrm>
            <a:off x="2355566" y="3017485"/>
            <a:ext cx="2899126" cy="692152"/>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0" name="Text Placeholder 12"/>
          <p:cNvSpPr>
            <a:spLocks noGrp="1"/>
          </p:cNvSpPr>
          <p:nvPr>
            <p:ph type="body" sz="quarter" idx="15"/>
          </p:nvPr>
        </p:nvSpPr>
        <p:spPr>
          <a:xfrm>
            <a:off x="2355566" y="4040456"/>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1" name="Text Placeholder 12"/>
          <p:cNvSpPr>
            <a:spLocks noGrp="1"/>
          </p:cNvSpPr>
          <p:nvPr>
            <p:ph type="body" sz="quarter" idx="16"/>
          </p:nvPr>
        </p:nvSpPr>
        <p:spPr>
          <a:xfrm>
            <a:off x="2355566" y="5076547"/>
            <a:ext cx="2899126" cy="692153"/>
          </a:xfrm>
          <a:prstGeom prst="rect">
            <a:avLst/>
          </a:prstGeom>
        </p:spPr>
        <p:txBody>
          <a:bodyPr lIns="91440" tIns="45720" rIns="91440" bIns="45720" anchor="ctr">
            <a:noAutofit/>
          </a:bodyPr>
          <a:lstStyle>
            <a:lvl1pPr marL="0" indent="0">
              <a:buNone/>
              <a:defRPr b="1">
                <a:solidFill>
                  <a:schemeClr val="accent2"/>
                </a:solidFill>
              </a:defRPr>
            </a:lvl1pPr>
          </a:lstStyle>
          <a:p>
            <a:pPr lvl="0"/>
            <a:r>
              <a:rPr lang="en-US"/>
              <a:t>Edit Master text styles</a:t>
            </a:r>
          </a:p>
        </p:txBody>
      </p:sp>
      <p:sp>
        <p:nvSpPr>
          <p:cNvPr id="82" name="Text Placeholder 12"/>
          <p:cNvSpPr>
            <a:spLocks noGrp="1"/>
          </p:cNvSpPr>
          <p:nvPr>
            <p:ph type="body" sz="quarter" idx="17"/>
          </p:nvPr>
        </p:nvSpPr>
        <p:spPr>
          <a:xfrm>
            <a:off x="5522512" y="1995488"/>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3" name="Text Placeholder 12"/>
          <p:cNvSpPr>
            <a:spLocks noGrp="1"/>
          </p:cNvSpPr>
          <p:nvPr>
            <p:ph type="body" sz="quarter" idx="18"/>
          </p:nvPr>
        </p:nvSpPr>
        <p:spPr>
          <a:xfrm>
            <a:off x="5522512" y="3017485"/>
            <a:ext cx="5831288" cy="692152"/>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4" name="Text Placeholder 12"/>
          <p:cNvSpPr>
            <a:spLocks noGrp="1"/>
          </p:cNvSpPr>
          <p:nvPr>
            <p:ph type="body" sz="quarter" idx="19"/>
          </p:nvPr>
        </p:nvSpPr>
        <p:spPr>
          <a:xfrm>
            <a:off x="5522512" y="4040456"/>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85" name="Text Placeholder 12"/>
          <p:cNvSpPr>
            <a:spLocks noGrp="1"/>
          </p:cNvSpPr>
          <p:nvPr>
            <p:ph type="body" sz="quarter" idx="20"/>
          </p:nvPr>
        </p:nvSpPr>
        <p:spPr>
          <a:xfrm>
            <a:off x="5522512" y="5076547"/>
            <a:ext cx="5831288" cy="692153"/>
          </a:xfrm>
          <a:prstGeom prst="rect">
            <a:avLst/>
          </a:prstGeom>
        </p:spPr>
        <p:txBody>
          <a:bodyPr lIns="91440" tIns="45720" rIns="91440" bIns="45720" anchor="ctr">
            <a:noAutofit/>
          </a:bodyPr>
          <a:lstStyle>
            <a:lvl1pPr marL="0" indent="0">
              <a:buNone/>
              <a:defRPr sz="1600">
                <a:solidFill>
                  <a:schemeClr val="tx2"/>
                </a:solidFill>
              </a:defRPr>
            </a:lvl1pPr>
          </a:lstStyle>
          <a:p>
            <a:pPr lvl="0"/>
            <a:r>
              <a:rPr lang="en-US"/>
              <a:t>Edit Master text styles</a:t>
            </a:r>
          </a:p>
        </p:txBody>
      </p:sp>
      <p:sp>
        <p:nvSpPr>
          <p:cNvPr id="17" name="Title 1">
            <a:extLst>
              <a:ext uri="{FF2B5EF4-FFF2-40B4-BE49-F238E27FC236}">
                <a16:creationId xmlns:a16="http://schemas.microsoft.com/office/drawing/2014/main" id="{6F29BA38-AE87-4588-B423-378EB33BF99C}"/>
              </a:ext>
            </a:extLst>
          </p:cNvPr>
          <p:cNvSpPr>
            <a:spLocks noGrp="1"/>
          </p:cNvSpPr>
          <p:nvPr>
            <p:ph type="title"/>
          </p:nvPr>
        </p:nvSpPr>
        <p:spPr>
          <a:xfrm>
            <a:off x="765313" y="183398"/>
            <a:ext cx="10661375" cy="962008"/>
          </a:xfrm>
        </p:spPr>
        <p:txBody>
          <a:bodyPr>
            <a:noAutofit/>
          </a:bodyPr>
          <a:lstStyle/>
          <a:p>
            <a:r>
              <a:rPr lang="en-US"/>
              <a:t>Click to edit Master title style</a:t>
            </a:r>
          </a:p>
        </p:txBody>
      </p:sp>
      <p:sp>
        <p:nvSpPr>
          <p:cNvPr id="18" name="Body Level One…">
            <a:extLst>
              <a:ext uri="{FF2B5EF4-FFF2-40B4-BE49-F238E27FC236}">
                <a16:creationId xmlns:a16="http://schemas.microsoft.com/office/drawing/2014/main" id="{602E5113-3297-4D98-8822-6ACB42FB1A6E}"/>
              </a:ext>
            </a:extLst>
          </p:cNvPr>
          <p:cNvSpPr txBox="1">
            <a:spLocks noGrp="1"/>
          </p:cNvSpPr>
          <p:nvPr>
            <p:ph type="body" sz="quarter" idx="25"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anose="020B0604020202020204"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2" name="Text Placeholder 9">
            <a:extLst>
              <a:ext uri="{FF2B5EF4-FFF2-40B4-BE49-F238E27FC236}">
                <a16:creationId xmlns:a16="http://schemas.microsoft.com/office/drawing/2014/main" id="{1CB6A48A-09C3-4A9A-831D-AA8CDA77FC3D}"/>
              </a:ext>
            </a:extLst>
          </p:cNvPr>
          <p:cNvSpPr>
            <a:spLocks noGrp="1"/>
          </p:cNvSpPr>
          <p:nvPr>
            <p:ph type="body" sz="quarter" idx="28" hasCustomPrompt="1"/>
          </p:nvPr>
        </p:nvSpPr>
        <p:spPr>
          <a:xfrm>
            <a:off x="1532573" y="206567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3" name="Text Placeholder 9">
            <a:extLst>
              <a:ext uri="{FF2B5EF4-FFF2-40B4-BE49-F238E27FC236}">
                <a16:creationId xmlns:a16="http://schemas.microsoft.com/office/drawing/2014/main" id="{CBA2A3ED-F2F5-4A1D-BD91-F08B1204284A}"/>
              </a:ext>
            </a:extLst>
          </p:cNvPr>
          <p:cNvSpPr>
            <a:spLocks noGrp="1"/>
          </p:cNvSpPr>
          <p:nvPr>
            <p:ph type="body" sz="quarter" idx="29" hasCustomPrompt="1"/>
          </p:nvPr>
        </p:nvSpPr>
        <p:spPr>
          <a:xfrm>
            <a:off x="1532573" y="3092562"/>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4" name="Text Placeholder 9">
            <a:extLst>
              <a:ext uri="{FF2B5EF4-FFF2-40B4-BE49-F238E27FC236}">
                <a16:creationId xmlns:a16="http://schemas.microsoft.com/office/drawing/2014/main" id="{93EF349F-21A2-46D9-8597-2C259EEED62D}"/>
              </a:ext>
            </a:extLst>
          </p:cNvPr>
          <p:cNvSpPr>
            <a:spLocks noGrp="1"/>
          </p:cNvSpPr>
          <p:nvPr>
            <p:ph type="body" sz="quarter" idx="30" hasCustomPrompt="1"/>
          </p:nvPr>
        </p:nvSpPr>
        <p:spPr>
          <a:xfrm>
            <a:off x="1532573" y="4119450"/>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
        <p:nvSpPr>
          <p:cNvPr id="25" name="Text Placeholder 9">
            <a:extLst>
              <a:ext uri="{FF2B5EF4-FFF2-40B4-BE49-F238E27FC236}">
                <a16:creationId xmlns:a16="http://schemas.microsoft.com/office/drawing/2014/main" id="{3CCE2CE9-A9DC-4C3A-B0D6-8C082FB8881A}"/>
              </a:ext>
            </a:extLst>
          </p:cNvPr>
          <p:cNvSpPr>
            <a:spLocks noGrp="1"/>
          </p:cNvSpPr>
          <p:nvPr>
            <p:ph type="body" sz="quarter" idx="31" hasCustomPrompt="1"/>
          </p:nvPr>
        </p:nvSpPr>
        <p:spPr>
          <a:xfrm>
            <a:off x="1532573" y="5146337"/>
            <a:ext cx="555173" cy="551772"/>
          </a:xfrm>
          <a:prstGeom prst="ellipse">
            <a:avLst/>
          </a:prstGeom>
          <a:solidFill>
            <a:schemeClr val="accent2"/>
          </a:solidFill>
          <a:ln w="101600" cmpd="thinThick">
            <a:solidFill>
              <a:schemeClr val="accent2"/>
            </a:solidFill>
            <a:round/>
          </a:ln>
        </p:spPr>
        <p:txBody>
          <a:bodyPr lIns="0" tIns="0" rIns="0" bIns="0" anchor="ctr">
            <a:noAutofit/>
          </a:bodyPr>
          <a:lstStyle>
            <a:lvl1pPr marL="0" indent="0" algn="ctr">
              <a:buNone/>
              <a:defRPr sz="1800">
                <a:solidFill>
                  <a:schemeClr val="bg1"/>
                </a:solidFill>
                <a:latin typeface="Arial Black" panose="020B0A04020102020204" pitchFamily="34" charset="0"/>
              </a:defRPr>
            </a:lvl1pPr>
          </a:lstStyle>
          <a:p>
            <a:pPr lvl="0"/>
            <a:r>
              <a:rPr lang="en-US"/>
              <a:t>#</a:t>
            </a:r>
          </a:p>
        </p:txBody>
      </p:sp>
    </p:spTree>
    <p:extLst>
      <p:ext uri="{BB962C8B-B14F-4D97-AF65-F5344CB8AC3E}">
        <p14:creationId xmlns:p14="http://schemas.microsoft.com/office/powerpoint/2010/main" val="32419443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6039FBB-6357-104B-8C27-F85346B681AD}"/>
              </a:ext>
            </a:extLst>
          </p:cNvPr>
          <p:cNvSpPr>
            <a:spLocks noGrp="1"/>
          </p:cNvSpPr>
          <p:nvPr>
            <p:ph type="title" hasCustomPrompt="1"/>
          </p:nvPr>
        </p:nvSpPr>
        <p:spPr>
          <a:xfrm>
            <a:off x="838200" y="466425"/>
            <a:ext cx="10515600" cy="424148"/>
          </a:xfrm>
          <a:prstGeom prst="rect">
            <a:avLst/>
          </a:prstGeom>
        </p:spPr>
        <p:txBody>
          <a:bodyPr lIns="0" tIns="0" rIns="0" bIns="0"/>
          <a:lstStyle>
            <a:lvl1pPr>
              <a:defRPr sz="2900" b="0" i="0">
                <a:solidFill>
                  <a:schemeClr val="tx1"/>
                </a:solidFill>
                <a:latin typeface="+mj-lt"/>
              </a:defRPr>
            </a:lvl1pPr>
          </a:lstStyle>
          <a:p>
            <a:r>
              <a:rPr lang="en-US"/>
              <a:t>Title  </a:t>
            </a:r>
          </a:p>
        </p:txBody>
      </p:sp>
      <p:sp>
        <p:nvSpPr>
          <p:cNvPr id="10" name="Text Placeholder 6">
            <a:extLst>
              <a:ext uri="{FF2B5EF4-FFF2-40B4-BE49-F238E27FC236}">
                <a16:creationId xmlns:a16="http://schemas.microsoft.com/office/drawing/2014/main" id="{C6473602-9BA2-6943-AC4F-B5C2249F9A41}"/>
              </a:ext>
            </a:extLst>
          </p:cNvPr>
          <p:cNvSpPr>
            <a:spLocks noGrp="1"/>
          </p:cNvSpPr>
          <p:nvPr>
            <p:ph type="body" sz="quarter" idx="16" hasCustomPrompt="1"/>
          </p:nvPr>
        </p:nvSpPr>
        <p:spPr>
          <a:xfrm>
            <a:off x="7988914" y="2196578"/>
            <a:ext cx="3364886" cy="3476011"/>
          </a:xfrm>
          <a:prstGeom prst="rect">
            <a:avLst/>
          </a:prstGeom>
        </p:spPr>
        <p:txBody>
          <a:bodyPr lIns="0" tIns="0" rIns="0" bIns="0"/>
          <a:lstStyle>
            <a:lvl1pPr marL="0" indent="0">
              <a:lnSpc>
                <a:spcPct val="120000"/>
              </a:lnSpc>
              <a:spcAft>
                <a:spcPts val="1000"/>
              </a:spcAft>
              <a:buFont typeface="Arial" panose="020B0604020202020204" pitchFamily="34" charset="0"/>
              <a:buNone/>
              <a:defRPr sz="1600" b="0" i="0">
                <a:latin typeface="Trebuchet MS Regular" panose="020B0603020202020204" pitchFamily="34" charset="0"/>
              </a:defRPr>
            </a:lvl1pPr>
            <a:lvl2pPr marL="658813" indent="-252413">
              <a:lnSpc>
                <a:spcPct val="120000"/>
              </a:lnSpc>
              <a:spcAft>
                <a:spcPts val="1000"/>
              </a:spcAft>
              <a:buFont typeface="Wingdings" pitchFamily="2" charset="2"/>
              <a:buChar char="§"/>
              <a:defRPr sz="1400" b="0" i="0">
                <a:latin typeface="Trebuchet MS Regular" panose="020B0603020202020204" pitchFamily="34" charset="0"/>
              </a:defRPr>
            </a:lvl2pPr>
            <a:lvl3pPr marL="1041400" indent="-228600">
              <a:lnSpc>
                <a:spcPct val="120000"/>
              </a:lnSpc>
              <a:spcAft>
                <a:spcPts val="1000"/>
              </a:spcAft>
              <a:buFont typeface="Arial" panose="020B0604020202020204" pitchFamily="34" charset="0"/>
              <a:buChar char="•"/>
              <a:defRPr sz="1400" b="0" i="0">
                <a:latin typeface="Trebuchet MS Regular" panose="020B0603020202020204" pitchFamily="34" charset="0"/>
              </a:defRPr>
            </a:lvl3pPr>
            <a:lvl4pPr marL="1419225" indent="-201613">
              <a:lnSpc>
                <a:spcPct val="120000"/>
              </a:lnSpc>
              <a:spcAft>
                <a:spcPts val="1000"/>
              </a:spcAft>
              <a:buFont typeface="Courier New" panose="02070309020205020404" pitchFamily="49" charset="0"/>
              <a:buChar char="o"/>
              <a:defRPr sz="1200" b="0" i="0">
                <a:latin typeface="Trebuchet MS Regular" panose="020B0603020202020204" pitchFamily="34" charset="0"/>
              </a:defRPr>
            </a:lvl4pPr>
            <a:lvl5pPr marL="1909762" indent="-285750">
              <a:lnSpc>
                <a:spcPct val="120000"/>
              </a:lnSpc>
              <a:spcAft>
                <a:spcPts val="1000"/>
              </a:spcAft>
              <a:buFont typeface="+mj-lt"/>
              <a:buAutoNum type="romanLcPeriod"/>
              <a:defRPr sz="1200" b="0" i="0">
                <a:latin typeface="Trebuchet MS Regular" panose="020B0603020202020204" pitchFamily="34" charset="0"/>
              </a:defRPr>
            </a:lvl5pPr>
          </a:lstStyle>
          <a:p>
            <a:pPr lvl="0"/>
            <a:r>
              <a:rPr lang="en-US"/>
              <a:t>Edit Master text styles lorem </a:t>
            </a:r>
            <a:r>
              <a:rPr lang="en-US" sz="1600"/>
              <a:t>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a:t>
            </a:r>
            <a:endParaRPr lang="en-US"/>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5182122-B88F-184E-A8F6-09B1ED66C485}"/>
              </a:ext>
            </a:extLst>
          </p:cNvPr>
          <p:cNvSpPr>
            <a:spLocks noGrp="1"/>
          </p:cNvSpPr>
          <p:nvPr>
            <p:ph type="body" sz="quarter" idx="17" hasCustomPrompt="1"/>
          </p:nvPr>
        </p:nvSpPr>
        <p:spPr>
          <a:xfrm>
            <a:off x="838200" y="2196578"/>
            <a:ext cx="3364886" cy="3476011"/>
          </a:xfrm>
          <a:prstGeom prst="rect">
            <a:avLst/>
          </a:prstGeom>
        </p:spPr>
        <p:txBody>
          <a:bodyPr lIns="0" tIns="0" rIns="0" bIns="0"/>
          <a:lstStyle>
            <a:lvl1pPr marL="0" marR="0" indent="0" algn="l" defTabSz="914400" rtl="0" eaLnBrk="1" fontAlgn="base" latinLnBrk="0" hangingPunct="1">
              <a:lnSpc>
                <a:spcPct val="120000"/>
              </a:lnSpc>
              <a:spcBef>
                <a:spcPct val="0"/>
              </a:spcBef>
              <a:spcAft>
                <a:spcPts val="1000"/>
              </a:spcAft>
              <a:buClrTx/>
              <a:buSzTx/>
              <a:buFont typeface="Arial" panose="020B0604020202020204" pitchFamily="34" charset="0"/>
              <a:buNone/>
              <a:tabLst/>
              <a:defRPr sz="1600" b="0" i="0">
                <a:latin typeface="Trebuchet MS Regular" panose="020B0603020202020204" pitchFamily="34" charset="0"/>
              </a:defRPr>
            </a:lvl1pPr>
            <a:lvl2pPr marL="658813" indent="-252413">
              <a:lnSpc>
                <a:spcPct val="120000"/>
              </a:lnSpc>
              <a:spcAft>
                <a:spcPts val="1000"/>
              </a:spcAft>
              <a:buFont typeface="Wingdings" pitchFamily="2" charset="2"/>
              <a:buChar char="§"/>
              <a:defRPr sz="1400" b="0" i="0">
                <a:latin typeface="Trebuchet MS Regular" panose="020B0603020202020204" pitchFamily="34" charset="0"/>
              </a:defRPr>
            </a:lvl2pPr>
            <a:lvl3pPr marL="1041400" indent="-228600">
              <a:lnSpc>
                <a:spcPct val="120000"/>
              </a:lnSpc>
              <a:spcAft>
                <a:spcPts val="1000"/>
              </a:spcAft>
              <a:buFont typeface="Arial" panose="020B0604020202020204" pitchFamily="34" charset="0"/>
              <a:buChar char="•"/>
              <a:defRPr sz="1400" b="0" i="0">
                <a:latin typeface="Trebuchet MS Regular" panose="020B0603020202020204" pitchFamily="34" charset="0"/>
              </a:defRPr>
            </a:lvl3pPr>
            <a:lvl4pPr marL="1419225" indent="-201613">
              <a:lnSpc>
                <a:spcPct val="120000"/>
              </a:lnSpc>
              <a:spcAft>
                <a:spcPts val="1000"/>
              </a:spcAft>
              <a:buFont typeface="Courier New" panose="02070309020205020404" pitchFamily="49" charset="0"/>
              <a:buChar char="o"/>
              <a:defRPr sz="1200" b="0" i="0">
                <a:latin typeface="Trebuchet MS Regular" panose="020B0603020202020204" pitchFamily="34" charset="0"/>
              </a:defRPr>
            </a:lvl4pPr>
            <a:lvl5pPr marL="1909762" indent="-285750">
              <a:lnSpc>
                <a:spcPct val="120000"/>
              </a:lnSpc>
              <a:spcAft>
                <a:spcPts val="1000"/>
              </a:spcAft>
              <a:buFont typeface="+mj-lt"/>
              <a:buAutoNum type="romanLcPeriod"/>
              <a:defRPr sz="1200" b="0" i="0">
                <a:latin typeface="Trebuchet MS Regular" panose="020B0603020202020204" pitchFamily="34" charset="0"/>
              </a:defRPr>
            </a:lvl5pPr>
          </a:lstStyle>
          <a:p>
            <a:pPr lvl="0"/>
            <a:r>
              <a:rPr lang="en-US"/>
              <a:t>Edit Master text styles lorem </a:t>
            </a:r>
            <a:r>
              <a:rPr lang="en-US" sz="1600"/>
              <a:t>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a:t>
            </a:r>
            <a:endParaRPr lang="en-US"/>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D05A495-69DD-5A4E-8531-47519C99E922}"/>
              </a:ext>
            </a:extLst>
          </p:cNvPr>
          <p:cNvSpPr>
            <a:spLocks noGrp="1"/>
          </p:cNvSpPr>
          <p:nvPr>
            <p:ph type="body" sz="quarter" idx="18" hasCustomPrompt="1"/>
          </p:nvPr>
        </p:nvSpPr>
        <p:spPr>
          <a:xfrm>
            <a:off x="4413557" y="2196578"/>
            <a:ext cx="3364886" cy="3476011"/>
          </a:xfrm>
          <a:prstGeom prst="rect">
            <a:avLst/>
          </a:prstGeom>
        </p:spPr>
        <p:txBody>
          <a:bodyPr lIns="0" tIns="0" rIns="0" bIns="0"/>
          <a:lstStyle>
            <a:lvl1pPr marL="0" indent="0">
              <a:lnSpc>
                <a:spcPct val="120000"/>
              </a:lnSpc>
              <a:spcAft>
                <a:spcPts val="1000"/>
              </a:spcAft>
              <a:buFont typeface="Arial" panose="020B0604020202020204" pitchFamily="34" charset="0"/>
              <a:buNone/>
              <a:defRPr sz="1600" b="0" i="0">
                <a:latin typeface="Trebuchet MS Regular" panose="020B0603020202020204" pitchFamily="34" charset="0"/>
              </a:defRPr>
            </a:lvl1pPr>
            <a:lvl2pPr marL="658813" indent="-252413">
              <a:lnSpc>
                <a:spcPct val="120000"/>
              </a:lnSpc>
              <a:spcAft>
                <a:spcPts val="1000"/>
              </a:spcAft>
              <a:buFont typeface="Wingdings" pitchFamily="2" charset="2"/>
              <a:buChar char="§"/>
              <a:defRPr sz="1400" b="0" i="0">
                <a:latin typeface="Trebuchet MS Regular" panose="020B0603020202020204" pitchFamily="34" charset="0"/>
              </a:defRPr>
            </a:lvl2pPr>
            <a:lvl3pPr marL="1041400" indent="-228600">
              <a:lnSpc>
                <a:spcPct val="120000"/>
              </a:lnSpc>
              <a:spcAft>
                <a:spcPts val="1000"/>
              </a:spcAft>
              <a:buFont typeface="Arial" panose="020B0604020202020204" pitchFamily="34" charset="0"/>
              <a:buChar char="•"/>
              <a:defRPr sz="1400" b="0" i="0">
                <a:latin typeface="Trebuchet MS Regular" panose="020B0603020202020204" pitchFamily="34" charset="0"/>
              </a:defRPr>
            </a:lvl3pPr>
            <a:lvl4pPr marL="1419225" indent="-201613">
              <a:lnSpc>
                <a:spcPct val="120000"/>
              </a:lnSpc>
              <a:spcAft>
                <a:spcPts val="1000"/>
              </a:spcAft>
              <a:buFont typeface="Courier New" panose="02070309020205020404" pitchFamily="49" charset="0"/>
              <a:buChar char="o"/>
              <a:defRPr sz="1200" b="0" i="0">
                <a:latin typeface="Trebuchet MS Regular" panose="020B0603020202020204" pitchFamily="34" charset="0"/>
              </a:defRPr>
            </a:lvl4pPr>
            <a:lvl5pPr marL="1909762" indent="-285750">
              <a:lnSpc>
                <a:spcPct val="120000"/>
              </a:lnSpc>
              <a:spcAft>
                <a:spcPts val="1000"/>
              </a:spcAft>
              <a:buFont typeface="+mj-lt"/>
              <a:buAutoNum type="romanLcPeriod"/>
              <a:defRPr sz="1200" b="0" i="0">
                <a:latin typeface="Trebuchet MS Regular" panose="020B0603020202020204" pitchFamily="34" charset="0"/>
              </a:defRPr>
            </a:lvl5pPr>
          </a:lstStyle>
          <a:p>
            <a:pPr lvl="0"/>
            <a:r>
              <a:rPr lang="en-US"/>
              <a:t>Edit Master text styles lorem </a:t>
            </a:r>
            <a:r>
              <a:rPr lang="en-US" sz="1600"/>
              <a:t>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a:t>
            </a:r>
            <a:endParaRPr lang="en-US"/>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6633931E-F4AF-164B-90FF-A2C6087545DA}"/>
              </a:ext>
            </a:extLst>
          </p:cNvPr>
          <p:cNvSpPr>
            <a:spLocks noGrp="1"/>
          </p:cNvSpPr>
          <p:nvPr>
            <p:ph type="body" sz="quarter" idx="10" hasCustomPrompt="1"/>
          </p:nvPr>
        </p:nvSpPr>
        <p:spPr>
          <a:xfrm>
            <a:off x="838200" y="1066800"/>
            <a:ext cx="6851650" cy="304800"/>
          </a:xfrm>
          <a:prstGeom prst="rect">
            <a:avLst/>
          </a:prstGeom>
        </p:spPr>
        <p:txBody>
          <a:bodyPr lIns="0" tIns="0" rIns="0" bIns="0"/>
          <a:lstStyle>
            <a:lvl1pPr marL="0" indent="0">
              <a:buNone/>
              <a:defRPr sz="1600" b="1" i="0">
                <a:solidFill>
                  <a:schemeClr val="accent1"/>
                </a:solidFill>
                <a:latin typeface="+mj-lt"/>
              </a:defRPr>
            </a:lvl1pPr>
            <a:lvl2pPr>
              <a:defRPr/>
            </a:lvl2pPr>
            <a:lvl3pPr>
              <a:defRPr/>
            </a:lvl3pPr>
            <a:lvl4pPr>
              <a:defRPr/>
            </a:lvl4pPr>
            <a:lvl5pPr>
              <a:defRPr/>
            </a:lvl5pPr>
          </a:lstStyle>
          <a:p>
            <a:pPr lvl="0"/>
            <a:r>
              <a:rPr lang="en-US"/>
              <a:t>Subtitle</a:t>
            </a:r>
          </a:p>
        </p:txBody>
      </p:sp>
    </p:spTree>
    <p:extLst>
      <p:ext uri="{BB962C8B-B14F-4D97-AF65-F5344CB8AC3E}">
        <p14:creationId xmlns:p14="http://schemas.microsoft.com/office/powerpoint/2010/main" val="206119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FCEED-15E7-44A6-AFFD-6D9F3EB6A3DC}"/>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lvl1pPr>
            <a:lvl2pPr defTabSz="228600">
              <a:tabLst>
                <a:tab pos="0" algn="l"/>
              </a:tabLst>
              <a:defRPr/>
            </a:lvl2pPr>
            <a:lvl3pPr defTabSz="228600">
              <a:tabLst>
                <a:tab pos="0" algn="l"/>
              </a:tabLst>
              <a:defRPr/>
            </a:lvl3pPr>
            <a:lvl4pPr marL="914400" indent="-228600" defTabSz="228600">
              <a:tabLst>
                <a:tab pos="0" algn="l"/>
              </a:tabLst>
              <a:defRPr/>
            </a:lvl4pPr>
            <a:lvl5pPr defTabSz="228600">
              <a:tabLst>
                <a:tab pos="0" algn="l"/>
              </a:tabLst>
              <a:defRPr/>
            </a:lvl5pPr>
            <a:lvl6pPr defTabSz="228600">
              <a:tabLst>
                <a:tab pos="0" algn="l"/>
              </a:tabLst>
              <a:defRPr/>
            </a:lvl6pPr>
            <a:lvl7pPr defTabSz="228600">
              <a:tabLst>
                <a:tab pos="0" algn="l"/>
              </a:tabLst>
              <a:defRPr/>
            </a:lvl7pPr>
            <a:lvl8pPr defTabSz="228600">
              <a:tabLst>
                <a:tab pos="0" algn="l"/>
              </a:tabLst>
              <a:defRPr/>
            </a:lvl8pPr>
            <a:lvl9pPr marL="2057400" indent="-215900" defTabSz="228600">
              <a:buNone/>
              <a:tabLst>
                <a:tab pos="0" algn="l"/>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endParaRPr lang="en-US"/>
          </a:p>
        </p:txBody>
      </p:sp>
      <p:sp>
        <p:nvSpPr>
          <p:cNvPr id="6" name="Body Level One…">
            <a:extLst>
              <a:ext uri="{FF2B5EF4-FFF2-40B4-BE49-F238E27FC236}">
                <a16:creationId xmlns:a16="http://schemas.microsoft.com/office/drawing/2014/main" id="{F9E4359E-FC68-4055-A92D-DA85CC326DDA}"/>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 name="Title 1">
            <a:extLst>
              <a:ext uri="{FF2B5EF4-FFF2-40B4-BE49-F238E27FC236}">
                <a16:creationId xmlns:a16="http://schemas.microsoft.com/office/drawing/2014/main" id="{D1F85293-5007-4338-BBE7-C56BE235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590328"/>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FE944-C68B-6F44-A53D-24C9EE00B7B6}" type="datetimeFigureOut">
              <a:rPr lang="en-US" smtClean="0"/>
              <a:t>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5C484-C139-0347-9BEA-F73D68083DE4}" type="slidenum">
              <a:rPr lang="en-US" smtClean="0"/>
              <a:t>‹#›</a:t>
            </a:fld>
            <a:endParaRPr lang="en-US"/>
          </a:p>
        </p:txBody>
      </p:sp>
    </p:spTree>
    <p:extLst>
      <p:ext uri="{BB962C8B-B14F-4D97-AF65-F5344CB8AC3E}">
        <p14:creationId xmlns:p14="http://schemas.microsoft.com/office/powerpoint/2010/main" val="37181899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Subtitle_Content_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C2CD-BDF9-7E4E-AC4C-4FC4939C6640}"/>
              </a:ext>
            </a:extLst>
          </p:cNvPr>
          <p:cNvSpPr>
            <a:spLocks noGrp="1"/>
          </p:cNvSpPr>
          <p:nvPr>
            <p:ph type="title" hasCustomPrompt="1"/>
          </p:nvPr>
        </p:nvSpPr>
        <p:spPr>
          <a:xfrm>
            <a:off x="838201" y="466425"/>
            <a:ext cx="10515600" cy="424148"/>
          </a:xfrm>
          <a:prstGeom prst="rect">
            <a:avLst/>
          </a:prstGeom>
        </p:spPr>
        <p:txBody>
          <a:bodyPr lIns="0" tIns="0" rIns="0" bIns="0"/>
          <a:lstStyle>
            <a:lvl1pPr>
              <a:defRPr sz="3599" b="0">
                <a:solidFill>
                  <a:schemeClr val="tx1"/>
                </a:solidFill>
                <a:latin typeface="+mn-lt"/>
              </a:defRPr>
            </a:lvl1pPr>
          </a:lstStyle>
          <a:p>
            <a:r>
              <a:rPr lang="en-US"/>
              <a:t>Title </a:t>
            </a:r>
          </a:p>
        </p:txBody>
      </p:sp>
      <p:pic>
        <p:nvPicPr>
          <p:cNvPr id="3" name="Picture 2">
            <a:extLst>
              <a:ext uri="{FF2B5EF4-FFF2-40B4-BE49-F238E27FC236}">
                <a16:creationId xmlns:a16="http://schemas.microsoft.com/office/drawing/2014/main" id="{B20124F1-FFC4-DD4F-951A-3EE9203051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53726" y="6565900"/>
            <a:ext cx="1130300" cy="292100"/>
          </a:xfrm>
          <a:prstGeom prst="rect">
            <a:avLst/>
          </a:prstGeom>
        </p:spPr>
      </p:pic>
      <p:sp>
        <p:nvSpPr>
          <p:cNvPr id="7" name="Content Placeholder 6">
            <a:extLst>
              <a:ext uri="{FF2B5EF4-FFF2-40B4-BE49-F238E27FC236}">
                <a16:creationId xmlns:a16="http://schemas.microsoft.com/office/drawing/2014/main" id="{B581D93F-5B7E-9344-AFEC-CAE3D057060A}"/>
              </a:ext>
            </a:extLst>
          </p:cNvPr>
          <p:cNvSpPr>
            <a:spLocks noGrp="1"/>
          </p:cNvSpPr>
          <p:nvPr>
            <p:ph sz="quarter" idx="11" hasCustomPrompt="1"/>
          </p:nvPr>
        </p:nvSpPr>
        <p:spPr>
          <a:xfrm>
            <a:off x="838200" y="1617663"/>
            <a:ext cx="10647363" cy="4470400"/>
          </a:xfrm>
          <a:prstGeom prst="rect">
            <a:avLst/>
          </a:prstGeom>
        </p:spPr>
        <p:txBody>
          <a:bodyPr anchor="ctr"/>
          <a:lstStyle>
            <a:lvl1pPr algn="ctr">
              <a:defRPr b="0">
                <a:latin typeface="+mn-lt"/>
              </a:defRPr>
            </a:lvl1pPr>
          </a:lstStyle>
          <a:p>
            <a:pPr lvl="0"/>
            <a:r>
              <a:rPr lang="en-US"/>
              <a:t>Click to insert content</a:t>
            </a:r>
          </a:p>
        </p:txBody>
      </p:sp>
      <p:sp>
        <p:nvSpPr>
          <p:cNvPr id="8" name="Text Placeholder 5">
            <a:extLst>
              <a:ext uri="{FF2B5EF4-FFF2-40B4-BE49-F238E27FC236}">
                <a16:creationId xmlns:a16="http://schemas.microsoft.com/office/drawing/2014/main" id="{FA14E7E1-E98B-D04C-A256-9EFAB4601472}"/>
              </a:ext>
            </a:extLst>
          </p:cNvPr>
          <p:cNvSpPr>
            <a:spLocks noGrp="1"/>
          </p:cNvSpPr>
          <p:nvPr>
            <p:ph type="body" sz="quarter" idx="10" hasCustomPrompt="1"/>
          </p:nvPr>
        </p:nvSpPr>
        <p:spPr>
          <a:xfrm>
            <a:off x="838200" y="1066800"/>
            <a:ext cx="6851650" cy="304800"/>
          </a:xfrm>
          <a:prstGeom prst="rect">
            <a:avLst/>
          </a:prstGeom>
        </p:spPr>
        <p:txBody>
          <a:bodyPr lIns="0" tIns="0" rIns="0" bIns="0"/>
          <a:lstStyle>
            <a:lvl1pPr>
              <a:defRPr>
                <a:solidFill>
                  <a:schemeClr val="accent1"/>
                </a:solidFill>
                <a:latin typeface="+mn-lt"/>
              </a:defRPr>
            </a:lvl1pPr>
            <a:lvl2pPr>
              <a:defRPr/>
            </a:lvl2pPr>
            <a:lvl3pPr>
              <a:defRPr/>
            </a:lvl3pPr>
            <a:lvl4pPr>
              <a:defRPr/>
            </a:lvl4pPr>
            <a:lvl5pPr>
              <a:defRPr/>
            </a:lvl5pPr>
          </a:lstStyle>
          <a:p>
            <a:pPr lvl="0"/>
            <a:r>
              <a:rPr lang="en-US"/>
              <a:t>Subtitle</a:t>
            </a:r>
          </a:p>
        </p:txBody>
      </p:sp>
    </p:spTree>
    <p:extLst>
      <p:ext uri="{BB962C8B-B14F-4D97-AF65-F5344CB8AC3E}">
        <p14:creationId xmlns:p14="http://schemas.microsoft.com/office/powerpoint/2010/main" val="4180211065"/>
      </p:ext>
    </p:extLst>
  </p:cSld>
  <p:clrMapOvr>
    <a:masterClrMapping/>
  </p:clrMapOvr>
  <p:extLst>
    <p:ext uri="{DCECCB84-F9BA-43D5-87BE-67443E8EF086}">
      <p15:sldGuideLst xmlns:p15="http://schemas.microsoft.com/office/powerpoint/2012/main">
        <p15:guide id="1" orient="horz" pos="528">
          <p15:clr>
            <a:srgbClr val="FBAE40"/>
          </p15:clr>
        </p15:guide>
        <p15:guide id="2" orient="horz" pos="672">
          <p15:clr>
            <a:srgbClr val="FBAE40"/>
          </p15:clr>
        </p15:guide>
        <p15:guide id="3" pos="52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FCEED-15E7-44A6-AFFD-6D9F3EB6A3DC}"/>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lvl1pPr>
            <a:lvl2pPr defTabSz="228600">
              <a:tabLst>
                <a:tab pos="0" algn="l"/>
              </a:tabLst>
              <a:defRPr/>
            </a:lvl2pPr>
            <a:lvl3pPr defTabSz="228600">
              <a:tabLst>
                <a:tab pos="0" algn="l"/>
              </a:tabLst>
              <a:defRPr/>
            </a:lvl3pPr>
            <a:lvl4pPr marL="914400" indent="-228600" defTabSz="228600">
              <a:tabLst>
                <a:tab pos="0" algn="l"/>
              </a:tabLst>
              <a:defRPr/>
            </a:lvl4pPr>
            <a:lvl5pPr defTabSz="228600">
              <a:tabLst>
                <a:tab pos="0" algn="l"/>
              </a:tabLst>
              <a:defRPr/>
            </a:lvl5pPr>
            <a:lvl6pPr defTabSz="228600">
              <a:tabLst>
                <a:tab pos="0" algn="l"/>
              </a:tabLst>
              <a:defRPr/>
            </a:lvl6pPr>
            <a:lvl7pPr defTabSz="228600">
              <a:tabLst>
                <a:tab pos="0" algn="l"/>
              </a:tabLst>
              <a:defRPr/>
            </a:lvl7pPr>
            <a:lvl8pPr defTabSz="228600">
              <a:tabLst>
                <a:tab pos="0" algn="l"/>
              </a:tabLst>
              <a:defRPr/>
            </a:lvl8pPr>
            <a:lvl9pPr marL="2057400" indent="-215900" defTabSz="228600">
              <a:buNone/>
              <a:tabLst>
                <a:tab pos="0" algn="l"/>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Body Level One…">
            <a:extLst>
              <a:ext uri="{FF2B5EF4-FFF2-40B4-BE49-F238E27FC236}">
                <a16:creationId xmlns:a16="http://schemas.microsoft.com/office/drawing/2014/main" id="{F9E4359E-FC68-4055-A92D-DA85CC326DDA}"/>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 name="Title 1">
            <a:extLst>
              <a:ext uri="{FF2B5EF4-FFF2-40B4-BE49-F238E27FC236}">
                <a16:creationId xmlns:a16="http://schemas.microsoft.com/office/drawing/2014/main" id="{D1F85293-5007-4338-BBE7-C56BE235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513860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FCEED-15E7-44A6-AFFD-6D9F3EB6A3DC}"/>
              </a:ext>
            </a:extLst>
          </p:cNvPr>
          <p:cNvSpPr>
            <a:spLocks noGrp="1"/>
          </p:cNvSpPr>
          <p:nvPr>
            <p:ph type="body" sz="quarter" idx="37"/>
          </p:nvPr>
        </p:nvSpPr>
        <p:spPr>
          <a:xfrm>
            <a:off x="765314" y="1665790"/>
            <a:ext cx="10661374" cy="4375633"/>
          </a:xfrm>
        </p:spPr>
        <p:txBody>
          <a:bodyPr>
            <a:noAutofit/>
          </a:bodyPr>
          <a:lstStyle>
            <a:lvl1pPr defTabSz="228600">
              <a:tabLst>
                <a:tab pos="0" algn="l"/>
              </a:tabLst>
              <a:defRPr/>
            </a:lvl1pPr>
            <a:lvl2pPr defTabSz="228600">
              <a:tabLst>
                <a:tab pos="0" algn="l"/>
              </a:tabLst>
              <a:defRPr/>
            </a:lvl2pPr>
            <a:lvl3pPr defTabSz="228600">
              <a:tabLst>
                <a:tab pos="0" algn="l"/>
              </a:tabLst>
              <a:defRPr/>
            </a:lvl3pPr>
            <a:lvl4pPr marL="914400" indent="-228600" defTabSz="228600">
              <a:tabLst>
                <a:tab pos="0" algn="l"/>
              </a:tabLst>
              <a:defRPr/>
            </a:lvl4pPr>
            <a:lvl5pPr defTabSz="228600">
              <a:tabLst>
                <a:tab pos="0" algn="l"/>
              </a:tabLst>
              <a:defRPr/>
            </a:lvl5pPr>
            <a:lvl6pPr defTabSz="228600">
              <a:tabLst>
                <a:tab pos="0" algn="l"/>
              </a:tabLst>
              <a:defRPr/>
            </a:lvl6pPr>
            <a:lvl7pPr defTabSz="228600">
              <a:tabLst>
                <a:tab pos="0" algn="l"/>
              </a:tabLst>
              <a:defRPr/>
            </a:lvl7pPr>
            <a:lvl8pPr defTabSz="228600">
              <a:tabLst>
                <a:tab pos="0" algn="l"/>
              </a:tabLst>
              <a:defRPr/>
            </a:lvl8pPr>
            <a:lvl9pPr marL="2057400" indent="-215900" defTabSz="228600">
              <a:buNone/>
              <a:tabLst>
                <a:tab pos="0" algn="l"/>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Body Level One…">
            <a:extLst>
              <a:ext uri="{FF2B5EF4-FFF2-40B4-BE49-F238E27FC236}">
                <a16:creationId xmlns:a16="http://schemas.microsoft.com/office/drawing/2014/main" id="{F9E4359E-FC68-4055-A92D-DA85CC326DDA}"/>
              </a:ext>
            </a:extLst>
          </p:cNvPr>
          <p:cNvSpPr txBox="1">
            <a:spLocks noGrp="1"/>
          </p:cNvSpPr>
          <p:nvPr>
            <p:ph type="body" sz="quarter" idx="22" hasCustomPrompt="1"/>
          </p:nvPr>
        </p:nvSpPr>
        <p:spPr>
          <a:xfrm>
            <a:off x="765312" y="1155345"/>
            <a:ext cx="10661375" cy="341632"/>
          </a:xfrm>
          <a:prstGeom prst="rect">
            <a:avLst/>
          </a:prstGeom>
        </p:spPr>
        <p:txBody>
          <a:bodyPr lIns="91440" tIns="45720" rIns="91440" bIns="45720" anchor="t">
            <a:noAutofit/>
          </a:bodyPr>
          <a:lstStyle>
            <a:lvl1pPr marL="0" indent="0" algn="l">
              <a:buSzTx/>
              <a:buFont typeface="Arial" pitchFamily="34" charset="0"/>
              <a:buNone/>
              <a:defRPr sz="1800" b="1">
                <a:solidFill>
                  <a:schemeClr val="tx2"/>
                </a:solidFill>
              </a:defRPr>
            </a:lvl1pPr>
            <a:lvl2pPr marL="457200" indent="0" algn="l">
              <a:buFontTx/>
              <a:buNone/>
              <a:defRPr sz="1600">
                <a:solidFill>
                  <a:schemeClr val="accent1"/>
                </a:solidFill>
              </a:defRPr>
            </a:lvl2pPr>
            <a:lvl3pPr marL="914400" indent="0" algn="l">
              <a:buFontTx/>
              <a:buNone/>
              <a:defRPr sz="1600">
                <a:solidFill>
                  <a:schemeClr val="accent1"/>
                </a:solidFill>
              </a:defRPr>
            </a:lvl3pPr>
            <a:lvl4pPr marL="1371600" indent="0" algn="l">
              <a:buFontTx/>
              <a:buNone/>
              <a:defRPr sz="1600">
                <a:solidFill>
                  <a:schemeClr val="accent1"/>
                </a:solidFill>
              </a:defRPr>
            </a:lvl4pPr>
            <a:lvl5pPr marL="1828800" indent="0" algn="l">
              <a:buFontTx/>
              <a:buNone/>
              <a:defRPr sz="1600">
                <a:solidFill>
                  <a:schemeClr val="accent1"/>
                </a:solidFill>
              </a:defRPr>
            </a:lvl5pPr>
          </a:lstStyle>
          <a:p>
            <a:r>
              <a:rPr lang="en-US"/>
              <a:t>Click to add subtitle</a:t>
            </a:r>
            <a:endParaRPr/>
          </a:p>
        </p:txBody>
      </p:sp>
      <p:sp>
        <p:nvSpPr>
          <p:cNvPr id="2" name="Title 1">
            <a:extLst>
              <a:ext uri="{FF2B5EF4-FFF2-40B4-BE49-F238E27FC236}">
                <a16:creationId xmlns:a16="http://schemas.microsoft.com/office/drawing/2014/main" id="{D1F85293-5007-4338-BBE7-C56BE235F4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40820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6404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9A3C-ABFB-4778-9971-3CFD9DA37E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5C1AC-822A-4304-AC2B-0F7057D02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02BC0C-1476-4814-AAF9-CF80CF1326C6}"/>
              </a:ext>
            </a:extLst>
          </p:cNvPr>
          <p:cNvSpPr>
            <a:spLocks noGrp="1"/>
          </p:cNvSpPr>
          <p:nvPr>
            <p:ph type="dt" sz="half" idx="10"/>
          </p:nvPr>
        </p:nvSpPr>
        <p:spPr/>
        <p:txBody>
          <a:bodyPr/>
          <a:lstStyle/>
          <a:p>
            <a:fld id="{57E0BC57-1709-47FA-9824-ABF5718A7383}" type="datetimeFigureOut">
              <a:rPr lang="en-US" smtClean="0"/>
              <a:t>2/11/2021</a:t>
            </a:fld>
            <a:endParaRPr lang="en-US"/>
          </a:p>
        </p:txBody>
      </p:sp>
      <p:sp>
        <p:nvSpPr>
          <p:cNvPr id="5" name="Footer Placeholder 4">
            <a:extLst>
              <a:ext uri="{FF2B5EF4-FFF2-40B4-BE49-F238E27FC236}">
                <a16:creationId xmlns:a16="http://schemas.microsoft.com/office/drawing/2014/main" id="{77419D5F-13B3-47B3-935F-86C14A477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93DC3-DF70-4DBE-B561-A23ED4353B9D}"/>
              </a:ext>
            </a:extLst>
          </p:cNvPr>
          <p:cNvSpPr>
            <a:spLocks noGrp="1"/>
          </p:cNvSpPr>
          <p:nvPr>
            <p:ph type="sldNum" sz="quarter" idx="12"/>
          </p:nvPr>
        </p:nvSpPr>
        <p:spPr/>
        <p:txBody>
          <a:bodyPr/>
          <a:lstStyle/>
          <a:p>
            <a:fld id="{21445553-0B00-4253-8B57-BB9D46A3E199}" type="slidenum">
              <a:rPr lang="en-US" smtClean="0"/>
              <a:t>‹#›</a:t>
            </a:fld>
            <a:endParaRPr lang="en-US"/>
          </a:p>
        </p:txBody>
      </p:sp>
    </p:spTree>
    <p:extLst>
      <p:ext uri="{BB962C8B-B14F-4D97-AF65-F5344CB8AC3E}">
        <p14:creationId xmlns:p14="http://schemas.microsoft.com/office/powerpoint/2010/main" val="5751577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90048A-151B-4848-9BD7-3BCF4C4DFBF6}"/>
              </a:ext>
            </a:extLst>
          </p:cNvPr>
          <p:cNvSpPr>
            <a:spLocks noGrp="1"/>
          </p:cNvSpPr>
          <p:nvPr>
            <p:ph type="title" hasCustomPrompt="1"/>
          </p:nvPr>
        </p:nvSpPr>
        <p:spPr>
          <a:xfrm>
            <a:off x="838200" y="466425"/>
            <a:ext cx="10515600" cy="424148"/>
          </a:xfrm>
          <a:prstGeom prst="rect">
            <a:avLst/>
          </a:prstGeom>
        </p:spPr>
        <p:txBody>
          <a:bodyPr lIns="0" tIns="0" rIns="0" bIns="0"/>
          <a:lstStyle>
            <a:lvl1pPr>
              <a:defRPr sz="2900" b="0" i="0">
                <a:solidFill>
                  <a:schemeClr val="tx1"/>
                </a:solidFill>
                <a:latin typeface="+mj-lt"/>
              </a:defRPr>
            </a:lvl1pPr>
          </a:lstStyle>
          <a:p>
            <a:r>
              <a:rPr lang="en-US"/>
              <a:t>Title </a:t>
            </a:r>
          </a:p>
        </p:txBody>
      </p:sp>
      <p:sp>
        <p:nvSpPr>
          <p:cNvPr id="8" name="Content Placeholder 6">
            <a:extLst>
              <a:ext uri="{FF2B5EF4-FFF2-40B4-BE49-F238E27FC236}">
                <a16:creationId xmlns:a16="http://schemas.microsoft.com/office/drawing/2014/main" id="{48006B93-993D-2A4E-8016-A723801BD7AE}"/>
              </a:ext>
            </a:extLst>
          </p:cNvPr>
          <p:cNvSpPr>
            <a:spLocks noGrp="1"/>
          </p:cNvSpPr>
          <p:nvPr>
            <p:ph sz="quarter" idx="11" hasCustomPrompt="1"/>
          </p:nvPr>
        </p:nvSpPr>
        <p:spPr>
          <a:xfrm>
            <a:off x="838200" y="1617663"/>
            <a:ext cx="10647363" cy="4470400"/>
          </a:xfrm>
          <a:prstGeom prst="rect">
            <a:avLst/>
          </a:prstGeom>
        </p:spPr>
        <p:txBody>
          <a:bodyPr anchor="ctr"/>
          <a:lstStyle>
            <a:lvl1pPr algn="ctr">
              <a:defRPr b="0" i="0">
                <a:latin typeface="Trebuchet MS Regular" panose="020B0603020202020204" pitchFamily="34" charset="0"/>
              </a:defRPr>
            </a:lvl1pPr>
          </a:lstStyle>
          <a:p>
            <a:pPr lvl="0"/>
            <a:r>
              <a:rPr lang="en-US"/>
              <a:t>Click to insert content</a:t>
            </a:r>
          </a:p>
        </p:txBody>
      </p:sp>
      <p:sp>
        <p:nvSpPr>
          <p:cNvPr id="9" name="Text Placeholder 5">
            <a:extLst>
              <a:ext uri="{FF2B5EF4-FFF2-40B4-BE49-F238E27FC236}">
                <a16:creationId xmlns:a16="http://schemas.microsoft.com/office/drawing/2014/main" id="{A4EB73A0-D3F5-5B48-A080-09DF7B91E714}"/>
              </a:ext>
            </a:extLst>
          </p:cNvPr>
          <p:cNvSpPr>
            <a:spLocks noGrp="1"/>
          </p:cNvSpPr>
          <p:nvPr>
            <p:ph type="body" sz="quarter" idx="10" hasCustomPrompt="1"/>
          </p:nvPr>
        </p:nvSpPr>
        <p:spPr>
          <a:xfrm>
            <a:off x="838200" y="1066800"/>
            <a:ext cx="6851650" cy="304800"/>
          </a:xfrm>
          <a:prstGeom prst="rect">
            <a:avLst/>
          </a:prstGeom>
        </p:spPr>
        <p:txBody>
          <a:bodyPr lIns="0" tIns="0" rIns="0" bIns="0"/>
          <a:lstStyle>
            <a:lvl1pPr marL="0" indent="0">
              <a:buNone/>
              <a:defRPr lang="en-US" sz="1600" b="1" i="0" kern="1200" dirty="0">
                <a:solidFill>
                  <a:schemeClr val="accent1"/>
                </a:solidFill>
                <a:latin typeface="+mj-lt"/>
                <a:ea typeface="+mn-ea"/>
                <a:cs typeface="+mn-cs"/>
              </a:defRPr>
            </a:lvl1pPr>
            <a:lvl2pPr>
              <a:defRPr/>
            </a:lvl2pPr>
            <a:lvl3pPr>
              <a:defRPr/>
            </a:lvl3pPr>
            <a:lvl4pPr>
              <a:defRPr/>
            </a:lvl4pPr>
            <a:lvl5pPr>
              <a:defRPr/>
            </a:lvl5pPr>
          </a:lstStyle>
          <a:p>
            <a:pPr lvl="0"/>
            <a:r>
              <a:rPr lang="en-US"/>
              <a:t>Subtitle</a:t>
            </a:r>
          </a:p>
        </p:txBody>
      </p:sp>
    </p:spTree>
    <p:extLst>
      <p:ext uri="{BB962C8B-B14F-4D97-AF65-F5344CB8AC3E}">
        <p14:creationId xmlns:p14="http://schemas.microsoft.com/office/powerpoint/2010/main" val="29160874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571716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255" name="Body Level One…"/>
          <p:cNvSpPr txBox="1">
            <a:spLocks noGrp="1"/>
          </p:cNvSpPr>
          <p:nvPr>
            <p:ph type="body" sz="half" idx="1"/>
          </p:nvPr>
        </p:nvSpPr>
        <p:spPr>
          <a:xfrm>
            <a:off x="838200" y="1651000"/>
            <a:ext cx="5486402" cy="4337207"/>
          </a:xfrm>
          <a:prstGeom prst="rect">
            <a:avLst/>
          </a:prstGeom>
        </p:spPr>
        <p:txBody>
          <a:bodyPr lIns="0" tIns="0" rIns="0" bIns="0" anchor="t"/>
          <a:lstStyle>
            <a:lvl1pPr marL="0" indent="0" algn="l">
              <a:lnSpc>
                <a:spcPct val="120000"/>
              </a:lnSpc>
              <a:buSzTx/>
              <a:buFontTx/>
              <a:buNone/>
              <a:defRPr sz="1600"/>
            </a:lvl1pPr>
            <a:lvl2pPr marL="694871" indent="-288471" algn="l">
              <a:lnSpc>
                <a:spcPct val="120000"/>
              </a:lnSpc>
              <a:buFontTx/>
              <a:buChar char="▪"/>
              <a:defRPr sz="1600"/>
            </a:lvl2pPr>
            <a:lvl3pPr marL="1074057" indent="-261257" algn="l">
              <a:lnSpc>
                <a:spcPct val="120000"/>
              </a:lnSpc>
              <a:buFontTx/>
              <a:defRPr sz="1600"/>
            </a:lvl3pPr>
            <a:lvl4pPr marL="1486429" indent="-268817" algn="l">
              <a:lnSpc>
                <a:spcPct val="120000"/>
              </a:lnSpc>
              <a:buFontTx/>
              <a:buChar char="o"/>
              <a:defRPr sz="1600"/>
            </a:lvl4pPr>
            <a:lvl5pPr marL="2005009" indent="-381000" algn="l">
              <a:lnSpc>
                <a:spcPct val="120000"/>
              </a:lnSpc>
              <a:buFontTx/>
              <a:buAutoNum type="romanLcPeriod"/>
              <a:defRPr sz="1600"/>
            </a:lvl5pPr>
          </a:lstStyle>
          <a:p>
            <a:r>
              <a:t>Body Level One</a:t>
            </a:r>
          </a:p>
          <a:p>
            <a:pPr lvl="1"/>
            <a:r>
              <a:t>Body Level Two</a:t>
            </a:r>
          </a:p>
          <a:p>
            <a:pPr lvl="2"/>
            <a:r>
              <a:t>Body Level Three</a:t>
            </a:r>
          </a:p>
          <a:p>
            <a:pPr lvl="3"/>
            <a:r>
              <a:t>Body Level Four</a:t>
            </a:r>
          </a:p>
          <a:p>
            <a:pPr lvl="4"/>
            <a:r>
              <a:t>Body Level Five</a:t>
            </a:r>
          </a:p>
        </p:txBody>
      </p:sp>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p:cNvSpPr txBox="1">
            <a:spLocks noGrp="1"/>
          </p:cNvSpPr>
          <p:nvPr>
            <p:ph type="title"/>
          </p:nvPr>
        </p:nvSpPr>
        <p:spPr>
          <a:xfrm>
            <a:off x="838200" y="466425"/>
            <a:ext cx="10515600" cy="424151"/>
          </a:xfrm>
          <a:prstGeom prst="rect">
            <a:avLst/>
          </a:prstGeom>
        </p:spPr>
        <p:txBody>
          <a:bodyPr anchor="b">
            <a:noAutofit/>
          </a:bodyPr>
          <a:lstStyle>
            <a:lvl1pPr>
              <a:defRPr sz="2900"/>
            </a:lvl1pPr>
          </a:lstStyle>
          <a:p>
            <a:r>
              <a:t>Title Text</a:t>
            </a:r>
          </a:p>
        </p:txBody>
      </p:sp>
      <p:sp>
        <p:nvSpPr>
          <p:cNvPr id="7" name="Text Placeholder 8"/>
          <p:cNvSpPr>
            <a:spLocks noGrp="1"/>
          </p:cNvSpPr>
          <p:nvPr>
            <p:ph type="body" sz="quarter" idx="10" hasCustomPrompt="1"/>
          </p:nvPr>
        </p:nvSpPr>
        <p:spPr>
          <a:xfrm>
            <a:off x="838198" y="1046472"/>
            <a:ext cx="10018644" cy="331402"/>
          </a:xfrm>
          <a:prstGeom prst="rect">
            <a:avLst/>
          </a:prstGeom>
        </p:spPr>
        <p:txBody>
          <a:bodyPr tIns="0">
            <a:normAutofit/>
          </a:bodyPr>
          <a:lstStyle>
            <a:lvl1pPr marL="0" indent="0" algn="l">
              <a:buFontTx/>
              <a:buNone/>
              <a:defRPr sz="1600" b="1" cap="none" baseline="0">
                <a:solidFill>
                  <a:schemeClr val="accent1"/>
                </a:solidFill>
                <a:latin typeface="+mn-lt"/>
              </a:defRPr>
            </a:lvl1pPr>
          </a:lstStyle>
          <a:p>
            <a:pPr lvl="0"/>
            <a:r>
              <a:rPr lang="en-US"/>
              <a:t>Click to Add Subtitle</a:t>
            </a:r>
          </a:p>
        </p:txBody>
      </p:sp>
    </p:spTree>
    <p:extLst>
      <p:ext uri="{BB962C8B-B14F-4D97-AF65-F5344CB8AC3E}">
        <p14:creationId xmlns:p14="http://schemas.microsoft.com/office/powerpoint/2010/main" val="285890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Circles">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0FF18-4F80-47A0-A9DE-48EAE961F1DE}"/>
              </a:ext>
            </a:extLst>
          </p:cNvPr>
          <p:cNvPicPr>
            <a:picLocks noChangeAspect="1"/>
          </p:cNvPicPr>
          <p:nvPr userDrawn="1"/>
        </p:nvPicPr>
        <p:blipFill>
          <a:blip r:embed="rId3"/>
          <a:stretch>
            <a:fillRect/>
          </a:stretch>
        </p:blipFill>
        <p:spPr>
          <a:xfrm>
            <a:off x="827236" y="5688304"/>
            <a:ext cx="2358831" cy="538560"/>
          </a:xfrm>
          <a:prstGeom prst="rect">
            <a:avLst/>
          </a:prstGeom>
        </p:spPr>
      </p:pic>
      <p:sp>
        <p:nvSpPr>
          <p:cNvPr id="11" name="Text Placeholder 15">
            <a:extLst>
              <a:ext uri="{FF2B5EF4-FFF2-40B4-BE49-F238E27FC236}">
                <a16:creationId xmlns:a16="http://schemas.microsoft.com/office/drawing/2014/main" id="{206C6C98-7A06-46E1-B9BE-B32779BD895A}"/>
              </a:ext>
            </a:extLst>
          </p:cNvPr>
          <p:cNvSpPr>
            <a:spLocks noGrp="1"/>
          </p:cNvSpPr>
          <p:nvPr>
            <p:ph type="body" sz="quarter" idx="14" hasCustomPrompt="1"/>
          </p:nvPr>
        </p:nvSpPr>
        <p:spPr>
          <a:xfrm>
            <a:off x="827233" y="2718305"/>
            <a:ext cx="8018593"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2" name="Text Placeholder 19">
            <a:extLst>
              <a:ext uri="{FF2B5EF4-FFF2-40B4-BE49-F238E27FC236}">
                <a16:creationId xmlns:a16="http://schemas.microsoft.com/office/drawing/2014/main" id="{CFD03CCF-0E7C-44BB-99AB-58FA6047D952}"/>
              </a:ext>
            </a:extLst>
          </p:cNvPr>
          <p:cNvSpPr>
            <a:spLocks noGrp="1"/>
          </p:cNvSpPr>
          <p:nvPr>
            <p:ph type="body" sz="quarter" idx="15" hasCustomPrompt="1"/>
          </p:nvPr>
        </p:nvSpPr>
        <p:spPr>
          <a:xfrm>
            <a:off x="827233" y="4341588"/>
            <a:ext cx="8018592"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13" name="Rectangle 5">
            <a:extLst>
              <a:ext uri="{FF2B5EF4-FFF2-40B4-BE49-F238E27FC236}">
                <a16:creationId xmlns:a16="http://schemas.microsoft.com/office/drawing/2014/main" id="{6255A5CE-6FC6-4C4D-9D33-061AF06E29BB}"/>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011649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with Imag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DA42C-100B-466B-B9F5-E7B7B268FA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5391" y="0"/>
            <a:ext cx="4791075" cy="6858000"/>
          </a:xfrm>
          <a:prstGeom prst="rect">
            <a:avLst/>
          </a:prstGeom>
        </p:spPr>
      </p:pic>
      <p:sp>
        <p:nvSpPr>
          <p:cNvPr id="17" name="Text Placeholder 15">
            <a:extLst>
              <a:ext uri="{FF2B5EF4-FFF2-40B4-BE49-F238E27FC236}">
                <a16:creationId xmlns:a16="http://schemas.microsoft.com/office/drawing/2014/main" id="{0D7DDA5D-F2AC-42BD-A6F4-0DE5F0E6CB94}"/>
              </a:ext>
            </a:extLst>
          </p:cNvPr>
          <p:cNvSpPr>
            <a:spLocks noGrp="1"/>
          </p:cNvSpPr>
          <p:nvPr>
            <p:ph type="body" sz="quarter" idx="10" hasCustomPrompt="1"/>
          </p:nvPr>
        </p:nvSpPr>
        <p:spPr>
          <a:xfrm>
            <a:off x="827234" y="2718305"/>
            <a:ext cx="6189792" cy="1495885"/>
          </a:xfrm>
        </p:spPr>
        <p:txBody>
          <a:bodyPr/>
          <a:lstStyle>
            <a:lvl1pPr marL="0" marR="0" indent="0" algn="l" defTabSz="228600" rtl="0" eaLnBrk="1" fontAlgn="auto" latinLnBrk="0" hangingPunct="1">
              <a:lnSpc>
                <a:spcPct val="90000"/>
              </a:lnSpc>
              <a:spcBef>
                <a:spcPts val="1200"/>
              </a:spcBef>
              <a:spcAft>
                <a:spcPct val="0"/>
              </a:spcAft>
              <a:buClrTx/>
              <a:buSzTx/>
              <a:buFont typeface="Arial" pitchFamily="34" charset="0"/>
              <a:buNone/>
              <a:defRPr kumimoji="0" lang="en-US" sz="3400" b="0" i="0" u="none" strike="noStrike" kern="0" cap="none" spc="0" normalizeH="0" baseline="0" smtClean="0">
                <a:ln>
                  <a:noFill/>
                </a:ln>
                <a:solidFill>
                  <a:srgbClr val="404040"/>
                </a:solidFill>
                <a:effectLst/>
                <a:uLnTx/>
                <a:uFillTx/>
                <a:latin typeface="Arial Black"/>
                <a:ea typeface="Trebuchet MS"/>
                <a:cs typeface="Trebuchet MS"/>
                <a:sym typeface="Trebuchet MS"/>
              </a:defRPr>
            </a:lvl1pPr>
            <a:lvl2pPr marL="227012" indent="0">
              <a:buNone/>
              <a:defRPr/>
            </a:lvl2pPr>
            <a:lvl3pPr marL="457200" indent="0">
              <a:buNone/>
              <a:defRPr/>
            </a:lvl3pPr>
            <a:lvl4pPr marL="685800" indent="0">
              <a:buNone/>
              <a:defRPr/>
            </a:lvl4pPr>
            <a:lvl5pPr marL="911225" indent="0">
              <a:buNone/>
              <a:defRPr/>
            </a:lvl5pPr>
          </a:lstStyle>
          <a:p>
            <a:pPr marL="0" marR="0" lvl="0" indent="0" algn="l" defTabSz="228600" rtl="0" eaLnBrk="1" fontAlgn="auto" latinLnBrk="0" hangingPunct="1">
              <a:lnSpc>
                <a:spcPct val="90000"/>
              </a:lnSpc>
              <a:spcBef>
                <a:spcPts val="1200"/>
              </a:spcBef>
              <a:spcAft>
                <a:spcPct val="0"/>
              </a:spcAft>
              <a:buClrTx/>
              <a:buSzTx/>
              <a:buFont typeface="Arial" pitchFamily="34" charset="0"/>
              <a:buNone/>
              <a:defRPr/>
            </a:pPr>
            <a:r>
              <a:rPr lang="en-US"/>
              <a:t>Title</a:t>
            </a:r>
            <a:br>
              <a:rPr lang="en-US"/>
            </a:br>
            <a:endParaRPr lang="en-US"/>
          </a:p>
        </p:txBody>
      </p:sp>
      <p:sp>
        <p:nvSpPr>
          <p:cNvPr id="18" name="Text Placeholder 19">
            <a:extLst>
              <a:ext uri="{FF2B5EF4-FFF2-40B4-BE49-F238E27FC236}">
                <a16:creationId xmlns:a16="http://schemas.microsoft.com/office/drawing/2014/main" id="{23815D7A-A058-40AE-AC19-00E78E8113B9}"/>
              </a:ext>
            </a:extLst>
          </p:cNvPr>
          <p:cNvSpPr>
            <a:spLocks noGrp="1"/>
          </p:cNvSpPr>
          <p:nvPr>
            <p:ph type="body" sz="quarter" idx="13" hasCustomPrompt="1"/>
          </p:nvPr>
        </p:nvSpPr>
        <p:spPr>
          <a:xfrm>
            <a:off x="827232" y="4341588"/>
            <a:ext cx="6189791" cy="433694"/>
          </a:xfrm>
        </p:spPr>
        <p:txBody>
          <a:bodyPr/>
          <a:lstStyle>
            <a:lvl1pPr marL="0" indent="0">
              <a:buNone/>
              <a:defRPr sz="2000">
                <a:solidFill>
                  <a:schemeClr val="tx2"/>
                </a:solidFill>
              </a:defRPr>
            </a:lvl1pPr>
            <a:lvl2pPr marL="227012" indent="0">
              <a:buNone/>
              <a:defRPr/>
            </a:lvl2pPr>
            <a:lvl3pPr marL="457200" indent="0">
              <a:buNone/>
              <a:defRPr/>
            </a:lvl3pPr>
            <a:lvl4pPr marL="685800" indent="0">
              <a:buNone/>
              <a:defRPr/>
            </a:lvl4pPr>
            <a:lvl5pPr marL="911225" indent="0">
              <a:buNone/>
              <a:defRPr/>
            </a:lvl5pPr>
          </a:lstStyle>
          <a:p>
            <a:pPr lvl="0"/>
            <a:r>
              <a:rPr lang="en-US"/>
              <a:t>Date</a:t>
            </a:r>
          </a:p>
        </p:txBody>
      </p:sp>
      <p:sp>
        <p:nvSpPr>
          <p:cNvPr id="20" name="Rectangle 5">
            <a:extLst>
              <a:ext uri="{FF2B5EF4-FFF2-40B4-BE49-F238E27FC236}">
                <a16:creationId xmlns:a16="http://schemas.microsoft.com/office/drawing/2014/main" id="{C4A9295B-2137-47F0-9583-F5CCA4BAA81F}"/>
              </a:ext>
            </a:extLst>
          </p:cNvPr>
          <p:cNvSpPr>
            <a:spLocks noChangeArrowheads="1"/>
          </p:cNvSpPr>
          <p:nvPr userDrawn="1"/>
        </p:nvSpPr>
        <p:spPr bwMode="auto">
          <a:xfrm>
            <a:off x="932688" y="2431569"/>
            <a:ext cx="914400" cy="82296"/>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7B76A24-3005-425F-9744-A8ACD40FA494}"/>
              </a:ext>
            </a:extLst>
          </p:cNvPr>
          <p:cNvPicPr>
            <a:picLocks noChangeAspect="1"/>
          </p:cNvPicPr>
          <p:nvPr userDrawn="1"/>
        </p:nvPicPr>
        <p:blipFill>
          <a:blip r:embed="rId3"/>
          <a:stretch>
            <a:fillRect/>
          </a:stretch>
        </p:blipFill>
        <p:spPr>
          <a:xfrm>
            <a:off x="827236" y="5688304"/>
            <a:ext cx="2358831" cy="538560"/>
          </a:xfrm>
          <a:prstGeom prst="rect">
            <a:avLst/>
          </a:prstGeom>
        </p:spPr>
      </p:pic>
    </p:spTree>
    <p:extLst>
      <p:ext uri="{BB962C8B-B14F-4D97-AF65-F5344CB8AC3E}">
        <p14:creationId xmlns:p14="http://schemas.microsoft.com/office/powerpoint/2010/main" val="186410643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image" Target="../media/image2.emf"/><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EC516-A159-4B42-8A08-61085970022D}"/>
              </a:ext>
            </a:extLst>
          </p:cNvPr>
          <p:cNvPicPr>
            <a:picLocks/>
          </p:cNvPicPr>
          <p:nvPr userDrawn="1"/>
        </p:nvPicPr>
        <p:blipFill>
          <a:blip r:embed="rId41"/>
          <a:stretch>
            <a:fillRect/>
          </a:stretch>
        </p:blipFill>
        <p:spPr>
          <a:xfrm>
            <a:off x="0" y="6537960"/>
            <a:ext cx="12198096" cy="323930"/>
          </a:xfrm>
          <a:prstGeom prst="rect">
            <a:avLst/>
          </a:prstGeom>
        </p:spPr>
      </p:pic>
      <p:sp>
        <p:nvSpPr>
          <p:cNvPr id="7" name="Title Text"/>
          <p:cNvSpPr txBox="1">
            <a:spLocks noGrp="1"/>
          </p:cNvSpPr>
          <p:nvPr userDrawn="1">
            <p:ph type="title"/>
          </p:nvPr>
        </p:nvSpPr>
        <p:spPr>
          <a:xfrm>
            <a:off x="765313" y="183398"/>
            <a:ext cx="10661375" cy="962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45720" rIns="91440" bIns="0" anchor="b">
            <a:noAutofit/>
          </a:bodyPr>
          <a:lstStyle/>
          <a:p>
            <a:r>
              <a:rPr dirty="0"/>
              <a:t>Title Text</a:t>
            </a:r>
          </a:p>
        </p:txBody>
      </p:sp>
      <p:sp>
        <p:nvSpPr>
          <p:cNvPr id="2" name="Text Placeholder 1">
            <a:extLst>
              <a:ext uri="{FF2B5EF4-FFF2-40B4-BE49-F238E27FC236}">
                <a16:creationId xmlns:a16="http://schemas.microsoft.com/office/drawing/2014/main" id="{F9D22436-7202-4C54-A1C5-AA6CC9F43C96}"/>
              </a:ext>
            </a:extLst>
          </p:cNvPr>
          <p:cNvSpPr>
            <a:spLocks noGrp="1"/>
          </p:cNvSpPr>
          <p:nvPr>
            <p:ph type="body" idx="1"/>
          </p:nvPr>
        </p:nvSpPr>
        <p:spPr>
          <a:xfrm>
            <a:off x="765313" y="1825625"/>
            <a:ext cx="1066137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a:extLst>
              <a:ext uri="{FF2B5EF4-FFF2-40B4-BE49-F238E27FC236}">
                <a16:creationId xmlns:a16="http://schemas.microsoft.com/office/drawing/2014/main" id="{96A0A9D1-BA17-491D-B91F-2146642A0B0A}"/>
              </a:ext>
            </a:extLst>
          </p:cNvPr>
          <p:cNvSpPr txBox="1">
            <a:spLocks/>
          </p:cNvSpPr>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dirty="0">
                <a:solidFill>
                  <a:schemeClr val="bg1"/>
                </a:solidFill>
                <a:latin typeface="+mn-lt"/>
                <a:cs typeface="Arial Narrow" panose="020B0604020202020204" pitchFamily="34" charset="0"/>
              </a:rPr>
              <a:t>© 2021 Concentrix Corp. All Rights Reserved. Confidential and Proprietary.</a:t>
            </a:r>
          </a:p>
        </p:txBody>
      </p:sp>
      <p:sp>
        <p:nvSpPr>
          <p:cNvPr id="16" name="Slide Number Placeholder 5">
            <a:extLst>
              <a:ext uri="{FF2B5EF4-FFF2-40B4-BE49-F238E27FC236}">
                <a16:creationId xmlns:a16="http://schemas.microsoft.com/office/drawing/2014/main" id="{978622A8-5A8F-44BC-80C2-D9424853F223}"/>
              </a:ext>
            </a:extLst>
          </p:cNvPr>
          <p:cNvSpPr txBox="1">
            <a:spLocks/>
          </p:cNvSpPr>
          <p:nvPr userDrawn="1"/>
        </p:nvSpPr>
        <p:spPr>
          <a:xfrm>
            <a:off x="9828735" y="6538609"/>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dirty="0"/>
          </a:p>
        </p:txBody>
      </p:sp>
      <p:cxnSp>
        <p:nvCxnSpPr>
          <p:cNvPr id="17" name="Straight Connector 16">
            <a:extLst>
              <a:ext uri="{FF2B5EF4-FFF2-40B4-BE49-F238E27FC236}">
                <a16:creationId xmlns:a16="http://schemas.microsoft.com/office/drawing/2014/main" id="{79FB8178-0E57-4256-A0E4-7A6D5A995FF6}"/>
              </a:ext>
            </a:extLst>
          </p:cNvPr>
          <p:cNvCxnSpPr/>
          <p:nvPr userDrawn="1"/>
        </p:nvCxnSpPr>
        <p:spPr>
          <a:xfrm>
            <a:off x="10581803" y="6602168"/>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CB73832-AA55-46C6-A8C6-E566A63D89E6}"/>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10853728" y="6648994"/>
            <a:ext cx="1130300" cy="128911"/>
          </a:xfrm>
          <a:prstGeom prst="rect">
            <a:avLst/>
          </a:prstGeom>
        </p:spPr>
      </p:pic>
    </p:spTree>
    <p:extLst>
      <p:ext uri="{BB962C8B-B14F-4D97-AF65-F5344CB8AC3E}">
        <p14:creationId xmlns:p14="http://schemas.microsoft.com/office/powerpoint/2010/main" val="1932625065"/>
      </p:ext>
    </p:extLst>
  </p:cSld>
  <p:clrMap bg1="lt1" tx1="dk1" bg2="lt2" tx2="dk2" accent1="accent1" accent2="accent2" accent3="accent3" accent4="accent4" accent5="accent5" accent6="accent6" hlink="hlink" folHlink="folHlink"/>
  <p:sldLayoutIdLst>
    <p:sldLayoutId id="2147483706" r:id="rId1"/>
    <p:sldLayoutId id="2147483695" r:id="rId2"/>
    <p:sldLayoutId id="2147483696" r:id="rId3"/>
    <p:sldLayoutId id="2147483707" r:id="rId4"/>
    <p:sldLayoutId id="2147483687" r:id="rId5"/>
    <p:sldLayoutId id="2147484212" r:id="rId6"/>
    <p:sldLayoutId id="2147483877"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4" r:id="rId18"/>
    <p:sldLayoutId id="2147484315" r:id="rId19"/>
    <p:sldLayoutId id="2147484316" r:id="rId20"/>
    <p:sldLayoutId id="2147484317" r:id="rId21"/>
    <p:sldLayoutId id="2147484318" r:id="rId22"/>
    <p:sldLayoutId id="2147484319" r:id="rId23"/>
    <p:sldLayoutId id="2147484320" r:id="rId24"/>
    <p:sldLayoutId id="2147484321" r:id="rId25"/>
    <p:sldLayoutId id="2147484322" r:id="rId26"/>
    <p:sldLayoutId id="2147484323" r:id="rId27"/>
    <p:sldLayoutId id="2147484324" r:id="rId28"/>
    <p:sldLayoutId id="2147484325" r:id="rId29"/>
    <p:sldLayoutId id="2147484326" r:id="rId30"/>
    <p:sldLayoutId id="2147484327" r:id="rId31"/>
    <p:sldLayoutId id="2147484328" r:id="rId32"/>
    <p:sldLayoutId id="2147484329" r:id="rId33"/>
    <p:sldLayoutId id="2147484330" r:id="rId34"/>
    <p:sldLayoutId id="2147484331" r:id="rId35"/>
    <p:sldLayoutId id="2147484332" r:id="rId36"/>
    <p:sldLayoutId id="2147484333" r:id="rId37"/>
    <p:sldLayoutId id="2147484334" r:id="rId38"/>
    <p:sldLayoutId id="2147484335" r:id="rId39"/>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p:titleStyle>
    <p:bodyStyle>
      <a:lvl1pPr marL="228600" marR="0" indent="-228600" algn="l" defTabSz="228600" rtl="0" eaLnBrk="1" latinLnBrk="0" hangingPunct="1">
        <a:lnSpc>
          <a:spcPct val="90000"/>
        </a:lnSpc>
        <a:spcBef>
          <a:spcPts val="1200"/>
        </a:spcBef>
        <a:spcAft>
          <a:spcPts val="0"/>
        </a:spcAft>
        <a:buClrTx/>
        <a:buSzPct val="100000"/>
        <a:buFont typeface="Arial" panose="020B0604020202020204" pitchFamily="34" charset="0"/>
        <a:buChar char="•"/>
        <a:tabLst/>
        <a:defRPr sz="1800" b="0" i="0" u="none" strike="noStrike" cap="none" spc="0" baseline="0">
          <a:ln>
            <a:noFill/>
          </a:ln>
          <a:solidFill>
            <a:schemeClr val="tx2"/>
          </a:solidFill>
          <a:uFillTx/>
          <a:latin typeface="+mn-lt"/>
          <a:ea typeface="Trebuchet MS"/>
          <a:cs typeface="Trebuchet MS"/>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Trebuchet M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EC516-A159-4B42-8A08-61085970022D}"/>
              </a:ext>
            </a:extLst>
          </p:cNvPr>
          <p:cNvPicPr/>
          <p:nvPr userDrawn="1"/>
        </p:nvPicPr>
        <p:blipFill>
          <a:blip r:embed="rId41">
            <a:extLst>
              <a:ext uri="{28A0092B-C50C-407E-A947-70E740481C1C}">
                <a14:useLocalDpi xmlns:a14="http://schemas.microsoft.com/office/drawing/2010/main"/>
              </a:ext>
            </a:extLst>
          </a:blip>
          <a:stretch>
            <a:fillRect/>
          </a:stretch>
        </p:blipFill>
        <p:spPr>
          <a:xfrm>
            <a:off x="0" y="6537960"/>
            <a:ext cx="12198096" cy="323930"/>
          </a:xfrm>
          <a:prstGeom prst="rect">
            <a:avLst/>
          </a:prstGeom>
        </p:spPr>
      </p:pic>
      <p:sp>
        <p:nvSpPr>
          <p:cNvPr id="7" name="Title Text"/>
          <p:cNvSpPr txBox="1">
            <a:spLocks noGrp="1"/>
          </p:cNvSpPr>
          <p:nvPr userDrawn="1">
            <p:ph type="title"/>
          </p:nvPr>
        </p:nvSpPr>
        <p:spPr>
          <a:xfrm>
            <a:off x="765313" y="183398"/>
            <a:ext cx="10661375" cy="962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159="http://schemas.microsoft.com/office/powerpoint/2015/09/main" xmlns:p15="http://schemas.microsoft.com/office/powerpoint/2012/main" xmlns:p14="http://schemas.microsoft.com/office/powerpoint/2010/main" val="1"/>
            </a:ext>
          </a:extLst>
        </p:spPr>
        <p:txBody>
          <a:bodyPr lIns="91440" tIns="45720" rIns="91440" bIns="0" anchor="b">
            <a:noAutofit/>
          </a:bodyPr>
          <a:lstStyle/>
          <a:p>
            <a:r>
              <a:t>Title Text</a:t>
            </a:r>
          </a:p>
        </p:txBody>
      </p:sp>
      <p:sp>
        <p:nvSpPr>
          <p:cNvPr id="2" name="Text Placeholder 1">
            <a:extLst>
              <a:ext uri="{FF2B5EF4-FFF2-40B4-BE49-F238E27FC236}">
                <a16:creationId xmlns:a16="http://schemas.microsoft.com/office/drawing/2014/main" id="{F9D22436-7202-4C54-A1C5-AA6CC9F43C96}"/>
              </a:ext>
            </a:extLst>
          </p:cNvPr>
          <p:cNvSpPr>
            <a:spLocks noGrp="1"/>
          </p:cNvSpPr>
          <p:nvPr>
            <p:ph type="body" idx="1"/>
          </p:nvPr>
        </p:nvSpPr>
        <p:spPr>
          <a:xfrm>
            <a:off x="765313" y="1825625"/>
            <a:ext cx="1066137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a:extLst>
              <a:ext uri="{FF2B5EF4-FFF2-40B4-BE49-F238E27FC236}">
                <a16:creationId xmlns:a16="http://schemas.microsoft.com/office/drawing/2014/main" id="{96A0A9D1-BA17-491D-B91F-2146642A0B0A}"/>
              </a:ext>
            </a:extLst>
          </p:cNvPr>
          <p:cNvSpPr txBox="1"/>
          <p:nvPr userDrawn="1"/>
        </p:nvSpPr>
        <p:spPr>
          <a:xfrm>
            <a:off x="3594274" y="6598808"/>
            <a:ext cx="5003452" cy="215440"/>
          </a:xfrm>
          <a:prstGeom prst="rect">
            <a:avLst/>
          </a:prstGeom>
          <a:ln w="12700">
            <a:miter lim="400000"/>
          </a:ln>
        </p:spPr>
        <p:txBody>
          <a:bodyPr wrap="square" lIns="45718" tIns="45718" rIns="45718" bIns="45718"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2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800" b="0" i="0">
                <a:solidFill>
                  <a:schemeClr val="bg1"/>
                </a:solidFill>
                <a:latin typeface="+mn-lt"/>
                <a:cs typeface="Arial Narrow" panose="020B0604020202020204" pitchFamily="34" charset="0"/>
              </a:rPr>
              <a:t>© 2020 Concentrix Corp. All Rights Reserved. Confidential and Proprietary.</a:t>
            </a:r>
          </a:p>
        </p:txBody>
      </p:sp>
      <p:sp>
        <p:nvSpPr>
          <p:cNvPr id="16" name="Slide Number Placeholder 5">
            <a:extLst>
              <a:ext uri="{FF2B5EF4-FFF2-40B4-BE49-F238E27FC236}">
                <a16:creationId xmlns:a16="http://schemas.microsoft.com/office/drawing/2014/main" id="{978622A8-5A8F-44BC-80C2-D9424853F223}"/>
              </a:ext>
            </a:extLst>
          </p:cNvPr>
          <p:cNvSpPr txBox="1"/>
          <p:nvPr userDrawn="1"/>
        </p:nvSpPr>
        <p:spPr>
          <a:xfrm>
            <a:off x="9828735" y="6538609"/>
            <a:ext cx="489160" cy="322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FFFFFF"/>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BD7E6B6-3BE8-6740-A2E6-24E25A9C980B}" type="slidenum">
              <a:rPr lang="en-US" sz="1050" smtClean="0"/>
              <a:pPr algn="r"/>
              <a:t>‹#›</a:t>
            </a:fld>
            <a:endParaRPr lang="en-US" sz="1050"/>
          </a:p>
        </p:txBody>
      </p:sp>
      <p:cxnSp>
        <p:nvCxnSpPr>
          <p:cNvPr id="17" name="Straight Connector 16">
            <a:extLst>
              <a:ext uri="{FF2B5EF4-FFF2-40B4-BE49-F238E27FC236}">
                <a16:creationId xmlns:a16="http://schemas.microsoft.com/office/drawing/2014/main" id="{79FB8178-0E57-4256-A0E4-7A6D5A995FF6}"/>
              </a:ext>
            </a:extLst>
          </p:cNvPr>
          <p:cNvCxnSpPr/>
          <p:nvPr userDrawn="1"/>
        </p:nvCxnSpPr>
        <p:spPr>
          <a:xfrm flipH="1">
            <a:off x="10581803" y="6602168"/>
            <a:ext cx="0" cy="1828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CB73832-AA55-46C6-A8C6-E566A63D89E6}"/>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10853728" y="6648994"/>
            <a:ext cx="1130300" cy="128911"/>
          </a:xfrm>
          <a:prstGeom prst="rect">
            <a:avLst/>
          </a:prstGeom>
        </p:spPr>
      </p:pic>
    </p:spTree>
    <p:extLst>
      <p:ext uri="{BB962C8B-B14F-4D97-AF65-F5344CB8AC3E}">
        <p14:creationId xmlns:p14="http://schemas.microsoft.com/office/powerpoint/2010/main" val="4291838763"/>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 id="2147484355" r:id="rId19"/>
    <p:sldLayoutId id="2147484356" r:id="rId20"/>
    <p:sldLayoutId id="2147484357" r:id="rId21"/>
    <p:sldLayoutId id="2147484358" r:id="rId22"/>
    <p:sldLayoutId id="2147484359" r:id="rId23"/>
    <p:sldLayoutId id="2147484360" r:id="rId24"/>
    <p:sldLayoutId id="2147484361" r:id="rId25"/>
    <p:sldLayoutId id="2147484362" r:id="rId26"/>
    <p:sldLayoutId id="2147484363" r:id="rId27"/>
    <p:sldLayoutId id="2147484364" r:id="rId28"/>
    <p:sldLayoutId id="2147484365" r:id="rId29"/>
    <p:sldLayoutId id="2147484366" r:id="rId30"/>
    <p:sldLayoutId id="2147484367" r:id="rId31"/>
    <p:sldLayoutId id="2147484368" r:id="rId32"/>
    <p:sldLayoutId id="2147484369" r:id="rId33"/>
    <p:sldLayoutId id="2147484370" r:id="rId34"/>
    <p:sldLayoutId id="2147484371" r:id="rId35"/>
    <p:sldLayoutId id="2147484372" r:id="rId36"/>
    <p:sldLayoutId id="2147484373" r:id="rId37"/>
    <p:sldLayoutId id="2147484374" r:id="rId38"/>
    <p:sldLayoutId id="2147484375" r:id="rId39"/>
  </p:sldLayoutIdLst>
  <p:transition spd="med"/>
  <p:txStyles>
    <p:titleStyle>
      <a:lvl1pPr marL="0" marR="0" indent="0" algn="l" defTabSz="914400" rtl="0" eaLnBrk="1" latinLnBrk="0" hangingPunct="1">
        <a:lnSpc>
          <a:spcPct val="90000"/>
        </a:lnSpc>
        <a:spcBef>
          <a:spcPct val="0"/>
        </a:spcBef>
        <a:spcAft>
          <a:spcPct val="0"/>
        </a:spcAft>
        <a:buClrTx/>
        <a:buSzTx/>
        <a:buFontTx/>
        <a:buNone/>
        <a:defRPr kumimoji="0" lang="en-US" sz="3400" b="0" i="0" u="none" strike="noStrike" kern="0" cap="none" spc="0" normalizeH="0" baseline="0">
          <a:ln>
            <a:noFill/>
          </a:ln>
          <a:solidFill>
            <a:srgbClr val="404040"/>
          </a:solidFill>
          <a:effectLst/>
          <a:uLnTx/>
          <a:uFillTx/>
          <a:latin typeface="Arial Black"/>
          <a:ea typeface="Trebuchet MS"/>
          <a:cs typeface="Trebuchet MS"/>
          <a:sym typeface="Trebuchet MS"/>
        </a:defRPr>
      </a:lvl1pPr>
      <a:lvl2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9pPr>
    </p:titleStyle>
    <p:bodyStyle>
      <a:lvl1pPr marL="228600" marR="0" indent="-228600" algn="l" defTabSz="228600" rtl="0" eaLnBrk="1" latinLnBrk="0" hangingPunct="1">
        <a:lnSpc>
          <a:spcPct val="90000"/>
        </a:lnSpc>
        <a:spcBef>
          <a:spcPts val="1200"/>
        </a:spcBef>
        <a:spcAft>
          <a:spcPct val="0"/>
        </a:spcAft>
        <a:buClrTx/>
        <a:buSzTx/>
        <a:buFont typeface="Arial" pitchFamily="34" charset="0"/>
        <a:buChar char="•"/>
        <a:defRPr sz="1800" b="0" i="0" u="none" strike="noStrike" cap="none" spc="0" baseline="0">
          <a:ln>
            <a:noFill/>
          </a:ln>
          <a:solidFill>
            <a:schemeClr val="tx2"/>
          </a:solidFill>
          <a:uFillTx/>
          <a:latin typeface="+mn-lt"/>
          <a:ea typeface="Trebuchet MS"/>
          <a:cs typeface="Trebuchet MS"/>
          <a:sym typeface="Trebuchet MS"/>
        </a:defRPr>
      </a:lvl1pPr>
      <a:lvl2pPr marL="457200" marR="0" indent="-230188"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ct val="0"/>
        </a:spcAft>
        <a:buClrTx/>
        <a:buSzTx/>
        <a:buFont typeface="Arial"/>
        <a:buChar char="•"/>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ct val="0"/>
        </a:spcAft>
        <a:buClrTx/>
        <a:buSzTx/>
        <a:buFont typeface="Arial"/>
        <a:buChar char="•"/>
        <a:defRPr sz="1600" b="0" i="0" u="none" strike="noStrike" cap="none" spc="0" baseline="0">
          <a:ln>
            <a:noFill/>
          </a:ln>
          <a:solidFill>
            <a:schemeClr val="tx2"/>
          </a:solidFill>
          <a:uFillTx/>
          <a:latin typeface="+mn-lt"/>
          <a:ea typeface="Trebuchet MS"/>
          <a:cs typeface="Trebuchet MS"/>
          <a:sym typeface="Trebuchet MS"/>
        </a:defRPr>
      </a:lvl9pPr>
    </p:bodyStyle>
    <p:otherStyle>
      <a:lvl1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1pPr>
      <a:lvl2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2pPr>
      <a:lvl3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3pPr>
      <a:lvl4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4pPr>
      <a:lvl5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5pPr>
      <a:lvl6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6pPr>
      <a:lvl7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7pPr>
      <a:lvl8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8pPr>
      <a:lvl9pPr marL="0" marR="0" indent="0" algn="r" defTabSz="914400" rtl="0" eaLnBrk="1" latinLnBrk="0" hangingPunct="1">
        <a:lnSpc>
          <a:spcPct val="100000"/>
        </a:lnSpc>
        <a:spcBef>
          <a:spcPct val="0"/>
        </a:spcBef>
        <a:spcAft>
          <a:spcPct val="0"/>
        </a:spcAft>
        <a:buClrTx/>
        <a:buSzTx/>
        <a:buFontTx/>
        <a:buNone/>
        <a:defRPr sz="1200" b="0" i="0" u="none" strike="noStrike" cap="none" spc="0" baseline="0">
          <a:ln>
            <a:noFill/>
          </a:ln>
          <a:solidFill>
            <a:schemeClr val="tx1"/>
          </a:solidFill>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46.png"/><Relationship Id="rId10" Type="http://schemas.openxmlformats.org/officeDocument/2006/relationships/image" Target="../media/image54.png"/><Relationship Id="rId4" Type="http://schemas.openxmlformats.org/officeDocument/2006/relationships/image" Target="../media/image45.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58.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6.xml"/><Relationship Id="rId1" Type="http://schemas.openxmlformats.org/officeDocument/2006/relationships/vmlDrawing" Target="../drawings/vmlDrawing1.vml"/><Relationship Id="rId5" Type="http://schemas.openxmlformats.org/officeDocument/2006/relationships/image" Target="../media/image65.emf"/><Relationship Id="rId4" Type="http://schemas.openxmlformats.org/officeDocument/2006/relationships/image" Target="../media/image64.wmf"/></Relationships>
</file>

<file path=ppt/slides/_rels/slide1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slideLayout" Target="../slideLayouts/slideLayout26.xml"/><Relationship Id="rId1" Type="http://schemas.openxmlformats.org/officeDocument/2006/relationships/vmlDrawing" Target="../drawings/vmlDrawing2.vml"/><Relationship Id="rId6" Type="http://schemas.openxmlformats.org/officeDocument/2006/relationships/image" Target="../media/image66.wmf"/><Relationship Id="rId5" Type="http://schemas.openxmlformats.org/officeDocument/2006/relationships/package" Target="../embeddings/Microsoft_Word_Document1.docx"/><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4.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slideLayout" Target="../slideLayouts/slideLayout26.xml"/><Relationship Id="rId1" Type="http://schemas.openxmlformats.org/officeDocument/2006/relationships/vmlDrawing" Target="../drawings/vmlDrawing3.vml"/><Relationship Id="rId6" Type="http://schemas.openxmlformats.org/officeDocument/2006/relationships/image" Target="../media/image71.emf"/><Relationship Id="rId5" Type="http://schemas.openxmlformats.org/officeDocument/2006/relationships/image" Target="../media/image69.wmf"/><Relationship Id="rId4" Type="http://schemas.openxmlformats.org/officeDocument/2006/relationships/package" Target="../embeddings/Microsoft_Word_Document2.docx"/></Relationships>
</file>

<file path=ppt/slides/_rels/slide2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slideLayout" Target="../slideLayouts/slideLayout26.xml"/><Relationship Id="rId1" Type="http://schemas.openxmlformats.org/officeDocument/2006/relationships/vmlDrawing" Target="../drawings/vmlDrawing4.vml"/><Relationship Id="rId5" Type="http://schemas.openxmlformats.org/officeDocument/2006/relationships/image" Target="../media/image72.wmf"/><Relationship Id="rId4" Type="http://schemas.openxmlformats.org/officeDocument/2006/relationships/package" Target="../embeddings/Microsoft_Word_Document3.docx"/></Relationships>
</file>

<file path=ppt/slides/_rels/slide2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38.xml"/><Relationship Id="rId6" Type="http://schemas.microsoft.com/office/2007/relationships/hdphoto" Target="../media/hdphoto10.wdp"/><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nxmail.sharepoint.com/sites/msteams_316ffb/Shared%20Documents/General/Avalon%20Poland%20Site%20Visit/Concentrix%20Avalon%20Russian%20Site%20Visit%20Szczecin_v15.3%20Day%201.pptx?web=1"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6.png"/><Relationship Id="rId5" Type="http://schemas.microsoft.com/office/2007/relationships/hdphoto" Target="../media/hdphoto4.wdp"/><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495BB2-E483-45E0-AC42-BD20B2390245}"/>
              </a:ext>
            </a:extLst>
          </p:cNvPr>
          <p:cNvPicPr>
            <a:picLocks noChangeAspect="1"/>
          </p:cNvPicPr>
          <p:nvPr/>
        </p:nvPicPr>
        <p:blipFill rotWithShape="1">
          <a:blip r:embed="rId3">
            <a:extLst>
              <a:ext uri="{28A0092B-C50C-407E-A947-70E740481C1C}">
                <a14:useLocalDpi xmlns:a14="http://schemas.microsoft.com/office/drawing/2010/main" val="0"/>
              </a:ext>
            </a:extLst>
          </a:blip>
          <a:srcRect l="21963" r="10404"/>
          <a:stretch/>
        </p:blipFill>
        <p:spPr>
          <a:xfrm>
            <a:off x="8211" y="0"/>
            <a:ext cx="12192001" cy="6858000"/>
          </a:xfrm>
          <a:prstGeom prst="rect">
            <a:avLst/>
          </a:prstGeom>
        </p:spPr>
      </p:pic>
      <p:sp>
        <p:nvSpPr>
          <p:cNvPr id="2" name="Rectangle 1">
            <a:extLst>
              <a:ext uri="{FF2B5EF4-FFF2-40B4-BE49-F238E27FC236}">
                <a16:creationId xmlns:a16="http://schemas.microsoft.com/office/drawing/2014/main" id="{ACBB1A52-305C-48ED-9EE5-D2345C5F30FB}"/>
              </a:ext>
            </a:extLst>
          </p:cNvPr>
          <p:cNvSpPr/>
          <p:nvPr/>
        </p:nvSpPr>
        <p:spPr>
          <a:xfrm>
            <a:off x="225082" y="3587262"/>
            <a:ext cx="9509761" cy="1947166"/>
          </a:xfrm>
          <a:prstGeom prst="rect">
            <a:avLst/>
          </a:prstGeom>
          <a:solidFill>
            <a:schemeClr val="bg1">
              <a:lumMod val="95000"/>
              <a:alpha val="70000"/>
            </a:schemeClr>
          </a:solidFill>
          <a:ln w="101600">
            <a:noFill/>
          </a:ln>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E5D33961-A3D4-4C6E-934E-D002952A040C}"/>
              </a:ext>
            </a:extLst>
          </p:cNvPr>
          <p:cNvSpPr>
            <a:spLocks noGrp="1"/>
          </p:cNvSpPr>
          <p:nvPr>
            <p:ph type="body" sz="quarter" idx="15"/>
          </p:nvPr>
        </p:nvSpPr>
        <p:spPr>
          <a:xfrm>
            <a:off x="773723" y="5030393"/>
            <a:ext cx="8018592" cy="433694"/>
          </a:xfrm>
        </p:spPr>
        <p:txBody>
          <a:bodyPr/>
          <a:lstStyle/>
          <a:p>
            <a:r>
              <a:rPr lang="en-US" sz="1800" b="1" dirty="0"/>
              <a:t> 14</a:t>
            </a:r>
            <a:r>
              <a:rPr lang="en-US" sz="1800" b="1" baseline="30000" dirty="0"/>
              <a:t>th</a:t>
            </a:r>
            <a:r>
              <a:rPr lang="en-US" sz="1800" b="1" dirty="0"/>
              <a:t> February 2021</a:t>
            </a:r>
          </a:p>
        </p:txBody>
      </p:sp>
      <p:pic>
        <p:nvPicPr>
          <p:cNvPr id="10" name="Picture 9">
            <a:extLst>
              <a:ext uri="{FF2B5EF4-FFF2-40B4-BE49-F238E27FC236}">
                <a16:creationId xmlns:a16="http://schemas.microsoft.com/office/drawing/2014/main" id="{F35523B5-8767-4877-AA9E-811D0B3609D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16200000">
            <a:off x="-60367" y="4274015"/>
            <a:ext cx="875626" cy="170510"/>
          </a:xfrm>
          <a:prstGeom prst="rect">
            <a:avLst/>
          </a:prstGeom>
        </p:spPr>
      </p:pic>
      <p:sp>
        <p:nvSpPr>
          <p:cNvPr id="4" name="Text Placeholder 3">
            <a:extLst>
              <a:ext uri="{FF2B5EF4-FFF2-40B4-BE49-F238E27FC236}">
                <a16:creationId xmlns:a16="http://schemas.microsoft.com/office/drawing/2014/main" id="{91EB50D4-9E1C-4458-9BF6-CA948C4D9DF1}"/>
              </a:ext>
            </a:extLst>
          </p:cNvPr>
          <p:cNvSpPr>
            <a:spLocks noGrp="1"/>
          </p:cNvSpPr>
          <p:nvPr>
            <p:ph type="body" sz="quarter" idx="14"/>
          </p:nvPr>
        </p:nvSpPr>
        <p:spPr>
          <a:xfrm>
            <a:off x="679572" y="3771515"/>
            <a:ext cx="8876714" cy="1385490"/>
          </a:xfrm>
        </p:spPr>
        <p:txBody>
          <a:bodyPr/>
          <a:lstStyle/>
          <a:p>
            <a:r>
              <a:rPr lang="en-US" sz="4200" dirty="0">
                <a:solidFill>
                  <a:schemeClr val="tx2"/>
                </a:solidFill>
              </a:rPr>
              <a:t>Concentrix presentation for </a:t>
            </a:r>
            <a:r>
              <a:rPr lang="en-US" sz="4200" dirty="0">
                <a:solidFill>
                  <a:srgbClr val="DC363D"/>
                </a:solidFill>
              </a:rPr>
              <a:t>Abu Dhabi Commercial Bank</a:t>
            </a:r>
          </a:p>
        </p:txBody>
      </p:sp>
      <p:pic>
        <p:nvPicPr>
          <p:cNvPr id="15" name="Picture 14" descr="Logo&#10;&#10;Description automatically generated">
            <a:extLst>
              <a:ext uri="{FF2B5EF4-FFF2-40B4-BE49-F238E27FC236}">
                <a16:creationId xmlns:a16="http://schemas.microsoft.com/office/drawing/2014/main" id="{C3BE4597-4283-44AB-9A73-A4E0FDE47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0991" y="204533"/>
            <a:ext cx="3207425" cy="731293"/>
          </a:xfrm>
          <a:prstGeom prst="rect">
            <a:avLst/>
          </a:prstGeom>
        </p:spPr>
      </p:pic>
    </p:spTree>
    <p:extLst>
      <p:ext uri="{BB962C8B-B14F-4D97-AF65-F5344CB8AC3E}">
        <p14:creationId xmlns:p14="http://schemas.microsoft.com/office/powerpoint/2010/main" val="19448165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BD23E3-DA12-48D3-AE9B-05A01BA18C07}"/>
              </a:ext>
            </a:extLst>
          </p:cNvPr>
          <p:cNvSpPr/>
          <p:nvPr/>
        </p:nvSpPr>
        <p:spPr>
          <a:xfrm>
            <a:off x="6685645" y="1428457"/>
            <a:ext cx="5175600" cy="4682057"/>
          </a:xfrm>
          <a:prstGeom prst="rect">
            <a:avLst/>
          </a:prstGeom>
          <a:solidFill>
            <a:schemeClr val="accent3">
              <a:lumMod val="40000"/>
              <a:lumOff val="60000"/>
            </a:schemeClr>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Title 3">
            <a:extLst>
              <a:ext uri="{FF2B5EF4-FFF2-40B4-BE49-F238E27FC236}">
                <a16:creationId xmlns:a16="http://schemas.microsoft.com/office/drawing/2014/main" id="{007570DF-6774-4122-AE0A-3941B89A177C}"/>
              </a:ext>
            </a:extLst>
          </p:cNvPr>
          <p:cNvSpPr txBox="1">
            <a:spLocks/>
          </p:cNvSpPr>
          <p:nvPr/>
        </p:nvSpPr>
        <p:spPr>
          <a:xfrm>
            <a:off x="698840" y="602108"/>
            <a:ext cx="6032095" cy="552828"/>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404040"/>
                </a:solidFill>
                <a:effectLst/>
                <a:uLnTx/>
                <a:uFillTx/>
                <a:latin typeface="Arial Black"/>
                <a:sym typeface="Trebuchet MS"/>
              </a:rPr>
              <a:t>Solution highlights</a:t>
            </a:r>
          </a:p>
        </p:txBody>
      </p:sp>
      <p:sp>
        <p:nvSpPr>
          <p:cNvPr id="37" name="Text Placeholder 7">
            <a:extLst>
              <a:ext uri="{FF2B5EF4-FFF2-40B4-BE49-F238E27FC236}">
                <a16:creationId xmlns:a16="http://schemas.microsoft.com/office/drawing/2014/main" id="{EE398AB0-EBDD-48B5-B67A-50E52AD46658}"/>
              </a:ext>
            </a:extLst>
          </p:cNvPr>
          <p:cNvSpPr txBox="1">
            <a:spLocks/>
          </p:cNvSpPr>
          <p:nvPr/>
        </p:nvSpPr>
        <p:spPr>
          <a:xfrm>
            <a:off x="698840" y="1581631"/>
            <a:ext cx="5630917" cy="5110991"/>
          </a:xfrm>
          <a:prstGeom prst="rect">
            <a:avLst/>
          </a:prstGeom>
          <a:ln>
            <a:noFill/>
          </a:ln>
        </p:spPr>
        <p:txBody>
          <a:bodyPr lIns="91440"/>
          <a:lstStyle>
            <a:lvl1pPr marL="228600" marR="0" indent="-228600" algn="l" defTabSz="228600" rtl="0" eaLnBrk="1" latinLnBrk="0" hangingPunct="1">
              <a:lnSpc>
                <a:spcPct val="90000"/>
              </a:lnSpc>
              <a:spcBef>
                <a:spcPts val="1200"/>
              </a:spcBef>
              <a:spcAft>
                <a:spcPts val="0"/>
              </a:spcAft>
              <a:buClrTx/>
              <a:buSzPct val="100000"/>
              <a:buFont typeface="Arial" panose="020B0604020202020204" pitchFamily="34" charset="0"/>
              <a:buChar char="•"/>
              <a:tabLst/>
              <a:defRPr sz="1800" b="0" i="0" u="none" strike="noStrike" cap="none" spc="0" baseline="0">
                <a:ln>
                  <a:noFill/>
                </a:ln>
                <a:solidFill>
                  <a:schemeClr val="tx2"/>
                </a:solidFill>
                <a:uFillTx/>
                <a:latin typeface="+mn-lt"/>
                <a:ea typeface="Trebuchet MS"/>
                <a:cs typeface="Trebuchet MS"/>
                <a:sym typeface="Trebuchet MS"/>
              </a:defRPr>
            </a:lvl1pPr>
            <a:lvl2pPr marL="457200" marR="0" indent="-230188"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2pPr>
            <a:lvl3pPr marL="685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3pPr>
            <a:lvl4pPr marL="9144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4pPr>
            <a:lvl5pPr marL="1143000" marR="0" indent="-231775"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ts val="0"/>
              </a:spcAft>
              <a:buClrTx/>
              <a:buSzPct val="100000"/>
              <a:buFont typeface="Arial" panose="020B0604020202020204" pitchFamily="34" charset="0"/>
              <a:buChar char="–"/>
              <a:tabLst/>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ts val="0"/>
              </a:spcAft>
              <a:buClrTx/>
              <a:buSzPct val="100000"/>
              <a:buFont typeface="Arial"/>
              <a:buChar char="•"/>
              <a:tabLst/>
              <a:defRPr sz="1600" b="0" i="0" u="none" strike="noStrike" cap="none" spc="0" baseline="0">
                <a:ln>
                  <a:noFill/>
                </a:ln>
                <a:solidFill>
                  <a:schemeClr val="tx2"/>
                </a:solidFill>
                <a:uFillTx/>
                <a:latin typeface="+mn-lt"/>
                <a:ea typeface="Trebuchet MS"/>
                <a:cs typeface="Trebuchet MS"/>
                <a:sym typeface="Trebuchet MS"/>
              </a:defRPr>
            </a:lvl9pPr>
          </a:lstStyle>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In-built Bot Platform &amp; Natural Language Capability</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Integrated &amp; Non-Integrated deployment variants</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NLP driven responses &amp; Template Customization</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Attended &amp; Unattended Automation</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360 º - </a:t>
            </a:r>
            <a:r>
              <a:rPr kumimoji="0" lang="en-US" sz="1600" b="1" i="0" u="none" strike="noStrike" kern="0" cap="none" spc="0" normalizeH="0" baseline="0" noProof="0" dirty="0">
                <a:ln>
                  <a:noFill/>
                </a:ln>
                <a:solidFill>
                  <a:srgbClr val="404040"/>
                </a:solidFill>
                <a:effectLst/>
                <a:uLnTx/>
                <a:uFillTx/>
                <a:latin typeface="Arial"/>
                <a:sym typeface="Montserrat"/>
              </a:rPr>
              <a:t>Insights that are actionable &amp; unbiased</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Montserrat"/>
              </a:rPr>
              <a:t>  Cloud Infra Managed by ADCB (full Email Bot     application Support by Concentrix)</a:t>
            </a: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Montserrat"/>
              </a:rPr>
              <a:t>  Multi-Lingual Capabilities</a:t>
            </a:r>
            <a:endParaRPr kumimoji="0" lang="en-US" sz="1600" b="1" i="0" u="none" strike="noStrike" kern="0" cap="none" spc="0" normalizeH="0" baseline="0" noProof="0" dirty="0">
              <a:ln>
                <a:noFill/>
              </a:ln>
              <a:solidFill>
                <a:srgbClr val="404040"/>
              </a:solidFill>
              <a:effectLst/>
              <a:uLnTx/>
              <a:uFillTx/>
              <a:latin typeface="Arial"/>
              <a:sym typeface="Trebuchet MS"/>
            </a:endParaRPr>
          </a:p>
          <a:p>
            <a:pPr marL="228600" marR="0" lvl="0" indent="-228600" algn="l" defTabSz="228600" rtl="0" eaLnBrk="1" fontAlgn="auto" latinLnBrk="0" hangingPunct="1">
              <a:lnSpc>
                <a:spcPct val="150000"/>
              </a:lnSpc>
              <a:spcBef>
                <a:spcPts val="1200"/>
              </a:spcBef>
              <a:spcAft>
                <a:spcPts val="0"/>
              </a:spcAft>
              <a:buClrTx/>
              <a:buSzPct val="250000"/>
              <a:buFont typeface="Arial" panose="020B0604020202020204" pitchFamily="34" charset="0"/>
              <a:buBlip>
                <a:blip r:embed="rId2"/>
              </a:buBlip>
              <a:tabLst/>
              <a:defRPr/>
            </a:pPr>
            <a:r>
              <a:rPr kumimoji="0" lang="en-US" sz="1600" b="1" i="0" u="none" strike="noStrike" kern="0" cap="none" spc="0" normalizeH="0" baseline="0" noProof="0" dirty="0">
                <a:ln>
                  <a:noFill/>
                </a:ln>
                <a:solidFill>
                  <a:srgbClr val="404040"/>
                </a:solidFill>
                <a:effectLst/>
                <a:uLnTx/>
                <a:uFillTx/>
                <a:latin typeface="Arial"/>
                <a:sym typeface="Trebuchet MS"/>
              </a:rPr>
              <a:t>  No per seat or per agent fees</a:t>
            </a:r>
          </a:p>
        </p:txBody>
      </p:sp>
      <p:grpSp>
        <p:nvGrpSpPr>
          <p:cNvPr id="38" name="Group 37">
            <a:extLst>
              <a:ext uri="{FF2B5EF4-FFF2-40B4-BE49-F238E27FC236}">
                <a16:creationId xmlns:a16="http://schemas.microsoft.com/office/drawing/2014/main" id="{2C483C92-4079-466A-957F-DA0FF2C9DA19}"/>
              </a:ext>
            </a:extLst>
          </p:cNvPr>
          <p:cNvGrpSpPr/>
          <p:nvPr/>
        </p:nvGrpSpPr>
        <p:grpSpPr>
          <a:xfrm>
            <a:off x="6685645" y="1634799"/>
            <a:ext cx="1666000" cy="614396"/>
            <a:chOff x="7197217" y="1265833"/>
            <a:chExt cx="1666000" cy="614396"/>
          </a:xfrm>
        </p:grpSpPr>
        <p:sp>
          <p:nvSpPr>
            <p:cNvPr id="39" name="Google Shape;1782;p365">
              <a:extLst>
                <a:ext uri="{FF2B5EF4-FFF2-40B4-BE49-F238E27FC236}">
                  <a16:creationId xmlns:a16="http://schemas.microsoft.com/office/drawing/2014/main" id="{26729994-7CCC-42B6-B2DC-937D625FC1A4}"/>
                </a:ext>
              </a:extLst>
            </p:cNvPr>
            <p:cNvSpPr/>
            <p:nvPr/>
          </p:nvSpPr>
          <p:spPr>
            <a:xfrm>
              <a:off x="7197217" y="1265833"/>
              <a:ext cx="1666000" cy="390800"/>
            </a:xfrm>
            <a:prstGeom prst="rect">
              <a:avLst/>
            </a:prstGeom>
            <a:solidFill>
              <a:srgbClr val="3F6DB0"/>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1200" cap="none" spc="0" normalizeH="0" baseline="0" noProof="0" dirty="0">
                  <a:ln>
                    <a:noFill/>
                  </a:ln>
                  <a:solidFill>
                    <a:srgbClr val="FFFFFF"/>
                  </a:solidFill>
                  <a:effectLst/>
                  <a:uLnTx/>
                  <a:uFillTx/>
                  <a:latin typeface="Arial"/>
                  <a:ea typeface="Arial"/>
                  <a:cs typeface="Arial"/>
                  <a:sym typeface="Arial"/>
                </a:rPr>
                <a:t>Multi-Intent Support</a:t>
              </a:r>
              <a:endParaRPr kumimoji="0"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40" name="Google Shape;1785;p365">
              <a:extLst>
                <a:ext uri="{FF2B5EF4-FFF2-40B4-BE49-F238E27FC236}">
                  <a16:creationId xmlns:a16="http://schemas.microsoft.com/office/drawing/2014/main" id="{07AC4E01-5FAE-4178-A280-A8F8C58D6F90}"/>
                </a:ext>
              </a:extLst>
            </p:cNvPr>
            <p:cNvSpPr/>
            <p:nvPr/>
          </p:nvSpPr>
          <p:spPr>
            <a:xfrm>
              <a:off x="7199596" y="1658140"/>
              <a:ext cx="1661239" cy="222089"/>
            </a:xfrm>
            <a:prstGeom prst="rect">
              <a:avLst/>
            </a:prstGeom>
            <a:solidFill>
              <a:schemeClr val="tx1">
                <a:lumMod val="65000"/>
                <a:lumOff val="3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id="{A1AA3003-806E-4E64-B416-CE481ABE0ABD}"/>
              </a:ext>
            </a:extLst>
          </p:cNvPr>
          <p:cNvGrpSpPr/>
          <p:nvPr/>
        </p:nvGrpSpPr>
        <p:grpSpPr>
          <a:xfrm>
            <a:off x="6685645" y="2878272"/>
            <a:ext cx="1668380" cy="550728"/>
            <a:chOff x="7197217" y="1265833"/>
            <a:chExt cx="1668380" cy="550728"/>
          </a:xfrm>
        </p:grpSpPr>
        <p:sp>
          <p:nvSpPr>
            <p:cNvPr id="42" name="Google Shape;1782;p365">
              <a:extLst>
                <a:ext uri="{FF2B5EF4-FFF2-40B4-BE49-F238E27FC236}">
                  <a16:creationId xmlns:a16="http://schemas.microsoft.com/office/drawing/2014/main" id="{E2D39AEE-92DC-4C9C-B3E8-11CF70AE63CB}"/>
                </a:ext>
              </a:extLst>
            </p:cNvPr>
            <p:cNvSpPr/>
            <p:nvPr/>
          </p:nvSpPr>
          <p:spPr>
            <a:xfrm>
              <a:off x="7197217" y="1265833"/>
              <a:ext cx="1666000" cy="390800"/>
            </a:xfrm>
            <a:prstGeom prst="rect">
              <a:avLst/>
            </a:prstGeom>
            <a:solidFill>
              <a:srgbClr val="92D050"/>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1200" cap="none" spc="0" normalizeH="0" baseline="0" noProof="0" dirty="0">
                  <a:ln>
                    <a:noFill/>
                  </a:ln>
                  <a:solidFill>
                    <a:srgbClr val="404040"/>
                  </a:solidFill>
                  <a:effectLst/>
                  <a:uLnTx/>
                  <a:uFillTx/>
                  <a:latin typeface="Arial"/>
                  <a:ea typeface="Arial"/>
                  <a:cs typeface="Arial"/>
                  <a:sym typeface="Arial"/>
                </a:rPr>
                <a:t>Sentiment Analysis</a:t>
              </a:r>
              <a:endParaRPr kumimoji="0" sz="1000" b="0" i="0" u="none" strike="noStrike" kern="1200" cap="none" spc="0" normalizeH="0" baseline="0" noProof="0" dirty="0">
                <a:ln>
                  <a:noFill/>
                </a:ln>
                <a:solidFill>
                  <a:srgbClr val="404040"/>
                </a:solidFill>
                <a:effectLst/>
                <a:uLnTx/>
                <a:uFillTx/>
                <a:latin typeface="Arial"/>
                <a:ea typeface="+mn-ea"/>
                <a:cs typeface="+mn-cs"/>
              </a:endParaRPr>
            </a:p>
          </p:txBody>
        </p:sp>
        <p:sp>
          <p:nvSpPr>
            <p:cNvPr id="43" name="Google Shape;1785;p365">
              <a:extLst>
                <a:ext uri="{FF2B5EF4-FFF2-40B4-BE49-F238E27FC236}">
                  <a16:creationId xmlns:a16="http://schemas.microsoft.com/office/drawing/2014/main" id="{79827839-E708-4251-96E7-063955249D65}"/>
                </a:ext>
              </a:extLst>
            </p:cNvPr>
            <p:cNvSpPr/>
            <p:nvPr/>
          </p:nvSpPr>
          <p:spPr>
            <a:xfrm>
              <a:off x="7199596" y="1658141"/>
              <a:ext cx="1666001" cy="158420"/>
            </a:xfrm>
            <a:prstGeom prst="rect">
              <a:avLst/>
            </a:prstGeom>
            <a:solidFill>
              <a:schemeClr val="tx1">
                <a:lumMod val="65000"/>
                <a:lumOff val="3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4" name="Group 43">
            <a:extLst>
              <a:ext uri="{FF2B5EF4-FFF2-40B4-BE49-F238E27FC236}">
                <a16:creationId xmlns:a16="http://schemas.microsoft.com/office/drawing/2014/main" id="{5ECB934C-D3D6-4F86-B769-B65C6F69893A}"/>
              </a:ext>
            </a:extLst>
          </p:cNvPr>
          <p:cNvGrpSpPr/>
          <p:nvPr/>
        </p:nvGrpSpPr>
        <p:grpSpPr>
          <a:xfrm>
            <a:off x="6685645" y="4137127"/>
            <a:ext cx="1666000" cy="585370"/>
            <a:chOff x="7197217" y="1265833"/>
            <a:chExt cx="1666000" cy="585370"/>
          </a:xfrm>
        </p:grpSpPr>
        <p:sp>
          <p:nvSpPr>
            <p:cNvPr id="45" name="Google Shape;1782;p365">
              <a:extLst>
                <a:ext uri="{FF2B5EF4-FFF2-40B4-BE49-F238E27FC236}">
                  <a16:creationId xmlns:a16="http://schemas.microsoft.com/office/drawing/2014/main" id="{A5B0B5BC-7B9D-4CEE-A288-9582070D0B1C}"/>
                </a:ext>
              </a:extLst>
            </p:cNvPr>
            <p:cNvSpPr/>
            <p:nvPr/>
          </p:nvSpPr>
          <p:spPr>
            <a:xfrm>
              <a:off x="7197217" y="1265833"/>
              <a:ext cx="1666000" cy="390800"/>
            </a:xfrm>
            <a:prstGeom prst="rect">
              <a:avLst/>
            </a:prstGeom>
            <a:solidFill>
              <a:srgbClr val="FFC000">
                <a:lumMod val="75000"/>
              </a:srgb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0" cap="none" spc="0" normalizeH="0" baseline="0" noProof="0" dirty="0">
                  <a:ln>
                    <a:noFill/>
                  </a:ln>
                  <a:solidFill>
                    <a:srgbClr val="FFFFFF"/>
                  </a:solidFill>
                  <a:effectLst/>
                  <a:uLnTx/>
                  <a:uFillTx/>
                  <a:latin typeface="Arial"/>
                  <a:ea typeface="Arial"/>
                  <a:cs typeface="Arial"/>
                  <a:sym typeface="Arial"/>
                </a:rPr>
                <a:t>Skill-based routing</a:t>
              </a: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sp>
          <p:nvSpPr>
            <p:cNvPr id="46" name="Google Shape;1785;p365">
              <a:extLst>
                <a:ext uri="{FF2B5EF4-FFF2-40B4-BE49-F238E27FC236}">
                  <a16:creationId xmlns:a16="http://schemas.microsoft.com/office/drawing/2014/main" id="{E5C9EA1E-3695-4E9C-8BFC-07617C7C129E}"/>
                </a:ext>
              </a:extLst>
            </p:cNvPr>
            <p:cNvSpPr/>
            <p:nvPr/>
          </p:nvSpPr>
          <p:spPr>
            <a:xfrm>
              <a:off x="7199597" y="1629113"/>
              <a:ext cx="1661240" cy="222090"/>
            </a:xfrm>
            <a:prstGeom prst="rect">
              <a:avLst/>
            </a:prstGeom>
            <a:solidFill>
              <a:schemeClr val="tx1">
                <a:lumMod val="75000"/>
                <a:lumOff val="2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47" name="Group 46">
            <a:extLst>
              <a:ext uri="{FF2B5EF4-FFF2-40B4-BE49-F238E27FC236}">
                <a16:creationId xmlns:a16="http://schemas.microsoft.com/office/drawing/2014/main" id="{3B9AA100-4D87-4193-8CC5-DE852618BE78}"/>
              </a:ext>
            </a:extLst>
          </p:cNvPr>
          <p:cNvGrpSpPr/>
          <p:nvPr/>
        </p:nvGrpSpPr>
        <p:grpSpPr>
          <a:xfrm>
            <a:off x="8469448" y="2338189"/>
            <a:ext cx="1670800" cy="574708"/>
            <a:chOff x="7194798" y="1265833"/>
            <a:chExt cx="1670800" cy="574708"/>
          </a:xfrm>
        </p:grpSpPr>
        <p:sp>
          <p:nvSpPr>
            <p:cNvPr id="48" name="Google Shape;1782;p365">
              <a:extLst>
                <a:ext uri="{FF2B5EF4-FFF2-40B4-BE49-F238E27FC236}">
                  <a16:creationId xmlns:a16="http://schemas.microsoft.com/office/drawing/2014/main" id="{41D93D43-25C6-4A53-85F9-3E94B585C968}"/>
                </a:ext>
              </a:extLst>
            </p:cNvPr>
            <p:cNvSpPr/>
            <p:nvPr/>
          </p:nvSpPr>
          <p:spPr>
            <a:xfrm>
              <a:off x="7197217" y="1265833"/>
              <a:ext cx="1666000" cy="390800"/>
            </a:xfrm>
            <a:prstGeom prst="rect">
              <a:avLst/>
            </a:prstGeom>
            <a:solidFill>
              <a:srgbClr val="FFC000"/>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US" sz="1400" b="1" i="0" u="none" strike="noStrike" kern="1200" cap="none" spc="0" normalizeH="0" baseline="0" noProof="0" dirty="0">
                  <a:ln>
                    <a:noFill/>
                  </a:ln>
                  <a:solidFill>
                    <a:srgbClr val="404040"/>
                  </a:solidFill>
                  <a:effectLst/>
                  <a:uLnTx/>
                  <a:uFillTx/>
                  <a:latin typeface="Arial"/>
                  <a:ea typeface="+mn-ea"/>
                  <a:cs typeface="Arial"/>
                </a:rPr>
                <a:t>Enterprise Apps Integration</a:t>
              </a:r>
              <a:endParaRPr kumimoji="0" sz="1400" b="1" i="0" u="none" strike="noStrike" kern="1200" cap="none" spc="0" normalizeH="0" baseline="0" noProof="0" dirty="0">
                <a:ln>
                  <a:noFill/>
                </a:ln>
                <a:solidFill>
                  <a:srgbClr val="404040"/>
                </a:solidFill>
                <a:effectLst/>
                <a:uLnTx/>
                <a:uFillTx/>
                <a:latin typeface="Arial"/>
                <a:ea typeface="+mn-ea"/>
                <a:cs typeface="Arial"/>
              </a:endParaRPr>
            </a:p>
          </p:txBody>
        </p:sp>
        <p:sp>
          <p:nvSpPr>
            <p:cNvPr id="49" name="Google Shape;1785;p365">
              <a:extLst>
                <a:ext uri="{FF2B5EF4-FFF2-40B4-BE49-F238E27FC236}">
                  <a16:creationId xmlns:a16="http://schemas.microsoft.com/office/drawing/2014/main" id="{DEC93333-2A92-445A-AAF5-3CD552D62924}"/>
                </a:ext>
              </a:extLst>
            </p:cNvPr>
            <p:cNvSpPr/>
            <p:nvPr/>
          </p:nvSpPr>
          <p:spPr>
            <a:xfrm>
              <a:off x="7194798" y="1658141"/>
              <a:ext cx="1670800" cy="182400"/>
            </a:xfrm>
            <a:prstGeom prst="rect">
              <a:avLst/>
            </a:prstGeom>
            <a:solidFill>
              <a:schemeClr val="tx1">
                <a:lumMod val="65000"/>
                <a:lumOff val="3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5A506C34-0B75-4685-B34A-771823C3A194}"/>
              </a:ext>
            </a:extLst>
          </p:cNvPr>
          <p:cNvGrpSpPr/>
          <p:nvPr/>
        </p:nvGrpSpPr>
        <p:grpSpPr>
          <a:xfrm>
            <a:off x="8531189" y="3643246"/>
            <a:ext cx="1670800" cy="545680"/>
            <a:chOff x="7194798" y="1265833"/>
            <a:chExt cx="1670800" cy="545680"/>
          </a:xfrm>
        </p:grpSpPr>
        <p:sp>
          <p:nvSpPr>
            <p:cNvPr id="51" name="Google Shape;1782;p365">
              <a:extLst>
                <a:ext uri="{FF2B5EF4-FFF2-40B4-BE49-F238E27FC236}">
                  <a16:creationId xmlns:a16="http://schemas.microsoft.com/office/drawing/2014/main" id="{975C0258-60E1-4C7F-9642-43CF587D1730}"/>
                </a:ext>
              </a:extLst>
            </p:cNvPr>
            <p:cNvSpPr/>
            <p:nvPr/>
          </p:nvSpPr>
          <p:spPr>
            <a:xfrm>
              <a:off x="7197217" y="1265833"/>
              <a:ext cx="1666000" cy="390800"/>
            </a:xfrm>
            <a:prstGeom prst="rect">
              <a:avLst/>
            </a:prstGeom>
            <a:solidFill>
              <a:srgbClr val="ED7D31">
                <a:lumMod val="75000"/>
              </a:srgb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a:rPr>
                <a:t>Role based Access</a:t>
              </a:r>
              <a:endParaRPr kumimoji="0" sz="1400" b="1" i="0" u="none" strike="noStrike" kern="0" cap="none" spc="0" normalizeH="0" baseline="0" noProof="0" dirty="0">
                <a:ln>
                  <a:noFill/>
                </a:ln>
                <a:solidFill>
                  <a:srgbClr val="FFFFFF"/>
                </a:solidFill>
                <a:effectLst/>
                <a:uLnTx/>
                <a:uFillTx/>
                <a:latin typeface="Arial"/>
                <a:ea typeface="+mn-ea"/>
                <a:cs typeface="Arial"/>
              </a:endParaRPr>
            </a:p>
          </p:txBody>
        </p:sp>
        <p:sp>
          <p:nvSpPr>
            <p:cNvPr id="52" name="Google Shape;1785;p365">
              <a:extLst>
                <a:ext uri="{FF2B5EF4-FFF2-40B4-BE49-F238E27FC236}">
                  <a16:creationId xmlns:a16="http://schemas.microsoft.com/office/drawing/2014/main" id="{09673A0C-52DD-4E01-A159-B142A57BD63F}"/>
                </a:ext>
              </a:extLst>
            </p:cNvPr>
            <p:cNvSpPr/>
            <p:nvPr/>
          </p:nvSpPr>
          <p:spPr>
            <a:xfrm>
              <a:off x="7194798" y="1629113"/>
              <a:ext cx="1670800" cy="182400"/>
            </a:xfrm>
            <a:prstGeom prst="rect">
              <a:avLst/>
            </a:prstGeom>
            <a:solidFill>
              <a:schemeClr val="tx1">
                <a:lumMod val="75000"/>
                <a:lumOff val="2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53" name="Group 52">
            <a:extLst>
              <a:ext uri="{FF2B5EF4-FFF2-40B4-BE49-F238E27FC236}">
                <a16:creationId xmlns:a16="http://schemas.microsoft.com/office/drawing/2014/main" id="{6DB004F6-4A80-4D64-A38A-8A952E2CC276}"/>
              </a:ext>
            </a:extLst>
          </p:cNvPr>
          <p:cNvGrpSpPr/>
          <p:nvPr/>
        </p:nvGrpSpPr>
        <p:grpSpPr>
          <a:xfrm>
            <a:off x="10197664" y="3020563"/>
            <a:ext cx="1666001" cy="545680"/>
            <a:chOff x="7197216" y="1265833"/>
            <a:chExt cx="1666001" cy="545680"/>
          </a:xfrm>
        </p:grpSpPr>
        <p:sp>
          <p:nvSpPr>
            <p:cNvPr id="54" name="Google Shape;1782;p365">
              <a:extLst>
                <a:ext uri="{FF2B5EF4-FFF2-40B4-BE49-F238E27FC236}">
                  <a16:creationId xmlns:a16="http://schemas.microsoft.com/office/drawing/2014/main" id="{3AB36CC0-0BAD-430D-BC12-53D245E4003D}"/>
                </a:ext>
              </a:extLst>
            </p:cNvPr>
            <p:cNvSpPr/>
            <p:nvPr/>
          </p:nvSpPr>
          <p:spPr>
            <a:xfrm>
              <a:off x="7197217" y="1265833"/>
              <a:ext cx="1666000" cy="390800"/>
            </a:xfrm>
            <a:prstGeom prst="rect">
              <a:avLst/>
            </a:prstGeom>
            <a:solidFill>
              <a:srgbClr val="70AD47">
                <a:lumMod val="75000"/>
              </a:srgb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0" cap="none" spc="0" normalizeH="0" baseline="0" noProof="0" dirty="0">
                  <a:ln>
                    <a:noFill/>
                  </a:ln>
                  <a:solidFill>
                    <a:srgbClr val="FFFFFF"/>
                  </a:solidFill>
                  <a:effectLst/>
                  <a:uLnTx/>
                  <a:uFillTx/>
                  <a:latin typeface="Arial"/>
                  <a:ea typeface="Arial"/>
                  <a:cs typeface="Arial"/>
                  <a:sym typeface="Arial"/>
                </a:rPr>
                <a:t>360º Dashboard</a:t>
              </a: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sp>
          <p:nvSpPr>
            <p:cNvPr id="55" name="Google Shape;1785;p365">
              <a:extLst>
                <a:ext uri="{FF2B5EF4-FFF2-40B4-BE49-F238E27FC236}">
                  <a16:creationId xmlns:a16="http://schemas.microsoft.com/office/drawing/2014/main" id="{717B04BD-F1E4-4311-AAF6-9D86C21420FA}"/>
                </a:ext>
              </a:extLst>
            </p:cNvPr>
            <p:cNvSpPr/>
            <p:nvPr/>
          </p:nvSpPr>
          <p:spPr>
            <a:xfrm>
              <a:off x="7197216" y="1629113"/>
              <a:ext cx="1663581" cy="182400"/>
            </a:xfrm>
            <a:prstGeom prst="rect">
              <a:avLst/>
            </a:prstGeom>
            <a:solidFill>
              <a:schemeClr val="tx1">
                <a:lumMod val="65000"/>
                <a:lumOff val="3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grpSp>
      <p:sp>
        <p:nvSpPr>
          <p:cNvPr id="56" name="Title 3">
            <a:extLst>
              <a:ext uri="{FF2B5EF4-FFF2-40B4-BE49-F238E27FC236}">
                <a16:creationId xmlns:a16="http://schemas.microsoft.com/office/drawing/2014/main" id="{13FD2AE8-2D9B-49E0-BD2A-1628BE90C3F2}"/>
              </a:ext>
            </a:extLst>
          </p:cNvPr>
          <p:cNvSpPr txBox="1">
            <a:spLocks/>
          </p:cNvSpPr>
          <p:nvPr/>
        </p:nvSpPr>
        <p:spPr>
          <a:xfrm>
            <a:off x="8223407" y="855026"/>
            <a:ext cx="2460532" cy="396387"/>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rial"/>
                <a:sym typeface="Trebuchet MS"/>
              </a:rPr>
              <a:t>Key Features</a:t>
            </a:r>
          </a:p>
        </p:txBody>
      </p:sp>
      <p:grpSp>
        <p:nvGrpSpPr>
          <p:cNvPr id="57" name="Group 56">
            <a:extLst>
              <a:ext uri="{FF2B5EF4-FFF2-40B4-BE49-F238E27FC236}">
                <a16:creationId xmlns:a16="http://schemas.microsoft.com/office/drawing/2014/main" id="{63F8C2B2-AACF-447F-8BD1-CC2B5B3B6490}"/>
              </a:ext>
            </a:extLst>
          </p:cNvPr>
          <p:cNvGrpSpPr/>
          <p:nvPr/>
        </p:nvGrpSpPr>
        <p:grpSpPr>
          <a:xfrm>
            <a:off x="6680845" y="5317311"/>
            <a:ext cx="1670800" cy="574708"/>
            <a:chOff x="7194798" y="1265833"/>
            <a:chExt cx="1670800" cy="574708"/>
          </a:xfrm>
        </p:grpSpPr>
        <p:sp>
          <p:nvSpPr>
            <p:cNvPr id="58" name="Google Shape;1782;p365">
              <a:extLst>
                <a:ext uri="{FF2B5EF4-FFF2-40B4-BE49-F238E27FC236}">
                  <a16:creationId xmlns:a16="http://schemas.microsoft.com/office/drawing/2014/main" id="{63E17A10-07B2-4E8C-9456-18AAF687E756}"/>
                </a:ext>
              </a:extLst>
            </p:cNvPr>
            <p:cNvSpPr/>
            <p:nvPr/>
          </p:nvSpPr>
          <p:spPr>
            <a:xfrm>
              <a:off x="7197217" y="1265833"/>
              <a:ext cx="1666000" cy="390800"/>
            </a:xfrm>
            <a:prstGeom prst="rect">
              <a:avLst/>
            </a:prstGeom>
            <a:solidFill>
              <a:srgbClr val="70AD47">
                <a:lumMod val="50000"/>
              </a:srgb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0" cap="none" spc="0" normalizeH="0" baseline="0" noProof="0" dirty="0">
                  <a:ln>
                    <a:noFill/>
                  </a:ln>
                  <a:solidFill>
                    <a:srgbClr val="FFFFFF"/>
                  </a:solidFill>
                  <a:effectLst/>
                  <a:uLnTx/>
                  <a:uFillTx/>
                  <a:latin typeface="Arial"/>
                  <a:ea typeface="Arial"/>
                  <a:cs typeface="Arial"/>
                  <a:sym typeface="Arial"/>
                </a:rPr>
                <a:t>SPAM Identification</a:t>
              </a: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sp>
          <p:nvSpPr>
            <p:cNvPr id="59" name="Google Shape;1785;p365">
              <a:extLst>
                <a:ext uri="{FF2B5EF4-FFF2-40B4-BE49-F238E27FC236}">
                  <a16:creationId xmlns:a16="http://schemas.microsoft.com/office/drawing/2014/main" id="{639E91B7-C3E7-4F1F-B147-698C0EFF1120}"/>
                </a:ext>
              </a:extLst>
            </p:cNvPr>
            <p:cNvSpPr/>
            <p:nvPr/>
          </p:nvSpPr>
          <p:spPr>
            <a:xfrm>
              <a:off x="7194798" y="1658141"/>
              <a:ext cx="1670800" cy="182400"/>
            </a:xfrm>
            <a:prstGeom prst="rect">
              <a:avLst/>
            </a:prstGeom>
            <a:solidFill>
              <a:schemeClr val="tx1">
                <a:lumMod val="75000"/>
                <a:lumOff val="2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8A35EC41-7073-4135-BB8E-52A49BB9E212}"/>
              </a:ext>
            </a:extLst>
          </p:cNvPr>
          <p:cNvGrpSpPr/>
          <p:nvPr/>
        </p:nvGrpSpPr>
        <p:grpSpPr>
          <a:xfrm>
            <a:off x="8531189" y="4883863"/>
            <a:ext cx="1670800" cy="545680"/>
            <a:chOff x="7194798" y="1265833"/>
            <a:chExt cx="1670800" cy="545680"/>
          </a:xfrm>
        </p:grpSpPr>
        <p:sp>
          <p:nvSpPr>
            <p:cNvPr id="61" name="Google Shape;1782;p365">
              <a:extLst>
                <a:ext uri="{FF2B5EF4-FFF2-40B4-BE49-F238E27FC236}">
                  <a16:creationId xmlns:a16="http://schemas.microsoft.com/office/drawing/2014/main" id="{4760B611-41A8-4448-84A0-A00A68F406CC}"/>
                </a:ext>
              </a:extLst>
            </p:cNvPr>
            <p:cNvSpPr/>
            <p:nvPr/>
          </p:nvSpPr>
          <p:spPr>
            <a:xfrm>
              <a:off x="7197217" y="1265833"/>
              <a:ext cx="1666000" cy="390800"/>
            </a:xfrm>
            <a:prstGeom prst="rect">
              <a:avLst/>
            </a:prstGeom>
            <a:solidFill>
              <a:srgbClr val="4472C4">
                <a:lumMod val="40000"/>
                <a:lumOff val="60000"/>
              </a:srgb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IN" sz="1400" b="1" i="0" u="none" strike="noStrike" kern="0" cap="none" spc="0" normalizeH="0" baseline="0" noProof="0" dirty="0">
                  <a:ln>
                    <a:noFill/>
                  </a:ln>
                  <a:solidFill>
                    <a:srgbClr val="404040"/>
                  </a:solidFill>
                  <a:effectLst/>
                  <a:uLnTx/>
                  <a:uFillTx/>
                  <a:latin typeface="Arial"/>
                  <a:ea typeface="Arial"/>
                  <a:cs typeface="Arial"/>
                  <a:sym typeface="Arial"/>
                </a:rPr>
                <a:t>Agent Effort Score</a:t>
              </a:r>
              <a:endParaRPr kumimoji="0" sz="1000" b="0" i="0" u="none" strike="noStrike" kern="0" cap="none" spc="0" normalizeH="0" baseline="0" noProof="0" dirty="0">
                <a:ln>
                  <a:noFill/>
                </a:ln>
                <a:solidFill>
                  <a:srgbClr val="404040"/>
                </a:solidFill>
                <a:effectLst/>
                <a:uLnTx/>
                <a:uFillTx/>
                <a:latin typeface="Arial"/>
                <a:ea typeface="+mn-ea"/>
                <a:cs typeface="+mn-cs"/>
              </a:endParaRPr>
            </a:p>
          </p:txBody>
        </p:sp>
        <p:sp>
          <p:nvSpPr>
            <p:cNvPr id="62" name="Google Shape;1785;p365">
              <a:extLst>
                <a:ext uri="{FF2B5EF4-FFF2-40B4-BE49-F238E27FC236}">
                  <a16:creationId xmlns:a16="http://schemas.microsoft.com/office/drawing/2014/main" id="{4BCEDBBB-661C-4270-B559-16CEECC7E466}"/>
                </a:ext>
              </a:extLst>
            </p:cNvPr>
            <p:cNvSpPr/>
            <p:nvPr/>
          </p:nvSpPr>
          <p:spPr>
            <a:xfrm>
              <a:off x="7194798" y="1629113"/>
              <a:ext cx="1670800" cy="182400"/>
            </a:xfrm>
            <a:prstGeom prst="rect">
              <a:avLst/>
            </a:prstGeom>
            <a:solidFill>
              <a:schemeClr val="tx1">
                <a:lumMod val="75000"/>
                <a:lumOff val="2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F5F41D9D-CC88-4AAD-9EFF-DF3162C61AA2}"/>
              </a:ext>
            </a:extLst>
          </p:cNvPr>
          <p:cNvGrpSpPr/>
          <p:nvPr/>
        </p:nvGrpSpPr>
        <p:grpSpPr>
          <a:xfrm>
            <a:off x="10195246" y="4318767"/>
            <a:ext cx="1670800" cy="560194"/>
            <a:chOff x="7194798" y="1265833"/>
            <a:chExt cx="1670800" cy="560194"/>
          </a:xfrm>
        </p:grpSpPr>
        <p:sp>
          <p:nvSpPr>
            <p:cNvPr id="64" name="Google Shape;1782;p365">
              <a:extLst>
                <a:ext uri="{FF2B5EF4-FFF2-40B4-BE49-F238E27FC236}">
                  <a16:creationId xmlns:a16="http://schemas.microsoft.com/office/drawing/2014/main" id="{899965CF-7370-4351-9915-4776AC08393B}"/>
                </a:ext>
              </a:extLst>
            </p:cNvPr>
            <p:cNvSpPr/>
            <p:nvPr/>
          </p:nvSpPr>
          <p:spPr>
            <a:xfrm>
              <a:off x="7197217" y="1265833"/>
              <a:ext cx="1666000" cy="390800"/>
            </a:xfrm>
            <a:prstGeom prst="rect">
              <a:avLst/>
            </a:prstGeom>
            <a:solidFill>
              <a:srgbClr val="00B050"/>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Arial"/>
                </a:rPr>
                <a:t>In-house </a:t>
              </a:r>
            </a:p>
            <a:p>
              <a:pPr marL="0" marR="0" lvl="0" indent="0" algn="ctr" defTabSz="914400" rtl="0" eaLnBrk="1" fontAlgn="auto" latinLnBrk="0" hangingPunct="1">
                <a:lnSpc>
                  <a:spcPct val="100000"/>
                </a:lnSpc>
                <a:spcBef>
                  <a:spcPts val="0"/>
                </a:spcBef>
                <a:spcAft>
                  <a:spcPts val="0"/>
                </a:spcAft>
                <a:buClr>
                  <a:srgbClr val="FFFFFF"/>
                </a:buClr>
                <a:buSzPts val="800"/>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Arial"/>
                </a:rPr>
                <a:t>Training module </a:t>
              </a:r>
              <a:endParaRPr kumimoji="0" sz="1400" b="1" i="0" u="none" strike="noStrike" kern="1200" cap="none" spc="0" normalizeH="0" baseline="0" noProof="0" dirty="0">
                <a:ln>
                  <a:noFill/>
                </a:ln>
                <a:solidFill>
                  <a:srgbClr val="FFFFFF"/>
                </a:solidFill>
                <a:effectLst/>
                <a:uLnTx/>
                <a:uFillTx/>
                <a:latin typeface="Arial"/>
                <a:ea typeface="+mn-ea"/>
                <a:cs typeface="Arial"/>
              </a:endParaRPr>
            </a:p>
          </p:txBody>
        </p:sp>
        <p:sp>
          <p:nvSpPr>
            <p:cNvPr id="65" name="Google Shape;1785;p365">
              <a:extLst>
                <a:ext uri="{FF2B5EF4-FFF2-40B4-BE49-F238E27FC236}">
                  <a16:creationId xmlns:a16="http://schemas.microsoft.com/office/drawing/2014/main" id="{39FCE185-D591-4F9A-9289-296BDAF36D07}"/>
                </a:ext>
              </a:extLst>
            </p:cNvPr>
            <p:cNvSpPr/>
            <p:nvPr/>
          </p:nvSpPr>
          <p:spPr>
            <a:xfrm>
              <a:off x="7194798" y="1643627"/>
              <a:ext cx="1670800" cy="182400"/>
            </a:xfrm>
            <a:prstGeom prst="rect">
              <a:avLst/>
            </a:prstGeom>
            <a:solidFill>
              <a:schemeClr val="tx1">
                <a:lumMod val="75000"/>
                <a:lumOff val="25000"/>
              </a:schemeClr>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endParaRPr kumimoji="0" sz="1000" b="0" i="0" u="none" strike="noStrike" kern="1200" cap="none" spc="0" normalizeH="0" baseline="0" noProof="0" dirty="0">
                <a:ln>
                  <a:noFill/>
                </a:ln>
                <a:solidFill>
                  <a:prstClr val="black"/>
                </a:solidFill>
                <a:effectLst/>
                <a:uLnTx/>
                <a:uFillTx/>
                <a:latin typeface="Arial"/>
                <a:ea typeface="+mn-ea"/>
                <a:cs typeface="+mn-cs"/>
              </a:endParaRPr>
            </a:p>
          </p:txBody>
        </p:sp>
      </p:grpSp>
      <p:cxnSp>
        <p:nvCxnSpPr>
          <p:cNvPr id="66" name="Straight Connector 65">
            <a:extLst>
              <a:ext uri="{FF2B5EF4-FFF2-40B4-BE49-F238E27FC236}">
                <a16:creationId xmlns:a16="http://schemas.microsoft.com/office/drawing/2014/main" id="{83D23C2F-153C-43CD-ACA9-D4F34E6EC14A}"/>
              </a:ext>
            </a:extLst>
          </p:cNvPr>
          <p:cNvCxnSpPr/>
          <p:nvPr/>
        </p:nvCxnSpPr>
        <p:spPr>
          <a:xfrm>
            <a:off x="6952341" y="1338497"/>
            <a:ext cx="4586514" cy="0"/>
          </a:xfrm>
          <a:prstGeom prst="line">
            <a:avLst/>
          </a:prstGeom>
          <a:noFill/>
          <a:ln w="28575" cap="flat">
            <a:solidFill>
              <a:schemeClr val="accent5"/>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46322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5">
            <a:extLst>
              <a:ext uri="{FF2B5EF4-FFF2-40B4-BE49-F238E27FC236}">
                <a16:creationId xmlns:a16="http://schemas.microsoft.com/office/drawing/2014/main" id="{19841079-8DB9-4FFB-9523-427CEDBE3EAB}"/>
              </a:ext>
            </a:extLst>
          </p:cNvPr>
          <p:cNvSpPr/>
          <p:nvPr/>
        </p:nvSpPr>
        <p:spPr>
          <a:xfrm rot="10800000">
            <a:off x="240955" y="2637155"/>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2AF2EEC0-8C6D-4294-BA39-D0A08099A9D5}"/>
              </a:ext>
            </a:extLst>
          </p:cNvPr>
          <p:cNvPicPr>
            <a:picLocks noChangeAspect="1"/>
          </p:cNvPicPr>
          <p:nvPr/>
        </p:nvPicPr>
        <p:blipFill>
          <a:blip r:embed="rId2"/>
          <a:stretch>
            <a:fillRect/>
          </a:stretch>
        </p:blipFill>
        <p:spPr>
          <a:xfrm>
            <a:off x="544398" y="3240753"/>
            <a:ext cx="1012585" cy="757237"/>
          </a:xfrm>
          <a:prstGeom prst="rect">
            <a:avLst/>
          </a:prstGeom>
        </p:spPr>
      </p:pic>
      <p:pic>
        <p:nvPicPr>
          <p:cNvPr id="8" name="Picture 7">
            <a:extLst>
              <a:ext uri="{FF2B5EF4-FFF2-40B4-BE49-F238E27FC236}">
                <a16:creationId xmlns:a16="http://schemas.microsoft.com/office/drawing/2014/main" id="{379DB584-DE29-4F96-B1E5-7E57C515C34F}"/>
              </a:ext>
            </a:extLst>
          </p:cNvPr>
          <p:cNvPicPr>
            <a:picLocks noChangeAspect="1"/>
          </p:cNvPicPr>
          <p:nvPr/>
        </p:nvPicPr>
        <p:blipFill>
          <a:blip r:embed="rId3"/>
          <a:stretch>
            <a:fillRect/>
          </a:stretch>
        </p:blipFill>
        <p:spPr>
          <a:xfrm>
            <a:off x="2093771" y="3151879"/>
            <a:ext cx="1083212" cy="934984"/>
          </a:xfrm>
          <a:prstGeom prst="rect">
            <a:avLst/>
          </a:prstGeom>
        </p:spPr>
      </p:pic>
      <p:pic>
        <p:nvPicPr>
          <p:cNvPr id="9" name="Picture 8">
            <a:extLst>
              <a:ext uri="{FF2B5EF4-FFF2-40B4-BE49-F238E27FC236}">
                <a16:creationId xmlns:a16="http://schemas.microsoft.com/office/drawing/2014/main" id="{F5F9229E-AB15-4B72-BABF-5A8312C9FC7B}"/>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3912588" y="3240753"/>
            <a:ext cx="932879" cy="1067901"/>
          </a:xfrm>
          <a:prstGeom prst="rect">
            <a:avLst/>
          </a:prstGeom>
        </p:spPr>
      </p:pic>
      <p:sp>
        <p:nvSpPr>
          <p:cNvPr id="10" name="Arc 9">
            <a:extLst>
              <a:ext uri="{FF2B5EF4-FFF2-40B4-BE49-F238E27FC236}">
                <a16:creationId xmlns:a16="http://schemas.microsoft.com/office/drawing/2014/main" id="{A55DF81E-626A-4570-A6D6-5658BDE09659}"/>
              </a:ext>
            </a:extLst>
          </p:cNvPr>
          <p:cNvSpPr/>
          <p:nvPr/>
        </p:nvSpPr>
        <p:spPr>
          <a:xfrm>
            <a:off x="1860956" y="2494280"/>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11" name="Arc 10">
            <a:extLst>
              <a:ext uri="{FF2B5EF4-FFF2-40B4-BE49-F238E27FC236}">
                <a16:creationId xmlns:a16="http://schemas.microsoft.com/office/drawing/2014/main" id="{06DB1C86-31EF-4FEB-91EC-80BEEB86A156}"/>
              </a:ext>
            </a:extLst>
          </p:cNvPr>
          <p:cNvSpPr/>
          <p:nvPr/>
        </p:nvSpPr>
        <p:spPr>
          <a:xfrm rot="10800000">
            <a:off x="3480957" y="2637155"/>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12" name="Arc 11">
            <a:extLst>
              <a:ext uri="{FF2B5EF4-FFF2-40B4-BE49-F238E27FC236}">
                <a16:creationId xmlns:a16="http://schemas.microsoft.com/office/drawing/2014/main" id="{3D271C23-9C57-4A5D-A528-9459794AA312}"/>
              </a:ext>
            </a:extLst>
          </p:cNvPr>
          <p:cNvSpPr/>
          <p:nvPr/>
        </p:nvSpPr>
        <p:spPr>
          <a:xfrm>
            <a:off x="5100957" y="2490756"/>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13" name="Arc 12">
            <a:extLst>
              <a:ext uri="{FF2B5EF4-FFF2-40B4-BE49-F238E27FC236}">
                <a16:creationId xmlns:a16="http://schemas.microsoft.com/office/drawing/2014/main" id="{CD73861E-FB3E-4386-AC82-E4A64173A2C6}"/>
              </a:ext>
            </a:extLst>
          </p:cNvPr>
          <p:cNvSpPr/>
          <p:nvPr/>
        </p:nvSpPr>
        <p:spPr>
          <a:xfrm rot="10800000">
            <a:off x="6720958" y="2639145"/>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14" name="Arc 13">
            <a:extLst>
              <a:ext uri="{FF2B5EF4-FFF2-40B4-BE49-F238E27FC236}">
                <a16:creationId xmlns:a16="http://schemas.microsoft.com/office/drawing/2014/main" id="{DCA3F097-5E27-4CBE-BF02-341DF51D4E22}"/>
              </a:ext>
            </a:extLst>
          </p:cNvPr>
          <p:cNvSpPr/>
          <p:nvPr/>
        </p:nvSpPr>
        <p:spPr>
          <a:xfrm>
            <a:off x="8340958" y="2490756"/>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15" name="Arc 14">
            <a:extLst>
              <a:ext uri="{FF2B5EF4-FFF2-40B4-BE49-F238E27FC236}">
                <a16:creationId xmlns:a16="http://schemas.microsoft.com/office/drawing/2014/main" id="{D849A951-DEE8-462B-BEB2-DDF8CA307A94}"/>
              </a:ext>
            </a:extLst>
          </p:cNvPr>
          <p:cNvSpPr/>
          <p:nvPr/>
        </p:nvSpPr>
        <p:spPr>
          <a:xfrm rot="10800000">
            <a:off x="9960958" y="2637155"/>
            <a:ext cx="1620000" cy="1620000"/>
          </a:xfrm>
          <a:prstGeom prst="arc">
            <a:avLst>
              <a:gd name="adj1" fmla="val 10831594"/>
              <a:gd name="adj2" fmla="val 0"/>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A2927E1-DCDC-4CF9-8C52-45211F4AE27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34136" y="3064748"/>
            <a:ext cx="880492" cy="993698"/>
          </a:xfrm>
          <a:prstGeom prst="rect">
            <a:avLst/>
          </a:prstGeom>
        </p:spPr>
      </p:pic>
      <p:pic>
        <p:nvPicPr>
          <p:cNvPr id="17" name="Picture 16">
            <a:extLst>
              <a:ext uri="{FF2B5EF4-FFF2-40B4-BE49-F238E27FC236}">
                <a16:creationId xmlns:a16="http://schemas.microsoft.com/office/drawing/2014/main" id="{A94FACDB-1761-4190-87E9-C00C4E318EA4}"/>
              </a:ext>
            </a:extLst>
          </p:cNvPr>
          <p:cNvPicPr>
            <a:picLocks noChangeAspect="1"/>
          </p:cNvPicPr>
          <p:nvPr/>
        </p:nvPicPr>
        <p:blipFill>
          <a:blip r:embed="rId6"/>
          <a:stretch>
            <a:fillRect/>
          </a:stretch>
        </p:blipFill>
        <p:spPr>
          <a:xfrm>
            <a:off x="8568789" y="3019887"/>
            <a:ext cx="1006586" cy="1017896"/>
          </a:xfrm>
          <a:prstGeom prst="rect">
            <a:avLst/>
          </a:prstGeom>
        </p:spPr>
      </p:pic>
      <p:pic>
        <p:nvPicPr>
          <p:cNvPr id="18" name="Picture 17">
            <a:extLst>
              <a:ext uri="{FF2B5EF4-FFF2-40B4-BE49-F238E27FC236}">
                <a16:creationId xmlns:a16="http://schemas.microsoft.com/office/drawing/2014/main" id="{B7AA99F7-1E50-41BD-BF0D-533F04A7A382}"/>
              </a:ext>
            </a:extLst>
          </p:cNvPr>
          <p:cNvPicPr>
            <a:picLocks noChangeAspect="1"/>
          </p:cNvPicPr>
          <p:nvPr/>
        </p:nvPicPr>
        <p:blipFill>
          <a:blip r:embed="rId7"/>
          <a:stretch>
            <a:fillRect/>
          </a:stretch>
        </p:blipFill>
        <p:spPr>
          <a:xfrm>
            <a:off x="10335853" y="3151879"/>
            <a:ext cx="1009686" cy="842070"/>
          </a:xfrm>
          <a:prstGeom prst="rect">
            <a:avLst/>
          </a:prstGeom>
        </p:spPr>
      </p:pic>
      <p:sp>
        <p:nvSpPr>
          <p:cNvPr id="19" name="Arrow: Striped Right 18">
            <a:extLst>
              <a:ext uri="{FF2B5EF4-FFF2-40B4-BE49-F238E27FC236}">
                <a16:creationId xmlns:a16="http://schemas.microsoft.com/office/drawing/2014/main" id="{54B83292-D26D-4496-93BE-23A1C6A26B77}"/>
              </a:ext>
            </a:extLst>
          </p:cNvPr>
          <p:cNvSpPr/>
          <p:nvPr/>
        </p:nvSpPr>
        <p:spPr>
          <a:xfrm>
            <a:off x="838804" y="2267895"/>
            <a:ext cx="504000" cy="288000"/>
          </a:xfrm>
          <a:prstGeom prst="striped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0" name="Arrow: Striped Right 19">
            <a:extLst>
              <a:ext uri="{FF2B5EF4-FFF2-40B4-BE49-F238E27FC236}">
                <a16:creationId xmlns:a16="http://schemas.microsoft.com/office/drawing/2014/main" id="{6B86E560-E4BF-46F6-A93F-648E9AEA14F5}"/>
              </a:ext>
            </a:extLst>
          </p:cNvPr>
          <p:cNvSpPr/>
          <p:nvPr/>
        </p:nvSpPr>
        <p:spPr>
          <a:xfrm>
            <a:off x="3492922" y="2267895"/>
            <a:ext cx="504000" cy="288000"/>
          </a:xfrm>
          <a:prstGeom prst="striped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1" name="Arrow: Striped Right 20">
            <a:extLst>
              <a:ext uri="{FF2B5EF4-FFF2-40B4-BE49-F238E27FC236}">
                <a16:creationId xmlns:a16="http://schemas.microsoft.com/office/drawing/2014/main" id="{659B3223-E295-442B-ABB4-45F98A255CBA}"/>
              </a:ext>
            </a:extLst>
          </p:cNvPr>
          <p:cNvSpPr/>
          <p:nvPr/>
        </p:nvSpPr>
        <p:spPr>
          <a:xfrm>
            <a:off x="6914755" y="2270423"/>
            <a:ext cx="504000" cy="288000"/>
          </a:xfrm>
          <a:prstGeom prst="striped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2" name="Arrow: Striped Right 21">
            <a:extLst>
              <a:ext uri="{FF2B5EF4-FFF2-40B4-BE49-F238E27FC236}">
                <a16:creationId xmlns:a16="http://schemas.microsoft.com/office/drawing/2014/main" id="{55F23172-723B-4FE5-BE78-077778BD1842}"/>
              </a:ext>
            </a:extLst>
          </p:cNvPr>
          <p:cNvSpPr/>
          <p:nvPr/>
        </p:nvSpPr>
        <p:spPr>
          <a:xfrm>
            <a:off x="9960958" y="2267895"/>
            <a:ext cx="504000" cy="288000"/>
          </a:xfrm>
          <a:prstGeom prst="stripedRightArrow">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3" name="TextBox 22">
            <a:extLst>
              <a:ext uri="{FF2B5EF4-FFF2-40B4-BE49-F238E27FC236}">
                <a16:creationId xmlns:a16="http://schemas.microsoft.com/office/drawing/2014/main" id="{DEE71749-3FDA-4B11-8497-7FFC8E2786F0}"/>
              </a:ext>
            </a:extLst>
          </p:cNvPr>
          <p:cNvSpPr txBox="1"/>
          <p:nvPr/>
        </p:nvSpPr>
        <p:spPr>
          <a:xfrm>
            <a:off x="129812" y="4459268"/>
            <a:ext cx="1729236" cy="261610"/>
          </a:xfrm>
          <a:prstGeom prst="rect">
            <a:avLst/>
          </a:prstGeom>
          <a:noFill/>
          <a:ln>
            <a:noFill/>
          </a:ln>
        </p:spPr>
        <p:txBody>
          <a:bodyPr wrap="square" rtlCol="0">
            <a:spAutoFit/>
          </a:bodyPr>
          <a:lstStyle/>
          <a:p>
            <a:pPr marL="0" marR="0" lvl="0" indent="0" algn="ctr" defTabSz="228600" rtl="0" eaLnBrk="1" fontAlgn="auto" latinLnBrk="0" hangingPunct="1">
              <a:lnSpc>
                <a:spcPct val="10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Customer Email</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24" name="TextBox 23">
            <a:extLst>
              <a:ext uri="{FF2B5EF4-FFF2-40B4-BE49-F238E27FC236}">
                <a16:creationId xmlns:a16="http://schemas.microsoft.com/office/drawing/2014/main" id="{2FDAF162-D3F3-4F3C-9569-A0A46D106263}"/>
              </a:ext>
            </a:extLst>
          </p:cNvPr>
          <p:cNvSpPr txBox="1"/>
          <p:nvPr/>
        </p:nvSpPr>
        <p:spPr>
          <a:xfrm>
            <a:off x="1970191" y="4037783"/>
            <a:ext cx="1729236" cy="284758"/>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endParaRPr kumimoji="0" lang="en-IN" sz="950" b="1" i="0" u="none" strike="noStrike" kern="0" cap="none" spc="0" normalizeH="0" baseline="0" noProof="0" dirty="0" err="1">
              <a:ln>
                <a:noFill/>
              </a:ln>
              <a:solidFill>
                <a:srgbClr val="000000"/>
              </a:solidFill>
              <a:effectLst/>
              <a:uLnTx/>
              <a:uFillTx/>
              <a:latin typeface="Trebuchet MS" panose="020B0603020202020204" pitchFamily="34" charset="0"/>
              <a:ea typeface="+mn-ea"/>
              <a:cs typeface="+mn-cs"/>
              <a:sym typeface="Trebuchet MS"/>
            </a:endParaRPr>
          </a:p>
        </p:txBody>
      </p:sp>
      <p:sp>
        <p:nvSpPr>
          <p:cNvPr id="25" name="TextBox 24">
            <a:extLst>
              <a:ext uri="{FF2B5EF4-FFF2-40B4-BE49-F238E27FC236}">
                <a16:creationId xmlns:a16="http://schemas.microsoft.com/office/drawing/2014/main" id="{59751C74-C5D3-4FC8-A432-2EDBB1BB8A87}"/>
              </a:ext>
            </a:extLst>
          </p:cNvPr>
          <p:cNvSpPr txBox="1"/>
          <p:nvPr/>
        </p:nvSpPr>
        <p:spPr>
          <a:xfrm>
            <a:off x="1756097" y="4434934"/>
            <a:ext cx="1729236" cy="314894"/>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Intent Detection</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26" name="TextBox 25">
            <a:extLst>
              <a:ext uri="{FF2B5EF4-FFF2-40B4-BE49-F238E27FC236}">
                <a16:creationId xmlns:a16="http://schemas.microsoft.com/office/drawing/2014/main" id="{5B28E736-3DC9-44E8-BE9D-79D85F7F7A13}"/>
              </a:ext>
            </a:extLst>
          </p:cNvPr>
          <p:cNvSpPr txBox="1"/>
          <p:nvPr/>
        </p:nvSpPr>
        <p:spPr>
          <a:xfrm>
            <a:off x="3466790" y="4434934"/>
            <a:ext cx="1800781" cy="314894"/>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PII Masked / Encrypted</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27" name="TextBox 26">
            <a:extLst>
              <a:ext uri="{FF2B5EF4-FFF2-40B4-BE49-F238E27FC236}">
                <a16:creationId xmlns:a16="http://schemas.microsoft.com/office/drawing/2014/main" id="{96A82DEA-160C-40FE-BE37-10BEE083E8C6}"/>
              </a:ext>
            </a:extLst>
          </p:cNvPr>
          <p:cNvSpPr txBox="1"/>
          <p:nvPr/>
        </p:nvSpPr>
        <p:spPr>
          <a:xfrm>
            <a:off x="5232563" y="4378662"/>
            <a:ext cx="1760893" cy="294889"/>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endParaRPr kumimoji="0" lang="en-IN" sz="1000" b="1" i="0" u="none" strike="noStrike" kern="0" cap="none" spc="0" normalizeH="0" baseline="0" noProof="0" dirty="0" err="1">
              <a:ln>
                <a:noFill/>
              </a:ln>
              <a:solidFill>
                <a:srgbClr val="000000"/>
              </a:solidFill>
              <a:effectLst/>
              <a:uLnTx/>
              <a:uFillTx/>
              <a:latin typeface="Trebuchet MS" panose="020B0603020202020204" pitchFamily="34" charset="0"/>
              <a:ea typeface="+mn-ea"/>
              <a:cs typeface="+mn-cs"/>
              <a:sym typeface="Trebuchet MS"/>
            </a:endParaRPr>
          </a:p>
        </p:txBody>
      </p:sp>
      <p:sp>
        <p:nvSpPr>
          <p:cNvPr id="28" name="TextBox 27">
            <a:extLst>
              <a:ext uri="{FF2B5EF4-FFF2-40B4-BE49-F238E27FC236}">
                <a16:creationId xmlns:a16="http://schemas.microsoft.com/office/drawing/2014/main" id="{5C4C21B3-375A-4107-87D4-739C881B8CFB}"/>
              </a:ext>
            </a:extLst>
          </p:cNvPr>
          <p:cNvSpPr txBox="1"/>
          <p:nvPr/>
        </p:nvSpPr>
        <p:spPr>
          <a:xfrm>
            <a:off x="5206824" y="4434934"/>
            <a:ext cx="1800781" cy="314894"/>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Sentiment Analysis</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pic>
        <p:nvPicPr>
          <p:cNvPr id="30" name="Picture 29">
            <a:extLst>
              <a:ext uri="{FF2B5EF4-FFF2-40B4-BE49-F238E27FC236}">
                <a16:creationId xmlns:a16="http://schemas.microsoft.com/office/drawing/2014/main" id="{3C130CF2-5058-47B5-8471-CABA428611C9}"/>
              </a:ext>
            </a:extLst>
          </p:cNvPr>
          <p:cNvPicPr>
            <a:picLocks noChangeAspect="1"/>
          </p:cNvPicPr>
          <p:nvPr/>
        </p:nvPicPr>
        <p:blipFill>
          <a:blip r:embed="rId8"/>
          <a:stretch>
            <a:fillRect/>
          </a:stretch>
        </p:blipFill>
        <p:spPr>
          <a:xfrm>
            <a:off x="5523661" y="3040956"/>
            <a:ext cx="765464" cy="809625"/>
          </a:xfrm>
          <a:prstGeom prst="rect">
            <a:avLst/>
          </a:prstGeom>
        </p:spPr>
      </p:pic>
      <p:sp>
        <p:nvSpPr>
          <p:cNvPr id="31" name="TextBox 30">
            <a:extLst>
              <a:ext uri="{FF2B5EF4-FFF2-40B4-BE49-F238E27FC236}">
                <a16:creationId xmlns:a16="http://schemas.microsoft.com/office/drawing/2014/main" id="{AB933437-E2B7-4037-93DA-BA7DB1A437DD}"/>
              </a:ext>
            </a:extLst>
          </p:cNvPr>
          <p:cNvSpPr txBox="1"/>
          <p:nvPr/>
        </p:nvSpPr>
        <p:spPr>
          <a:xfrm>
            <a:off x="6946858" y="4434934"/>
            <a:ext cx="1620000" cy="314894"/>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Skill based Routing</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32" name="TextBox 31">
            <a:extLst>
              <a:ext uri="{FF2B5EF4-FFF2-40B4-BE49-F238E27FC236}">
                <a16:creationId xmlns:a16="http://schemas.microsoft.com/office/drawing/2014/main" id="{48615E01-8B0F-4653-8D99-3D1E9F28D8A3}"/>
              </a:ext>
            </a:extLst>
          </p:cNvPr>
          <p:cNvSpPr txBox="1"/>
          <p:nvPr/>
        </p:nvSpPr>
        <p:spPr>
          <a:xfrm>
            <a:off x="8506111" y="4434934"/>
            <a:ext cx="1620000" cy="314894"/>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Powerful Integrations</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33" name="TextBox 32">
            <a:extLst>
              <a:ext uri="{FF2B5EF4-FFF2-40B4-BE49-F238E27FC236}">
                <a16:creationId xmlns:a16="http://schemas.microsoft.com/office/drawing/2014/main" id="{0101E876-9C1E-409A-9769-4ED93F9F01C3}"/>
              </a:ext>
            </a:extLst>
          </p:cNvPr>
          <p:cNvSpPr txBox="1"/>
          <p:nvPr/>
        </p:nvSpPr>
        <p:spPr>
          <a:xfrm>
            <a:off x="10072278" y="4488218"/>
            <a:ext cx="1995896" cy="261610"/>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ea typeface="+mn-ea"/>
                <a:cs typeface="+mn-cs"/>
                <a:sym typeface="Trebuchet MS"/>
              </a:rPr>
              <a:t>Agent Reviews &amp; “SEND” </a:t>
            </a:r>
            <a:endParaRPr kumimoji="0" lang="en-IN" sz="11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34" name="Title 1">
            <a:extLst>
              <a:ext uri="{FF2B5EF4-FFF2-40B4-BE49-F238E27FC236}">
                <a16:creationId xmlns:a16="http://schemas.microsoft.com/office/drawing/2014/main" id="{B1936E4B-137A-4F1D-995E-C3E7B61A0330}"/>
              </a:ext>
            </a:extLst>
          </p:cNvPr>
          <p:cNvSpPr txBox="1">
            <a:spLocks/>
          </p:cNvSpPr>
          <p:nvPr/>
        </p:nvSpPr>
        <p:spPr>
          <a:xfrm>
            <a:off x="728223" y="503378"/>
            <a:ext cx="9131095" cy="962008"/>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Arial Black"/>
                <a:sym typeface="Trebuchet MS"/>
              </a:rPr>
              <a:t>Concentrix Email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Arial Black"/>
                <a:sym typeface="Trebuchet MS"/>
              </a:rPr>
              <a:t>Enterprise Ready Email Automation Engine </a:t>
            </a:r>
          </a:p>
        </p:txBody>
      </p:sp>
      <p:pic>
        <p:nvPicPr>
          <p:cNvPr id="35" name="Google Shape;460;p84">
            <a:extLst>
              <a:ext uri="{FF2B5EF4-FFF2-40B4-BE49-F238E27FC236}">
                <a16:creationId xmlns:a16="http://schemas.microsoft.com/office/drawing/2014/main" id="{5B149512-0BF5-45BA-832C-75BC1B8D1DF2}"/>
              </a:ext>
            </a:extLst>
          </p:cNvPr>
          <p:cNvPicPr preferRelativeResize="0"/>
          <p:nvPr/>
        </p:nvPicPr>
        <p:blipFill>
          <a:blip r:embed="rId9">
            <a:alphaModFix/>
            <a:duotone>
              <a:prstClr val="black"/>
              <a:schemeClr val="accent2">
                <a:tint val="45000"/>
                <a:satMod val="400000"/>
              </a:schemeClr>
            </a:duotone>
          </a:blip>
          <a:stretch>
            <a:fillRect/>
          </a:stretch>
        </p:blipFill>
        <p:spPr>
          <a:xfrm>
            <a:off x="1782612" y="5805031"/>
            <a:ext cx="472989" cy="472989"/>
          </a:xfrm>
          <a:prstGeom prst="rect">
            <a:avLst/>
          </a:prstGeom>
          <a:noFill/>
          <a:ln>
            <a:noFill/>
          </a:ln>
        </p:spPr>
      </p:pic>
      <p:sp>
        <p:nvSpPr>
          <p:cNvPr id="36" name="Google Shape;458;p84">
            <a:extLst>
              <a:ext uri="{FF2B5EF4-FFF2-40B4-BE49-F238E27FC236}">
                <a16:creationId xmlns:a16="http://schemas.microsoft.com/office/drawing/2014/main" id="{5F7F3A8B-F5E5-4ECA-B429-5D094F7D06AB}"/>
              </a:ext>
            </a:extLst>
          </p:cNvPr>
          <p:cNvSpPr txBox="1"/>
          <p:nvPr/>
        </p:nvSpPr>
        <p:spPr>
          <a:xfrm>
            <a:off x="2325941" y="5855320"/>
            <a:ext cx="1401000" cy="489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100" b="1" i="0" u="none" strike="noStrike" kern="1200" cap="none" spc="0" normalizeH="0" baseline="0" noProof="0" dirty="0">
                <a:ln>
                  <a:noFill/>
                </a:ln>
                <a:solidFill>
                  <a:srgbClr val="000000"/>
                </a:solidFill>
                <a:effectLst/>
                <a:uLnTx/>
                <a:uFillTx/>
                <a:ea typeface="Source Sans Pro"/>
                <a:cs typeface="Source Sans Pro"/>
                <a:sym typeface="Source Sans Pro"/>
              </a:rPr>
              <a:t>High </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100" b="1" i="0" u="none" strike="noStrike" kern="1200" cap="none" spc="0" normalizeH="0" baseline="0" noProof="0" dirty="0">
                <a:ln>
                  <a:noFill/>
                </a:ln>
                <a:solidFill>
                  <a:srgbClr val="000000"/>
                </a:solidFill>
                <a:effectLst/>
                <a:uLnTx/>
                <a:uFillTx/>
                <a:ea typeface="Source Sans Pro"/>
                <a:cs typeface="Source Sans Pro"/>
                <a:sym typeface="Source Sans Pro"/>
              </a:rPr>
              <a:t>Configurability</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p:txBody>
      </p:sp>
      <p:pic>
        <p:nvPicPr>
          <p:cNvPr id="37" name="Google Shape;461;p84">
            <a:extLst>
              <a:ext uri="{FF2B5EF4-FFF2-40B4-BE49-F238E27FC236}">
                <a16:creationId xmlns:a16="http://schemas.microsoft.com/office/drawing/2014/main" id="{821D9120-E948-4551-B825-FC09A2245AB3}"/>
              </a:ext>
            </a:extLst>
          </p:cNvPr>
          <p:cNvPicPr preferRelativeResize="0"/>
          <p:nvPr/>
        </p:nvPicPr>
        <p:blipFill>
          <a:blip r:embed="rId10">
            <a:alphaModFix/>
            <a:duotone>
              <a:schemeClr val="accent4">
                <a:shade val="45000"/>
                <a:satMod val="135000"/>
              </a:schemeClr>
              <a:prstClr val="white"/>
            </a:duotone>
          </a:blip>
          <a:stretch>
            <a:fillRect/>
          </a:stretch>
        </p:blipFill>
        <p:spPr>
          <a:xfrm>
            <a:off x="4326173" y="5800634"/>
            <a:ext cx="472990" cy="480046"/>
          </a:xfrm>
          <a:prstGeom prst="rect">
            <a:avLst/>
          </a:prstGeom>
          <a:noFill/>
          <a:ln>
            <a:noFill/>
          </a:ln>
        </p:spPr>
      </p:pic>
      <p:sp>
        <p:nvSpPr>
          <p:cNvPr id="38" name="Google Shape;459;p84">
            <a:extLst>
              <a:ext uri="{FF2B5EF4-FFF2-40B4-BE49-F238E27FC236}">
                <a16:creationId xmlns:a16="http://schemas.microsoft.com/office/drawing/2014/main" id="{35BC3BED-609E-40B7-BE54-3C59DA303589}"/>
              </a:ext>
            </a:extLst>
          </p:cNvPr>
          <p:cNvSpPr txBox="1"/>
          <p:nvPr/>
        </p:nvSpPr>
        <p:spPr>
          <a:xfrm>
            <a:off x="4904854" y="5855320"/>
            <a:ext cx="1233000" cy="489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100" b="1" i="0" u="none" strike="noStrike" kern="1200" cap="none" spc="0" normalizeH="0" baseline="0" noProof="0" dirty="0">
                <a:ln>
                  <a:noFill/>
                </a:ln>
                <a:solidFill>
                  <a:srgbClr val="000000"/>
                </a:solidFill>
                <a:effectLst/>
                <a:uLnTx/>
                <a:uFillTx/>
                <a:ea typeface="Source Sans Pro"/>
                <a:cs typeface="Source Sans Pro"/>
                <a:sym typeface="Source Sans Pro"/>
              </a:rPr>
              <a:t>Template </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100" b="1" i="0" u="none" strike="noStrike" kern="1200" cap="none" spc="0" normalizeH="0" baseline="0" noProof="0" dirty="0">
                <a:ln>
                  <a:noFill/>
                </a:ln>
                <a:solidFill>
                  <a:srgbClr val="000000"/>
                </a:solidFill>
                <a:effectLst/>
                <a:uLnTx/>
                <a:uFillTx/>
                <a:ea typeface="Source Sans Pro"/>
                <a:cs typeface="Source Sans Pro"/>
                <a:sym typeface="Source Sans Pro"/>
              </a:rPr>
              <a:t>customization</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p:txBody>
      </p:sp>
      <p:pic>
        <p:nvPicPr>
          <p:cNvPr id="39" name="Picture 38">
            <a:extLst>
              <a:ext uri="{FF2B5EF4-FFF2-40B4-BE49-F238E27FC236}">
                <a16:creationId xmlns:a16="http://schemas.microsoft.com/office/drawing/2014/main" id="{3351A8A4-9FF9-45AF-B1B7-A2DE1E8BCACB}"/>
              </a:ext>
            </a:extLst>
          </p:cNvPr>
          <p:cNvPicPr>
            <a:picLocks noChangeAspect="1"/>
          </p:cNvPicPr>
          <p:nvPr/>
        </p:nvPicPr>
        <p:blipFill>
          <a:blip r:embed="rId11">
            <a:duotone>
              <a:schemeClr val="accent2">
                <a:shade val="45000"/>
                <a:satMod val="135000"/>
              </a:schemeClr>
              <a:prstClr val="white"/>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635794" y="5622677"/>
            <a:ext cx="668874" cy="765578"/>
          </a:xfrm>
          <a:prstGeom prst="rect">
            <a:avLst/>
          </a:prstGeom>
        </p:spPr>
      </p:pic>
      <p:sp>
        <p:nvSpPr>
          <p:cNvPr id="40" name="Google Shape;459;p84">
            <a:extLst>
              <a:ext uri="{FF2B5EF4-FFF2-40B4-BE49-F238E27FC236}">
                <a16:creationId xmlns:a16="http://schemas.microsoft.com/office/drawing/2014/main" id="{A0261788-C7F3-48E8-B1CD-674194382F13}"/>
              </a:ext>
            </a:extLst>
          </p:cNvPr>
          <p:cNvSpPr txBox="1"/>
          <p:nvPr/>
        </p:nvSpPr>
        <p:spPr>
          <a:xfrm>
            <a:off x="7273081" y="5855320"/>
            <a:ext cx="1233000" cy="489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Source Sans Pro"/>
                <a:cs typeface="Source Sans Pro"/>
                <a:sym typeface="Source Sans Pro"/>
              </a:rPr>
              <a:t>ROI / Outcome focused</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p:txBody>
      </p:sp>
      <p:pic>
        <p:nvPicPr>
          <p:cNvPr id="48" name="Picture 47">
            <a:extLst>
              <a:ext uri="{FF2B5EF4-FFF2-40B4-BE49-F238E27FC236}">
                <a16:creationId xmlns:a16="http://schemas.microsoft.com/office/drawing/2014/main" id="{F89399C9-CB70-4078-A99B-09C00B579AED}"/>
              </a:ext>
            </a:extLst>
          </p:cNvPr>
          <p:cNvPicPr>
            <a:picLocks noChangeAspect="1"/>
          </p:cNvPicPr>
          <p:nvPr/>
        </p:nvPicPr>
        <p:blipFill>
          <a:blip r:embed="rId13">
            <a:alphaModFix amt="50000"/>
            <a:duotone>
              <a:schemeClr val="accent6">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Lst>
          </a:blip>
          <a:stretch>
            <a:fillRect/>
          </a:stretch>
        </p:blipFill>
        <p:spPr>
          <a:xfrm>
            <a:off x="8795900" y="5683349"/>
            <a:ext cx="604589" cy="668230"/>
          </a:xfrm>
          <a:prstGeom prst="rect">
            <a:avLst/>
          </a:prstGeom>
        </p:spPr>
      </p:pic>
      <p:sp>
        <p:nvSpPr>
          <p:cNvPr id="49" name="Google Shape;459;p84">
            <a:extLst>
              <a:ext uri="{FF2B5EF4-FFF2-40B4-BE49-F238E27FC236}">
                <a16:creationId xmlns:a16="http://schemas.microsoft.com/office/drawing/2014/main" id="{B62032E3-23C3-45D2-8074-EC625866A911}"/>
              </a:ext>
            </a:extLst>
          </p:cNvPr>
          <p:cNvSpPr txBox="1"/>
          <p:nvPr/>
        </p:nvSpPr>
        <p:spPr>
          <a:xfrm>
            <a:off x="9397081" y="5855320"/>
            <a:ext cx="1233000" cy="489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Source Sans Pro"/>
                <a:cs typeface="Source Sans Pro"/>
                <a:sym typeface="Source Sans Pro"/>
              </a:rPr>
              <a:t>Quality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Source Sans Pro"/>
                <a:cs typeface="Source Sans Pro"/>
                <a:sym typeface="Source Sans Pro"/>
              </a:rPr>
              <a:t>Assurance</a:t>
            </a:r>
            <a:endParaRPr kumimoji="0" sz="1100" b="1" i="0" u="none" strike="noStrike" kern="1200" cap="none" spc="0" normalizeH="0" baseline="0" noProof="0" dirty="0">
              <a:ln>
                <a:noFill/>
              </a:ln>
              <a:solidFill>
                <a:srgbClr val="000000"/>
              </a:solidFill>
              <a:effectLst/>
              <a:uLnTx/>
              <a:uFillTx/>
              <a:ea typeface="Source Sans Pro"/>
              <a:cs typeface="Source Sans Pro"/>
              <a:sym typeface="Source Sans Pro"/>
            </a:endParaRPr>
          </a:p>
        </p:txBody>
      </p:sp>
      <p:sp>
        <p:nvSpPr>
          <p:cNvPr id="50" name="Google Shape;1785;p365">
            <a:extLst>
              <a:ext uri="{FF2B5EF4-FFF2-40B4-BE49-F238E27FC236}">
                <a16:creationId xmlns:a16="http://schemas.microsoft.com/office/drawing/2014/main" id="{1D706A0D-13D7-4614-ABC5-EF47DFAF733A}"/>
              </a:ext>
            </a:extLst>
          </p:cNvPr>
          <p:cNvSpPr/>
          <p:nvPr/>
        </p:nvSpPr>
        <p:spPr>
          <a:xfrm>
            <a:off x="695287" y="5187592"/>
            <a:ext cx="1800780" cy="365760"/>
          </a:xfrm>
          <a:prstGeom prst="rect">
            <a:avLst/>
          </a:prstGeom>
          <a:solidFill>
            <a:srgbClr val="202833"/>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mn-cs"/>
              </a:rPr>
              <a:t>IMPROVED AHT</a:t>
            </a:r>
            <a:endParaRPr kumimoji="0"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51" name="Google Shape;1785;p365">
            <a:extLst>
              <a:ext uri="{FF2B5EF4-FFF2-40B4-BE49-F238E27FC236}">
                <a16:creationId xmlns:a16="http://schemas.microsoft.com/office/drawing/2014/main" id="{62F77CB0-54BC-41DE-893E-EAD5FE1C4B27}"/>
              </a:ext>
            </a:extLst>
          </p:cNvPr>
          <p:cNvSpPr/>
          <p:nvPr/>
        </p:nvSpPr>
        <p:spPr>
          <a:xfrm>
            <a:off x="2903713" y="5184068"/>
            <a:ext cx="1800780" cy="365760"/>
          </a:xfrm>
          <a:prstGeom prst="rect">
            <a:avLst/>
          </a:prstGeom>
          <a:solidFill>
            <a:srgbClr val="202833"/>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mn-cs"/>
              </a:rPr>
              <a:t>LESSER AGENT EFFORT</a:t>
            </a:r>
            <a:endParaRPr kumimoji="0"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52" name="Google Shape;1785;p365">
            <a:extLst>
              <a:ext uri="{FF2B5EF4-FFF2-40B4-BE49-F238E27FC236}">
                <a16:creationId xmlns:a16="http://schemas.microsoft.com/office/drawing/2014/main" id="{7B8A54C7-1D32-4A3C-93CD-59D43C58A56A}"/>
              </a:ext>
            </a:extLst>
          </p:cNvPr>
          <p:cNvSpPr/>
          <p:nvPr/>
        </p:nvSpPr>
        <p:spPr>
          <a:xfrm>
            <a:off x="5136946" y="5184068"/>
            <a:ext cx="1800780" cy="365760"/>
          </a:xfrm>
          <a:prstGeom prst="rect">
            <a:avLst/>
          </a:prstGeom>
          <a:solidFill>
            <a:srgbClr val="202833"/>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mn-cs"/>
              </a:rPr>
              <a:t>BOOST BUSINESS REVENUE</a:t>
            </a:r>
            <a:endParaRPr kumimoji="0"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53" name="Google Shape;1785;p365">
            <a:extLst>
              <a:ext uri="{FF2B5EF4-FFF2-40B4-BE49-F238E27FC236}">
                <a16:creationId xmlns:a16="http://schemas.microsoft.com/office/drawing/2014/main" id="{74953179-163D-4567-A828-AD4478300E3F}"/>
              </a:ext>
            </a:extLst>
          </p:cNvPr>
          <p:cNvSpPr/>
          <p:nvPr/>
        </p:nvSpPr>
        <p:spPr>
          <a:xfrm>
            <a:off x="7370179" y="5184068"/>
            <a:ext cx="1800780" cy="365760"/>
          </a:xfrm>
          <a:prstGeom prst="rect">
            <a:avLst/>
          </a:prstGeom>
          <a:solidFill>
            <a:srgbClr val="202833"/>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mn-cs"/>
              </a:rPr>
              <a:t>IMPROVED NPS / CSAT</a:t>
            </a:r>
            <a:endParaRPr kumimoji="0"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54" name="Google Shape;1785;p365">
            <a:extLst>
              <a:ext uri="{FF2B5EF4-FFF2-40B4-BE49-F238E27FC236}">
                <a16:creationId xmlns:a16="http://schemas.microsoft.com/office/drawing/2014/main" id="{C3877067-9D03-4CE9-B295-2BE994A21844}"/>
              </a:ext>
            </a:extLst>
          </p:cNvPr>
          <p:cNvSpPr/>
          <p:nvPr/>
        </p:nvSpPr>
        <p:spPr>
          <a:xfrm>
            <a:off x="9707778" y="5184068"/>
            <a:ext cx="1800780" cy="365760"/>
          </a:xfrm>
          <a:prstGeom prst="rect">
            <a:avLst/>
          </a:prstGeom>
          <a:solidFill>
            <a:srgbClr val="202833"/>
          </a:solid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mn-cs"/>
              </a:rPr>
              <a:t>HIGHLY SCALABLE &amp; SECURE</a:t>
            </a:r>
            <a:endParaRPr kumimoji="0"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863AF13E-142D-4E6D-9B14-E91527C4ABEF}"/>
              </a:ext>
            </a:extLst>
          </p:cNvPr>
          <p:cNvSpPr/>
          <p:nvPr/>
        </p:nvSpPr>
        <p:spPr>
          <a:xfrm>
            <a:off x="1342804" y="3041854"/>
            <a:ext cx="279611" cy="244682"/>
          </a:xfrm>
          <a:prstGeom prst="ellipse">
            <a:avLst/>
          </a:prstGeom>
          <a:solidFill>
            <a:schemeClr val="accent1">
              <a:lumMod val="40000"/>
              <a:lumOff val="60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8A1C6F07-875D-4C1B-A028-1F7627F430BA}"/>
              </a:ext>
            </a:extLst>
          </p:cNvPr>
          <p:cNvSpPr/>
          <p:nvPr/>
        </p:nvSpPr>
        <p:spPr>
          <a:xfrm>
            <a:off x="2927971" y="2970446"/>
            <a:ext cx="279611" cy="244682"/>
          </a:xfrm>
          <a:prstGeom prst="ellipse">
            <a:avLst/>
          </a:prstGeom>
          <a:solidFill>
            <a:schemeClr val="accent2">
              <a:lumMod val="60000"/>
              <a:lumOff val="40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2</a:t>
            </a:r>
            <a:endParaRPr kumimoji="0" lang="en-IN" sz="900" b="0" i="0" u="none" strike="noStrike" kern="0" cap="none" spc="0" normalizeH="0" baseline="0" noProof="0" dirty="0">
              <a:ln>
                <a:noFill/>
              </a:ln>
              <a:solidFill>
                <a:srgbClr val="000000"/>
              </a:solidFill>
              <a:effectLst/>
              <a:uLnTx/>
              <a:uFillTx/>
              <a:latin typeface="Arial"/>
              <a:ea typeface="+mn-ea"/>
              <a:cs typeface="+mn-cs"/>
            </a:endParaRPr>
          </a:p>
        </p:txBody>
      </p:sp>
      <p:sp>
        <p:nvSpPr>
          <p:cNvPr id="57" name="Oval 56">
            <a:extLst>
              <a:ext uri="{FF2B5EF4-FFF2-40B4-BE49-F238E27FC236}">
                <a16:creationId xmlns:a16="http://schemas.microsoft.com/office/drawing/2014/main" id="{D6800554-D9CA-48EC-83D0-451A91934404}"/>
              </a:ext>
            </a:extLst>
          </p:cNvPr>
          <p:cNvSpPr/>
          <p:nvPr/>
        </p:nvSpPr>
        <p:spPr>
          <a:xfrm>
            <a:off x="2360324" y="3551489"/>
            <a:ext cx="279611" cy="244682"/>
          </a:xfrm>
          <a:prstGeom prst="ellipse">
            <a:avLst/>
          </a:prstGeom>
          <a:solidFill>
            <a:srgbClr val="00B05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58" name="Oval 57">
            <a:extLst>
              <a:ext uri="{FF2B5EF4-FFF2-40B4-BE49-F238E27FC236}">
                <a16:creationId xmlns:a16="http://schemas.microsoft.com/office/drawing/2014/main" id="{22743A9B-B8A2-48B2-9AE5-66E453DC3B5E}"/>
              </a:ext>
            </a:extLst>
          </p:cNvPr>
          <p:cNvSpPr/>
          <p:nvPr/>
        </p:nvSpPr>
        <p:spPr>
          <a:xfrm>
            <a:off x="4650394" y="2955441"/>
            <a:ext cx="279611" cy="244682"/>
          </a:xfrm>
          <a:prstGeom prst="ellipse">
            <a:avLst/>
          </a:prstGeom>
          <a:solidFill>
            <a:schemeClr val="accent6">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59" name="Oval 58">
            <a:extLst>
              <a:ext uri="{FF2B5EF4-FFF2-40B4-BE49-F238E27FC236}">
                <a16:creationId xmlns:a16="http://schemas.microsoft.com/office/drawing/2014/main" id="{997C1277-2715-482C-848B-D983A6F03AB4}"/>
              </a:ext>
            </a:extLst>
          </p:cNvPr>
          <p:cNvSpPr/>
          <p:nvPr/>
        </p:nvSpPr>
        <p:spPr>
          <a:xfrm>
            <a:off x="6182997" y="2833100"/>
            <a:ext cx="279611" cy="244682"/>
          </a:xfrm>
          <a:prstGeom prst="ellipse">
            <a:avLst/>
          </a:prstGeom>
          <a:solidFill>
            <a:srgbClr val="00B05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970D8F3E-E5EE-4C64-A3AC-FFD6D7FC0386}"/>
              </a:ext>
            </a:extLst>
          </p:cNvPr>
          <p:cNvSpPr/>
          <p:nvPr/>
        </p:nvSpPr>
        <p:spPr>
          <a:xfrm>
            <a:off x="7939910" y="2916488"/>
            <a:ext cx="279611" cy="244682"/>
          </a:xfrm>
          <a:prstGeom prst="ellipse">
            <a:avLst/>
          </a:prstGeom>
          <a:solidFill>
            <a:srgbClr val="7030A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EA0D1D4B-97AC-4ED4-A988-2E769CDE60B7}"/>
              </a:ext>
            </a:extLst>
          </p:cNvPr>
          <p:cNvSpPr/>
          <p:nvPr/>
        </p:nvSpPr>
        <p:spPr>
          <a:xfrm>
            <a:off x="9508963" y="2887877"/>
            <a:ext cx="208675" cy="218657"/>
          </a:xfrm>
          <a:prstGeom prst="ellipse">
            <a:avLst/>
          </a:prstGeom>
          <a:solidFill>
            <a:schemeClr val="accent2">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C31B2BDB-5428-47E2-9B56-3983AF306966}"/>
              </a:ext>
            </a:extLst>
          </p:cNvPr>
          <p:cNvSpPr/>
          <p:nvPr/>
        </p:nvSpPr>
        <p:spPr>
          <a:xfrm>
            <a:off x="10886313" y="2850494"/>
            <a:ext cx="208675" cy="218657"/>
          </a:xfrm>
          <a:prstGeom prst="ellipse">
            <a:avLst/>
          </a:prstGeom>
          <a:solidFill>
            <a:schemeClr val="accent4">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TextBox 62">
            <a:extLst>
              <a:ext uri="{FF2B5EF4-FFF2-40B4-BE49-F238E27FC236}">
                <a16:creationId xmlns:a16="http://schemas.microsoft.com/office/drawing/2014/main" id="{CEBE15D8-11ED-4017-8E28-678035D9C5B3}"/>
              </a:ext>
            </a:extLst>
          </p:cNvPr>
          <p:cNvSpPr txBox="1"/>
          <p:nvPr/>
        </p:nvSpPr>
        <p:spPr>
          <a:xfrm>
            <a:off x="761951" y="1591666"/>
            <a:ext cx="3755967" cy="3693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Trebuchet MS"/>
              </a:rPr>
              <a:t>Attended</a:t>
            </a:r>
            <a:endParaRPr kumimoji="0" lang="en-IN" sz="2000" b="1" i="0" u="none" strike="noStrike" kern="0" cap="none" spc="0" normalizeH="0" baseline="0" noProof="0" dirty="0" err="1">
              <a:ln>
                <a:noFill/>
              </a:ln>
              <a:solidFill>
                <a:srgbClr val="000000"/>
              </a:solidFill>
              <a:effectLst/>
              <a:uLnTx/>
              <a:uFillTx/>
              <a:latin typeface="Arial"/>
              <a:ea typeface="+mn-ea"/>
              <a:cs typeface="+mn-cs"/>
              <a:sym typeface="Trebuchet MS"/>
            </a:endParaRPr>
          </a:p>
        </p:txBody>
      </p:sp>
      <p:grpSp>
        <p:nvGrpSpPr>
          <p:cNvPr id="64" name="Group 63">
            <a:extLst>
              <a:ext uri="{FF2B5EF4-FFF2-40B4-BE49-F238E27FC236}">
                <a16:creationId xmlns:a16="http://schemas.microsoft.com/office/drawing/2014/main" id="{1582F598-0BB2-4ADB-B14C-0669740BE878}"/>
              </a:ext>
            </a:extLst>
          </p:cNvPr>
          <p:cNvGrpSpPr/>
          <p:nvPr/>
        </p:nvGrpSpPr>
        <p:grpSpPr>
          <a:xfrm>
            <a:off x="10324129" y="413704"/>
            <a:ext cx="962008" cy="962008"/>
            <a:chOff x="8819195" y="1113524"/>
            <a:chExt cx="872334" cy="872334"/>
          </a:xfrm>
        </p:grpSpPr>
        <p:sp>
          <p:nvSpPr>
            <p:cNvPr id="65" name="Freeform 260">
              <a:extLst>
                <a:ext uri="{FF2B5EF4-FFF2-40B4-BE49-F238E27FC236}">
                  <a16:creationId xmlns:a16="http://schemas.microsoft.com/office/drawing/2014/main" id="{0FEDE244-C7F3-48DE-82BA-7BB8684AEAD8}"/>
                </a:ext>
              </a:extLst>
            </p:cNvPr>
            <p:cNvSpPr/>
            <p:nvPr/>
          </p:nvSpPr>
          <p:spPr>
            <a:xfrm>
              <a:off x="8819195" y="111352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solidFill>
              <a:srgbClr val="53535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a typeface="+mn-ea"/>
                <a:cs typeface="+mn-cs"/>
              </a:endParaRPr>
            </a:p>
          </p:txBody>
        </p:sp>
        <p:grpSp>
          <p:nvGrpSpPr>
            <p:cNvPr id="66" name="Group 65">
              <a:extLst>
                <a:ext uri="{FF2B5EF4-FFF2-40B4-BE49-F238E27FC236}">
                  <a16:creationId xmlns:a16="http://schemas.microsoft.com/office/drawing/2014/main" id="{1BC9900E-AAD4-486A-96A3-56FA25E46ABF}"/>
                </a:ext>
              </a:extLst>
            </p:cNvPr>
            <p:cNvGrpSpPr/>
            <p:nvPr/>
          </p:nvGrpSpPr>
          <p:grpSpPr>
            <a:xfrm>
              <a:off x="9055338" y="1277360"/>
              <a:ext cx="412512" cy="545460"/>
              <a:chOff x="8241712" y="3380052"/>
              <a:chExt cx="373496" cy="493871"/>
            </a:xfrm>
          </p:grpSpPr>
          <p:sp>
            <p:nvSpPr>
              <p:cNvPr id="67" name="Freeform 180">
                <a:extLst>
                  <a:ext uri="{FF2B5EF4-FFF2-40B4-BE49-F238E27FC236}">
                    <a16:creationId xmlns:a16="http://schemas.microsoft.com/office/drawing/2014/main" id="{842A4B00-CF43-4E0A-9306-59D26326C71D}"/>
                  </a:ext>
                </a:extLst>
              </p:cNvPr>
              <p:cNvSpPr>
                <a:spLocks noEditPoints="1"/>
              </p:cNvSpPr>
              <p:nvPr/>
            </p:nvSpPr>
            <p:spPr bwMode="auto">
              <a:xfrm>
                <a:off x="8347003" y="3490170"/>
                <a:ext cx="66976" cy="66976"/>
              </a:xfrm>
              <a:custGeom>
                <a:avLst/>
                <a:gdLst>
                  <a:gd name="T0" fmla="*/ 245 w 445"/>
                  <a:gd name="T1" fmla="*/ 445 h 445"/>
                  <a:gd name="T2" fmla="*/ 310 w 445"/>
                  <a:gd name="T3" fmla="*/ 427 h 445"/>
                  <a:gd name="T4" fmla="*/ 364 w 445"/>
                  <a:gd name="T5" fmla="*/ 394 h 445"/>
                  <a:gd name="T6" fmla="*/ 407 w 445"/>
                  <a:gd name="T7" fmla="*/ 347 h 445"/>
                  <a:gd name="T8" fmla="*/ 435 w 445"/>
                  <a:gd name="T9" fmla="*/ 290 h 445"/>
                  <a:gd name="T10" fmla="*/ 445 w 445"/>
                  <a:gd name="T11" fmla="*/ 222 h 445"/>
                  <a:gd name="T12" fmla="*/ 440 w 445"/>
                  <a:gd name="T13" fmla="*/ 179 h 445"/>
                  <a:gd name="T14" fmla="*/ 419 w 445"/>
                  <a:gd name="T15" fmla="*/ 116 h 445"/>
                  <a:gd name="T16" fmla="*/ 379 w 445"/>
                  <a:gd name="T17" fmla="*/ 66 h 445"/>
                  <a:gd name="T18" fmla="*/ 329 w 445"/>
                  <a:gd name="T19" fmla="*/ 28 h 445"/>
                  <a:gd name="T20" fmla="*/ 268 w 445"/>
                  <a:gd name="T21" fmla="*/ 5 h 445"/>
                  <a:gd name="T22" fmla="*/ 223 w 445"/>
                  <a:gd name="T23" fmla="*/ 0 h 445"/>
                  <a:gd name="T24" fmla="*/ 157 w 445"/>
                  <a:gd name="T25" fmla="*/ 11 h 445"/>
                  <a:gd name="T26" fmla="*/ 98 w 445"/>
                  <a:gd name="T27" fmla="*/ 38 h 445"/>
                  <a:gd name="T28" fmla="*/ 51 w 445"/>
                  <a:gd name="T29" fmla="*/ 82 h 445"/>
                  <a:gd name="T30" fmla="*/ 18 w 445"/>
                  <a:gd name="T31" fmla="*/ 137 h 445"/>
                  <a:gd name="T32" fmla="*/ 2 w 445"/>
                  <a:gd name="T33" fmla="*/ 200 h 445"/>
                  <a:gd name="T34" fmla="*/ 2 w 445"/>
                  <a:gd name="T35" fmla="*/ 247 h 445"/>
                  <a:gd name="T36" fmla="*/ 18 w 445"/>
                  <a:gd name="T37" fmla="*/ 309 h 445"/>
                  <a:gd name="T38" fmla="*/ 51 w 445"/>
                  <a:gd name="T39" fmla="*/ 365 h 445"/>
                  <a:gd name="T40" fmla="*/ 98 w 445"/>
                  <a:gd name="T41" fmla="*/ 408 h 445"/>
                  <a:gd name="T42" fmla="*/ 157 w 445"/>
                  <a:gd name="T43" fmla="*/ 436 h 445"/>
                  <a:gd name="T44" fmla="*/ 223 w 445"/>
                  <a:gd name="T45" fmla="*/ 445 h 445"/>
                  <a:gd name="T46" fmla="*/ 223 w 445"/>
                  <a:gd name="T47" fmla="*/ 111 h 445"/>
                  <a:gd name="T48" fmla="*/ 256 w 445"/>
                  <a:gd name="T49" fmla="*/ 116 h 445"/>
                  <a:gd name="T50" fmla="*/ 285 w 445"/>
                  <a:gd name="T51" fmla="*/ 130 h 445"/>
                  <a:gd name="T52" fmla="*/ 320 w 445"/>
                  <a:gd name="T53" fmla="*/ 170 h 445"/>
                  <a:gd name="T54" fmla="*/ 332 w 445"/>
                  <a:gd name="T55" fmla="*/ 201 h 445"/>
                  <a:gd name="T56" fmla="*/ 334 w 445"/>
                  <a:gd name="T57" fmla="*/ 222 h 445"/>
                  <a:gd name="T58" fmla="*/ 329 w 445"/>
                  <a:gd name="T59" fmla="*/ 257 h 445"/>
                  <a:gd name="T60" fmla="*/ 315 w 445"/>
                  <a:gd name="T61" fmla="*/ 285 h 445"/>
                  <a:gd name="T62" fmla="*/ 275 w 445"/>
                  <a:gd name="T63" fmla="*/ 321 h 445"/>
                  <a:gd name="T64" fmla="*/ 245 w 445"/>
                  <a:gd name="T65" fmla="*/ 332 h 445"/>
                  <a:gd name="T66" fmla="*/ 223 w 445"/>
                  <a:gd name="T67" fmla="*/ 333 h 445"/>
                  <a:gd name="T68" fmla="*/ 190 w 445"/>
                  <a:gd name="T69" fmla="*/ 330 h 445"/>
                  <a:gd name="T70" fmla="*/ 160 w 445"/>
                  <a:gd name="T71" fmla="*/ 316 h 445"/>
                  <a:gd name="T72" fmla="*/ 125 w 445"/>
                  <a:gd name="T73" fmla="*/ 276 h 445"/>
                  <a:gd name="T74" fmla="*/ 113 w 445"/>
                  <a:gd name="T75" fmla="*/ 245 h 445"/>
                  <a:gd name="T76" fmla="*/ 112 w 445"/>
                  <a:gd name="T77" fmla="*/ 222 h 445"/>
                  <a:gd name="T78" fmla="*/ 117 w 445"/>
                  <a:gd name="T79" fmla="*/ 191 h 445"/>
                  <a:gd name="T80" fmla="*/ 131 w 445"/>
                  <a:gd name="T81" fmla="*/ 162 h 445"/>
                  <a:gd name="T82" fmla="*/ 171 w 445"/>
                  <a:gd name="T83" fmla="*/ 125 h 445"/>
                  <a:gd name="T84" fmla="*/ 200 w 445"/>
                  <a:gd name="T85" fmla="*/ 115 h 445"/>
                  <a:gd name="T86" fmla="*/ 223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3" y="445"/>
                    </a:moveTo>
                    <a:lnTo>
                      <a:pt x="223" y="445"/>
                    </a:lnTo>
                    <a:lnTo>
                      <a:pt x="245" y="445"/>
                    </a:lnTo>
                    <a:lnTo>
                      <a:pt x="268" y="441"/>
                    </a:lnTo>
                    <a:lnTo>
                      <a:pt x="289" y="436"/>
                    </a:lnTo>
                    <a:lnTo>
                      <a:pt x="310" y="427"/>
                    </a:lnTo>
                    <a:lnTo>
                      <a:pt x="329" y="418"/>
                    </a:lnTo>
                    <a:lnTo>
                      <a:pt x="348" y="408"/>
                    </a:lnTo>
                    <a:lnTo>
                      <a:pt x="364" y="394"/>
                    </a:lnTo>
                    <a:lnTo>
                      <a:pt x="379" y="380"/>
                    </a:lnTo>
                    <a:lnTo>
                      <a:pt x="395" y="365"/>
                    </a:lnTo>
                    <a:lnTo>
                      <a:pt x="407" y="347"/>
                    </a:lnTo>
                    <a:lnTo>
                      <a:pt x="419" y="328"/>
                    </a:lnTo>
                    <a:lnTo>
                      <a:pt x="428" y="309"/>
                    </a:lnTo>
                    <a:lnTo>
                      <a:pt x="435" y="290"/>
                    </a:lnTo>
                    <a:lnTo>
                      <a:pt x="440" y="267"/>
                    </a:lnTo>
                    <a:lnTo>
                      <a:pt x="444" y="247"/>
                    </a:lnTo>
                    <a:lnTo>
                      <a:pt x="445" y="222"/>
                    </a:lnTo>
                    <a:lnTo>
                      <a:pt x="445" y="222"/>
                    </a:lnTo>
                    <a:lnTo>
                      <a:pt x="444" y="200"/>
                    </a:lnTo>
                    <a:lnTo>
                      <a:pt x="440" y="179"/>
                    </a:lnTo>
                    <a:lnTo>
                      <a:pt x="435" y="156"/>
                    </a:lnTo>
                    <a:lnTo>
                      <a:pt x="428" y="137"/>
                    </a:lnTo>
                    <a:lnTo>
                      <a:pt x="419" y="116"/>
                    </a:lnTo>
                    <a:lnTo>
                      <a:pt x="407" y="99"/>
                    </a:lnTo>
                    <a:lnTo>
                      <a:pt x="395" y="82"/>
                    </a:lnTo>
                    <a:lnTo>
                      <a:pt x="379" y="66"/>
                    </a:lnTo>
                    <a:lnTo>
                      <a:pt x="364" y="52"/>
                    </a:lnTo>
                    <a:lnTo>
                      <a:pt x="348" y="38"/>
                    </a:lnTo>
                    <a:lnTo>
                      <a:pt x="329" y="28"/>
                    </a:lnTo>
                    <a:lnTo>
                      <a:pt x="310" y="19"/>
                    </a:lnTo>
                    <a:lnTo>
                      <a:pt x="289" y="11"/>
                    </a:lnTo>
                    <a:lnTo>
                      <a:pt x="268" y="5"/>
                    </a:lnTo>
                    <a:lnTo>
                      <a:pt x="245" y="2"/>
                    </a:lnTo>
                    <a:lnTo>
                      <a:pt x="223" y="0"/>
                    </a:lnTo>
                    <a:lnTo>
                      <a:pt x="223" y="0"/>
                    </a:lnTo>
                    <a:lnTo>
                      <a:pt x="200" y="2"/>
                    </a:lnTo>
                    <a:lnTo>
                      <a:pt x="178" y="5"/>
                    </a:lnTo>
                    <a:lnTo>
                      <a:pt x="157" y="11"/>
                    </a:lnTo>
                    <a:lnTo>
                      <a:pt x="136" y="19"/>
                    </a:lnTo>
                    <a:lnTo>
                      <a:pt x="117" y="28"/>
                    </a:lnTo>
                    <a:lnTo>
                      <a:pt x="98" y="38"/>
                    </a:lnTo>
                    <a:lnTo>
                      <a:pt x="82" y="52"/>
                    </a:lnTo>
                    <a:lnTo>
                      <a:pt x="65" y="66"/>
                    </a:lnTo>
                    <a:lnTo>
                      <a:pt x="51" y="82"/>
                    </a:lnTo>
                    <a:lnTo>
                      <a:pt x="38" y="99"/>
                    </a:lnTo>
                    <a:lnTo>
                      <a:pt x="26" y="116"/>
                    </a:lnTo>
                    <a:lnTo>
                      <a:pt x="18" y="137"/>
                    </a:lnTo>
                    <a:lnTo>
                      <a:pt x="11" y="156"/>
                    </a:lnTo>
                    <a:lnTo>
                      <a:pt x="5" y="179"/>
                    </a:lnTo>
                    <a:lnTo>
                      <a:pt x="2" y="200"/>
                    </a:lnTo>
                    <a:lnTo>
                      <a:pt x="0" y="222"/>
                    </a:lnTo>
                    <a:lnTo>
                      <a:pt x="0" y="222"/>
                    </a:lnTo>
                    <a:lnTo>
                      <a:pt x="2" y="247"/>
                    </a:lnTo>
                    <a:lnTo>
                      <a:pt x="5" y="267"/>
                    </a:lnTo>
                    <a:lnTo>
                      <a:pt x="11" y="290"/>
                    </a:lnTo>
                    <a:lnTo>
                      <a:pt x="18" y="309"/>
                    </a:lnTo>
                    <a:lnTo>
                      <a:pt x="26" y="328"/>
                    </a:lnTo>
                    <a:lnTo>
                      <a:pt x="38" y="347"/>
                    </a:lnTo>
                    <a:lnTo>
                      <a:pt x="51" y="365"/>
                    </a:lnTo>
                    <a:lnTo>
                      <a:pt x="65" y="380"/>
                    </a:lnTo>
                    <a:lnTo>
                      <a:pt x="82" y="394"/>
                    </a:lnTo>
                    <a:lnTo>
                      <a:pt x="98" y="408"/>
                    </a:lnTo>
                    <a:lnTo>
                      <a:pt x="117" y="418"/>
                    </a:lnTo>
                    <a:lnTo>
                      <a:pt x="136" y="427"/>
                    </a:lnTo>
                    <a:lnTo>
                      <a:pt x="157" y="436"/>
                    </a:lnTo>
                    <a:lnTo>
                      <a:pt x="178" y="441"/>
                    </a:lnTo>
                    <a:lnTo>
                      <a:pt x="200" y="445"/>
                    </a:lnTo>
                    <a:lnTo>
                      <a:pt x="223" y="445"/>
                    </a:lnTo>
                    <a:lnTo>
                      <a:pt x="223" y="445"/>
                    </a:lnTo>
                    <a:close/>
                    <a:moveTo>
                      <a:pt x="223" y="111"/>
                    </a:moveTo>
                    <a:lnTo>
                      <a:pt x="223" y="111"/>
                    </a:lnTo>
                    <a:lnTo>
                      <a:pt x="235" y="113"/>
                    </a:lnTo>
                    <a:lnTo>
                      <a:pt x="245" y="115"/>
                    </a:lnTo>
                    <a:lnTo>
                      <a:pt x="256" y="116"/>
                    </a:lnTo>
                    <a:lnTo>
                      <a:pt x="266" y="122"/>
                    </a:lnTo>
                    <a:lnTo>
                      <a:pt x="275" y="125"/>
                    </a:lnTo>
                    <a:lnTo>
                      <a:pt x="285" y="130"/>
                    </a:lnTo>
                    <a:lnTo>
                      <a:pt x="301" y="144"/>
                    </a:lnTo>
                    <a:lnTo>
                      <a:pt x="315" y="162"/>
                    </a:lnTo>
                    <a:lnTo>
                      <a:pt x="320" y="170"/>
                    </a:lnTo>
                    <a:lnTo>
                      <a:pt x="325" y="181"/>
                    </a:lnTo>
                    <a:lnTo>
                      <a:pt x="329" y="189"/>
                    </a:lnTo>
                    <a:lnTo>
                      <a:pt x="332" y="201"/>
                    </a:lnTo>
                    <a:lnTo>
                      <a:pt x="334" y="212"/>
                    </a:lnTo>
                    <a:lnTo>
                      <a:pt x="334" y="222"/>
                    </a:lnTo>
                    <a:lnTo>
                      <a:pt x="334" y="222"/>
                    </a:lnTo>
                    <a:lnTo>
                      <a:pt x="334" y="234"/>
                    </a:lnTo>
                    <a:lnTo>
                      <a:pt x="332" y="245"/>
                    </a:lnTo>
                    <a:lnTo>
                      <a:pt x="329" y="257"/>
                    </a:lnTo>
                    <a:lnTo>
                      <a:pt x="325" y="266"/>
                    </a:lnTo>
                    <a:lnTo>
                      <a:pt x="320" y="276"/>
                    </a:lnTo>
                    <a:lnTo>
                      <a:pt x="315" y="285"/>
                    </a:lnTo>
                    <a:lnTo>
                      <a:pt x="301" y="302"/>
                    </a:lnTo>
                    <a:lnTo>
                      <a:pt x="285" y="316"/>
                    </a:lnTo>
                    <a:lnTo>
                      <a:pt x="275" y="321"/>
                    </a:lnTo>
                    <a:lnTo>
                      <a:pt x="266" y="325"/>
                    </a:lnTo>
                    <a:lnTo>
                      <a:pt x="256" y="330"/>
                    </a:lnTo>
                    <a:lnTo>
                      <a:pt x="245" y="332"/>
                    </a:lnTo>
                    <a:lnTo>
                      <a:pt x="235" y="333"/>
                    </a:lnTo>
                    <a:lnTo>
                      <a:pt x="223" y="333"/>
                    </a:lnTo>
                    <a:lnTo>
                      <a:pt x="223" y="333"/>
                    </a:lnTo>
                    <a:lnTo>
                      <a:pt x="211" y="333"/>
                    </a:lnTo>
                    <a:lnTo>
                      <a:pt x="200" y="332"/>
                    </a:lnTo>
                    <a:lnTo>
                      <a:pt x="190" y="330"/>
                    </a:lnTo>
                    <a:lnTo>
                      <a:pt x="179" y="325"/>
                    </a:lnTo>
                    <a:lnTo>
                      <a:pt x="169" y="321"/>
                    </a:lnTo>
                    <a:lnTo>
                      <a:pt x="160" y="316"/>
                    </a:lnTo>
                    <a:lnTo>
                      <a:pt x="145" y="302"/>
                    </a:lnTo>
                    <a:lnTo>
                      <a:pt x="131" y="285"/>
                    </a:lnTo>
                    <a:lnTo>
                      <a:pt x="125" y="276"/>
                    </a:lnTo>
                    <a:lnTo>
                      <a:pt x="120" y="266"/>
                    </a:lnTo>
                    <a:lnTo>
                      <a:pt x="117" y="257"/>
                    </a:lnTo>
                    <a:lnTo>
                      <a:pt x="113" y="245"/>
                    </a:lnTo>
                    <a:lnTo>
                      <a:pt x="112" y="234"/>
                    </a:lnTo>
                    <a:lnTo>
                      <a:pt x="112" y="222"/>
                    </a:lnTo>
                    <a:lnTo>
                      <a:pt x="112" y="222"/>
                    </a:lnTo>
                    <a:lnTo>
                      <a:pt x="112" y="212"/>
                    </a:lnTo>
                    <a:lnTo>
                      <a:pt x="113" y="201"/>
                    </a:lnTo>
                    <a:lnTo>
                      <a:pt x="117" y="191"/>
                    </a:lnTo>
                    <a:lnTo>
                      <a:pt x="120" y="181"/>
                    </a:lnTo>
                    <a:lnTo>
                      <a:pt x="125" y="170"/>
                    </a:lnTo>
                    <a:lnTo>
                      <a:pt x="131" y="162"/>
                    </a:lnTo>
                    <a:lnTo>
                      <a:pt x="145" y="144"/>
                    </a:lnTo>
                    <a:lnTo>
                      <a:pt x="160" y="132"/>
                    </a:lnTo>
                    <a:lnTo>
                      <a:pt x="171" y="125"/>
                    </a:lnTo>
                    <a:lnTo>
                      <a:pt x="179" y="122"/>
                    </a:lnTo>
                    <a:lnTo>
                      <a:pt x="190" y="118"/>
                    </a:lnTo>
                    <a:lnTo>
                      <a:pt x="200" y="115"/>
                    </a:lnTo>
                    <a:lnTo>
                      <a:pt x="211" y="113"/>
                    </a:lnTo>
                    <a:lnTo>
                      <a:pt x="223" y="113"/>
                    </a:lnTo>
                    <a:lnTo>
                      <a:pt x="223"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68" name="Freeform 181">
                <a:extLst>
                  <a:ext uri="{FF2B5EF4-FFF2-40B4-BE49-F238E27FC236}">
                    <a16:creationId xmlns:a16="http://schemas.microsoft.com/office/drawing/2014/main" id="{E1ED4071-F7A6-4D0B-9C7C-1359EC1B0314}"/>
                  </a:ext>
                </a:extLst>
              </p:cNvPr>
              <p:cNvSpPr>
                <a:spLocks noEditPoints="1"/>
              </p:cNvSpPr>
              <p:nvPr/>
            </p:nvSpPr>
            <p:spPr bwMode="auto">
              <a:xfrm>
                <a:off x="8442941" y="3490170"/>
                <a:ext cx="66976" cy="66976"/>
              </a:xfrm>
              <a:custGeom>
                <a:avLst/>
                <a:gdLst>
                  <a:gd name="T0" fmla="*/ 245 w 445"/>
                  <a:gd name="T1" fmla="*/ 445 h 445"/>
                  <a:gd name="T2" fmla="*/ 309 w 445"/>
                  <a:gd name="T3" fmla="*/ 427 h 445"/>
                  <a:gd name="T4" fmla="*/ 363 w 445"/>
                  <a:gd name="T5" fmla="*/ 394 h 445"/>
                  <a:gd name="T6" fmla="*/ 407 w 445"/>
                  <a:gd name="T7" fmla="*/ 347 h 445"/>
                  <a:gd name="T8" fmla="*/ 434 w 445"/>
                  <a:gd name="T9" fmla="*/ 290 h 445"/>
                  <a:gd name="T10" fmla="*/ 445 w 445"/>
                  <a:gd name="T11" fmla="*/ 222 h 445"/>
                  <a:gd name="T12" fmla="*/ 440 w 445"/>
                  <a:gd name="T13" fmla="*/ 179 h 445"/>
                  <a:gd name="T14" fmla="*/ 419 w 445"/>
                  <a:gd name="T15" fmla="*/ 116 h 445"/>
                  <a:gd name="T16" fmla="*/ 380 w 445"/>
                  <a:gd name="T17" fmla="*/ 66 h 445"/>
                  <a:gd name="T18" fmla="*/ 328 w 445"/>
                  <a:gd name="T19" fmla="*/ 28 h 445"/>
                  <a:gd name="T20" fmla="*/ 267 w 445"/>
                  <a:gd name="T21" fmla="*/ 5 h 445"/>
                  <a:gd name="T22" fmla="*/ 222 w 445"/>
                  <a:gd name="T23" fmla="*/ 0 h 445"/>
                  <a:gd name="T24" fmla="*/ 156 w 445"/>
                  <a:gd name="T25" fmla="*/ 11 h 445"/>
                  <a:gd name="T26" fmla="*/ 97 w 445"/>
                  <a:gd name="T27" fmla="*/ 38 h 445"/>
                  <a:gd name="T28" fmla="*/ 50 w 445"/>
                  <a:gd name="T29" fmla="*/ 82 h 445"/>
                  <a:gd name="T30" fmla="*/ 17 w 445"/>
                  <a:gd name="T31" fmla="*/ 137 h 445"/>
                  <a:gd name="T32" fmla="*/ 1 w 445"/>
                  <a:gd name="T33" fmla="*/ 200 h 445"/>
                  <a:gd name="T34" fmla="*/ 1 w 445"/>
                  <a:gd name="T35" fmla="*/ 247 h 445"/>
                  <a:gd name="T36" fmla="*/ 17 w 445"/>
                  <a:gd name="T37" fmla="*/ 309 h 445"/>
                  <a:gd name="T38" fmla="*/ 50 w 445"/>
                  <a:gd name="T39" fmla="*/ 365 h 445"/>
                  <a:gd name="T40" fmla="*/ 97 w 445"/>
                  <a:gd name="T41" fmla="*/ 408 h 445"/>
                  <a:gd name="T42" fmla="*/ 156 w 445"/>
                  <a:gd name="T43" fmla="*/ 436 h 445"/>
                  <a:gd name="T44" fmla="*/ 222 w 445"/>
                  <a:gd name="T45" fmla="*/ 445 h 445"/>
                  <a:gd name="T46" fmla="*/ 222 w 445"/>
                  <a:gd name="T47" fmla="*/ 111 h 445"/>
                  <a:gd name="T48" fmla="*/ 255 w 445"/>
                  <a:gd name="T49" fmla="*/ 116 h 445"/>
                  <a:gd name="T50" fmla="*/ 285 w 445"/>
                  <a:gd name="T51" fmla="*/ 130 h 445"/>
                  <a:gd name="T52" fmla="*/ 320 w 445"/>
                  <a:gd name="T53" fmla="*/ 170 h 445"/>
                  <a:gd name="T54" fmla="*/ 332 w 445"/>
                  <a:gd name="T55" fmla="*/ 201 h 445"/>
                  <a:gd name="T56" fmla="*/ 333 w 445"/>
                  <a:gd name="T57" fmla="*/ 222 h 445"/>
                  <a:gd name="T58" fmla="*/ 328 w 445"/>
                  <a:gd name="T59" fmla="*/ 257 h 445"/>
                  <a:gd name="T60" fmla="*/ 314 w 445"/>
                  <a:gd name="T61" fmla="*/ 285 h 445"/>
                  <a:gd name="T62" fmla="*/ 276 w 445"/>
                  <a:gd name="T63" fmla="*/ 321 h 445"/>
                  <a:gd name="T64" fmla="*/ 245 w 445"/>
                  <a:gd name="T65" fmla="*/ 332 h 445"/>
                  <a:gd name="T66" fmla="*/ 222 w 445"/>
                  <a:gd name="T67" fmla="*/ 333 h 445"/>
                  <a:gd name="T68" fmla="*/ 189 w 445"/>
                  <a:gd name="T69" fmla="*/ 330 h 445"/>
                  <a:gd name="T70" fmla="*/ 160 w 445"/>
                  <a:gd name="T71" fmla="*/ 316 h 445"/>
                  <a:gd name="T72" fmla="*/ 125 w 445"/>
                  <a:gd name="T73" fmla="*/ 276 h 445"/>
                  <a:gd name="T74" fmla="*/ 113 w 445"/>
                  <a:gd name="T75" fmla="*/ 245 h 445"/>
                  <a:gd name="T76" fmla="*/ 111 w 445"/>
                  <a:gd name="T77" fmla="*/ 222 h 445"/>
                  <a:gd name="T78" fmla="*/ 116 w 445"/>
                  <a:gd name="T79" fmla="*/ 191 h 445"/>
                  <a:gd name="T80" fmla="*/ 130 w 445"/>
                  <a:gd name="T81" fmla="*/ 162 h 445"/>
                  <a:gd name="T82" fmla="*/ 170 w 445"/>
                  <a:gd name="T83" fmla="*/ 125 h 445"/>
                  <a:gd name="T84" fmla="*/ 200 w 445"/>
                  <a:gd name="T85" fmla="*/ 115 h 445"/>
                  <a:gd name="T86" fmla="*/ 222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2" y="445"/>
                    </a:moveTo>
                    <a:lnTo>
                      <a:pt x="222" y="445"/>
                    </a:lnTo>
                    <a:lnTo>
                      <a:pt x="245" y="445"/>
                    </a:lnTo>
                    <a:lnTo>
                      <a:pt x="267" y="441"/>
                    </a:lnTo>
                    <a:lnTo>
                      <a:pt x="288" y="436"/>
                    </a:lnTo>
                    <a:lnTo>
                      <a:pt x="309" y="427"/>
                    </a:lnTo>
                    <a:lnTo>
                      <a:pt x="328" y="418"/>
                    </a:lnTo>
                    <a:lnTo>
                      <a:pt x="347" y="408"/>
                    </a:lnTo>
                    <a:lnTo>
                      <a:pt x="363" y="394"/>
                    </a:lnTo>
                    <a:lnTo>
                      <a:pt x="380" y="380"/>
                    </a:lnTo>
                    <a:lnTo>
                      <a:pt x="394" y="365"/>
                    </a:lnTo>
                    <a:lnTo>
                      <a:pt x="407" y="347"/>
                    </a:lnTo>
                    <a:lnTo>
                      <a:pt x="419" y="328"/>
                    </a:lnTo>
                    <a:lnTo>
                      <a:pt x="427" y="309"/>
                    </a:lnTo>
                    <a:lnTo>
                      <a:pt x="434" y="290"/>
                    </a:lnTo>
                    <a:lnTo>
                      <a:pt x="440" y="267"/>
                    </a:lnTo>
                    <a:lnTo>
                      <a:pt x="443" y="247"/>
                    </a:lnTo>
                    <a:lnTo>
                      <a:pt x="445" y="222"/>
                    </a:lnTo>
                    <a:lnTo>
                      <a:pt x="445" y="222"/>
                    </a:lnTo>
                    <a:lnTo>
                      <a:pt x="443" y="200"/>
                    </a:lnTo>
                    <a:lnTo>
                      <a:pt x="440" y="179"/>
                    </a:lnTo>
                    <a:lnTo>
                      <a:pt x="434" y="156"/>
                    </a:lnTo>
                    <a:lnTo>
                      <a:pt x="427" y="137"/>
                    </a:lnTo>
                    <a:lnTo>
                      <a:pt x="419" y="116"/>
                    </a:lnTo>
                    <a:lnTo>
                      <a:pt x="407" y="99"/>
                    </a:lnTo>
                    <a:lnTo>
                      <a:pt x="394" y="82"/>
                    </a:lnTo>
                    <a:lnTo>
                      <a:pt x="380" y="66"/>
                    </a:lnTo>
                    <a:lnTo>
                      <a:pt x="363" y="52"/>
                    </a:lnTo>
                    <a:lnTo>
                      <a:pt x="347" y="38"/>
                    </a:lnTo>
                    <a:lnTo>
                      <a:pt x="328" y="28"/>
                    </a:lnTo>
                    <a:lnTo>
                      <a:pt x="309" y="19"/>
                    </a:lnTo>
                    <a:lnTo>
                      <a:pt x="288" y="11"/>
                    </a:lnTo>
                    <a:lnTo>
                      <a:pt x="267" y="5"/>
                    </a:lnTo>
                    <a:lnTo>
                      <a:pt x="245" y="2"/>
                    </a:lnTo>
                    <a:lnTo>
                      <a:pt x="222" y="0"/>
                    </a:lnTo>
                    <a:lnTo>
                      <a:pt x="222" y="0"/>
                    </a:lnTo>
                    <a:lnTo>
                      <a:pt x="200" y="2"/>
                    </a:lnTo>
                    <a:lnTo>
                      <a:pt x="177" y="5"/>
                    </a:lnTo>
                    <a:lnTo>
                      <a:pt x="156" y="11"/>
                    </a:lnTo>
                    <a:lnTo>
                      <a:pt x="135" y="19"/>
                    </a:lnTo>
                    <a:lnTo>
                      <a:pt x="116" y="28"/>
                    </a:lnTo>
                    <a:lnTo>
                      <a:pt x="97" y="38"/>
                    </a:lnTo>
                    <a:lnTo>
                      <a:pt x="81" y="52"/>
                    </a:lnTo>
                    <a:lnTo>
                      <a:pt x="66" y="66"/>
                    </a:lnTo>
                    <a:lnTo>
                      <a:pt x="50" y="82"/>
                    </a:lnTo>
                    <a:lnTo>
                      <a:pt x="38" y="99"/>
                    </a:lnTo>
                    <a:lnTo>
                      <a:pt x="26" y="116"/>
                    </a:lnTo>
                    <a:lnTo>
                      <a:pt x="17" y="137"/>
                    </a:lnTo>
                    <a:lnTo>
                      <a:pt x="10" y="156"/>
                    </a:lnTo>
                    <a:lnTo>
                      <a:pt x="5" y="179"/>
                    </a:lnTo>
                    <a:lnTo>
                      <a:pt x="1" y="200"/>
                    </a:lnTo>
                    <a:lnTo>
                      <a:pt x="0" y="222"/>
                    </a:lnTo>
                    <a:lnTo>
                      <a:pt x="0" y="222"/>
                    </a:lnTo>
                    <a:lnTo>
                      <a:pt x="1" y="247"/>
                    </a:lnTo>
                    <a:lnTo>
                      <a:pt x="5" y="267"/>
                    </a:lnTo>
                    <a:lnTo>
                      <a:pt x="10" y="290"/>
                    </a:lnTo>
                    <a:lnTo>
                      <a:pt x="17" y="309"/>
                    </a:lnTo>
                    <a:lnTo>
                      <a:pt x="26" y="328"/>
                    </a:lnTo>
                    <a:lnTo>
                      <a:pt x="38" y="347"/>
                    </a:lnTo>
                    <a:lnTo>
                      <a:pt x="50" y="365"/>
                    </a:lnTo>
                    <a:lnTo>
                      <a:pt x="66" y="380"/>
                    </a:lnTo>
                    <a:lnTo>
                      <a:pt x="81" y="394"/>
                    </a:lnTo>
                    <a:lnTo>
                      <a:pt x="97" y="408"/>
                    </a:lnTo>
                    <a:lnTo>
                      <a:pt x="116" y="418"/>
                    </a:lnTo>
                    <a:lnTo>
                      <a:pt x="135" y="427"/>
                    </a:lnTo>
                    <a:lnTo>
                      <a:pt x="156" y="436"/>
                    </a:lnTo>
                    <a:lnTo>
                      <a:pt x="177" y="441"/>
                    </a:lnTo>
                    <a:lnTo>
                      <a:pt x="200" y="445"/>
                    </a:lnTo>
                    <a:lnTo>
                      <a:pt x="222" y="445"/>
                    </a:lnTo>
                    <a:lnTo>
                      <a:pt x="222" y="445"/>
                    </a:lnTo>
                    <a:close/>
                    <a:moveTo>
                      <a:pt x="222" y="111"/>
                    </a:moveTo>
                    <a:lnTo>
                      <a:pt x="222" y="111"/>
                    </a:lnTo>
                    <a:lnTo>
                      <a:pt x="234" y="113"/>
                    </a:lnTo>
                    <a:lnTo>
                      <a:pt x="245" y="115"/>
                    </a:lnTo>
                    <a:lnTo>
                      <a:pt x="255" y="116"/>
                    </a:lnTo>
                    <a:lnTo>
                      <a:pt x="266" y="122"/>
                    </a:lnTo>
                    <a:lnTo>
                      <a:pt x="276" y="125"/>
                    </a:lnTo>
                    <a:lnTo>
                      <a:pt x="285" y="130"/>
                    </a:lnTo>
                    <a:lnTo>
                      <a:pt x="300" y="144"/>
                    </a:lnTo>
                    <a:lnTo>
                      <a:pt x="314" y="162"/>
                    </a:lnTo>
                    <a:lnTo>
                      <a:pt x="320" y="170"/>
                    </a:lnTo>
                    <a:lnTo>
                      <a:pt x="325" y="181"/>
                    </a:lnTo>
                    <a:lnTo>
                      <a:pt x="328" y="189"/>
                    </a:lnTo>
                    <a:lnTo>
                      <a:pt x="332" y="201"/>
                    </a:lnTo>
                    <a:lnTo>
                      <a:pt x="333" y="212"/>
                    </a:lnTo>
                    <a:lnTo>
                      <a:pt x="333" y="222"/>
                    </a:lnTo>
                    <a:lnTo>
                      <a:pt x="333" y="222"/>
                    </a:lnTo>
                    <a:lnTo>
                      <a:pt x="333" y="234"/>
                    </a:lnTo>
                    <a:lnTo>
                      <a:pt x="332" y="245"/>
                    </a:lnTo>
                    <a:lnTo>
                      <a:pt x="328" y="257"/>
                    </a:lnTo>
                    <a:lnTo>
                      <a:pt x="325" y="266"/>
                    </a:lnTo>
                    <a:lnTo>
                      <a:pt x="320" y="276"/>
                    </a:lnTo>
                    <a:lnTo>
                      <a:pt x="314" y="285"/>
                    </a:lnTo>
                    <a:lnTo>
                      <a:pt x="300" y="302"/>
                    </a:lnTo>
                    <a:lnTo>
                      <a:pt x="285" y="316"/>
                    </a:lnTo>
                    <a:lnTo>
                      <a:pt x="276" y="321"/>
                    </a:lnTo>
                    <a:lnTo>
                      <a:pt x="266" y="325"/>
                    </a:lnTo>
                    <a:lnTo>
                      <a:pt x="255" y="330"/>
                    </a:lnTo>
                    <a:lnTo>
                      <a:pt x="245" y="332"/>
                    </a:lnTo>
                    <a:lnTo>
                      <a:pt x="234" y="333"/>
                    </a:lnTo>
                    <a:lnTo>
                      <a:pt x="222" y="333"/>
                    </a:lnTo>
                    <a:lnTo>
                      <a:pt x="222" y="333"/>
                    </a:lnTo>
                    <a:lnTo>
                      <a:pt x="210" y="333"/>
                    </a:lnTo>
                    <a:lnTo>
                      <a:pt x="200" y="332"/>
                    </a:lnTo>
                    <a:lnTo>
                      <a:pt x="189" y="330"/>
                    </a:lnTo>
                    <a:lnTo>
                      <a:pt x="179" y="325"/>
                    </a:lnTo>
                    <a:lnTo>
                      <a:pt x="170" y="321"/>
                    </a:lnTo>
                    <a:lnTo>
                      <a:pt x="160" y="316"/>
                    </a:lnTo>
                    <a:lnTo>
                      <a:pt x="144" y="302"/>
                    </a:lnTo>
                    <a:lnTo>
                      <a:pt x="130" y="285"/>
                    </a:lnTo>
                    <a:lnTo>
                      <a:pt x="125" y="276"/>
                    </a:lnTo>
                    <a:lnTo>
                      <a:pt x="120" y="266"/>
                    </a:lnTo>
                    <a:lnTo>
                      <a:pt x="116" y="257"/>
                    </a:lnTo>
                    <a:lnTo>
                      <a:pt x="113" y="245"/>
                    </a:lnTo>
                    <a:lnTo>
                      <a:pt x="111" y="234"/>
                    </a:lnTo>
                    <a:lnTo>
                      <a:pt x="111" y="222"/>
                    </a:lnTo>
                    <a:lnTo>
                      <a:pt x="111" y="222"/>
                    </a:lnTo>
                    <a:lnTo>
                      <a:pt x="111" y="212"/>
                    </a:lnTo>
                    <a:lnTo>
                      <a:pt x="113" y="201"/>
                    </a:lnTo>
                    <a:lnTo>
                      <a:pt x="116" y="191"/>
                    </a:lnTo>
                    <a:lnTo>
                      <a:pt x="120" y="181"/>
                    </a:lnTo>
                    <a:lnTo>
                      <a:pt x="125" y="170"/>
                    </a:lnTo>
                    <a:lnTo>
                      <a:pt x="130" y="162"/>
                    </a:lnTo>
                    <a:lnTo>
                      <a:pt x="144" y="144"/>
                    </a:lnTo>
                    <a:lnTo>
                      <a:pt x="160" y="132"/>
                    </a:lnTo>
                    <a:lnTo>
                      <a:pt x="170" y="125"/>
                    </a:lnTo>
                    <a:lnTo>
                      <a:pt x="179" y="122"/>
                    </a:lnTo>
                    <a:lnTo>
                      <a:pt x="189" y="118"/>
                    </a:lnTo>
                    <a:lnTo>
                      <a:pt x="200" y="115"/>
                    </a:lnTo>
                    <a:lnTo>
                      <a:pt x="212" y="113"/>
                    </a:lnTo>
                    <a:lnTo>
                      <a:pt x="222" y="113"/>
                    </a:lnTo>
                    <a:lnTo>
                      <a:pt x="222"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69" name="Freeform 182">
                <a:extLst>
                  <a:ext uri="{FF2B5EF4-FFF2-40B4-BE49-F238E27FC236}">
                    <a16:creationId xmlns:a16="http://schemas.microsoft.com/office/drawing/2014/main" id="{1D51F153-3C29-4DE7-A9AE-13F1501CA5DF}"/>
                  </a:ext>
                </a:extLst>
              </p:cNvPr>
              <p:cNvSpPr>
                <a:spLocks noEditPoints="1"/>
              </p:cNvSpPr>
              <p:nvPr/>
            </p:nvSpPr>
            <p:spPr bwMode="auto">
              <a:xfrm>
                <a:off x="8277312" y="3380052"/>
                <a:ext cx="302296" cy="253120"/>
              </a:xfrm>
              <a:custGeom>
                <a:avLst/>
                <a:gdLst>
                  <a:gd name="T0" fmla="*/ 296 w 2004"/>
                  <a:gd name="T1" fmla="*/ 1500 h 1679"/>
                  <a:gd name="T2" fmla="*/ 437 w 2004"/>
                  <a:gd name="T3" fmla="*/ 1637 h 1679"/>
                  <a:gd name="T4" fmla="*/ 623 w 2004"/>
                  <a:gd name="T5" fmla="*/ 1679 h 1679"/>
                  <a:gd name="T6" fmla="*/ 1543 w 2004"/>
                  <a:gd name="T7" fmla="*/ 1651 h 1679"/>
                  <a:gd name="T8" fmla="*/ 1694 w 2004"/>
                  <a:gd name="T9" fmla="*/ 1524 h 1679"/>
                  <a:gd name="T10" fmla="*/ 1750 w 2004"/>
                  <a:gd name="T11" fmla="*/ 1345 h 1679"/>
                  <a:gd name="T12" fmla="*/ 1889 w 2004"/>
                  <a:gd name="T13" fmla="*/ 1283 h 1679"/>
                  <a:gd name="T14" fmla="*/ 1988 w 2004"/>
                  <a:gd name="T15" fmla="*/ 1137 h 1679"/>
                  <a:gd name="T16" fmla="*/ 1998 w 2004"/>
                  <a:gd name="T17" fmla="*/ 986 h 1679"/>
                  <a:gd name="T18" fmla="*/ 1939 w 2004"/>
                  <a:gd name="T19" fmla="*/ 852 h 1679"/>
                  <a:gd name="T20" fmla="*/ 1830 w 2004"/>
                  <a:gd name="T21" fmla="*/ 762 h 1679"/>
                  <a:gd name="T22" fmla="*/ 1727 w 2004"/>
                  <a:gd name="T23" fmla="*/ 710 h 1679"/>
                  <a:gd name="T24" fmla="*/ 1644 w 2004"/>
                  <a:gd name="T25" fmla="*/ 576 h 1679"/>
                  <a:gd name="T26" fmla="*/ 1489 w 2004"/>
                  <a:gd name="T27" fmla="*/ 495 h 1679"/>
                  <a:gd name="T28" fmla="*/ 1058 w 2004"/>
                  <a:gd name="T29" fmla="*/ 361 h 1679"/>
                  <a:gd name="T30" fmla="*/ 1146 w 2004"/>
                  <a:gd name="T31" fmla="*/ 300 h 1679"/>
                  <a:gd name="T32" fmla="*/ 1186 w 2004"/>
                  <a:gd name="T33" fmla="*/ 201 h 1679"/>
                  <a:gd name="T34" fmla="*/ 1172 w 2004"/>
                  <a:gd name="T35" fmla="*/ 111 h 1679"/>
                  <a:gd name="T36" fmla="*/ 1103 w 2004"/>
                  <a:gd name="T37" fmla="*/ 30 h 1679"/>
                  <a:gd name="T38" fmla="*/ 1002 w 2004"/>
                  <a:gd name="T39" fmla="*/ 0 h 1679"/>
                  <a:gd name="T40" fmla="*/ 912 w 2004"/>
                  <a:gd name="T41" fmla="*/ 23 h 1679"/>
                  <a:gd name="T42" fmla="*/ 839 w 2004"/>
                  <a:gd name="T43" fmla="*/ 99 h 1679"/>
                  <a:gd name="T44" fmla="*/ 818 w 2004"/>
                  <a:gd name="T45" fmla="*/ 203 h 1679"/>
                  <a:gd name="T46" fmla="*/ 856 w 2004"/>
                  <a:gd name="T47" fmla="*/ 299 h 1679"/>
                  <a:gd name="T48" fmla="*/ 946 w 2004"/>
                  <a:gd name="T49" fmla="*/ 481 h 1679"/>
                  <a:gd name="T50" fmla="*/ 512 w 2004"/>
                  <a:gd name="T51" fmla="*/ 495 h 1679"/>
                  <a:gd name="T52" fmla="*/ 362 w 2004"/>
                  <a:gd name="T53" fmla="*/ 573 h 1679"/>
                  <a:gd name="T54" fmla="*/ 268 w 2004"/>
                  <a:gd name="T55" fmla="*/ 731 h 1679"/>
                  <a:gd name="T56" fmla="*/ 127 w 2004"/>
                  <a:gd name="T57" fmla="*/ 788 h 1679"/>
                  <a:gd name="T58" fmla="*/ 20 w 2004"/>
                  <a:gd name="T59" fmla="*/ 929 h 1679"/>
                  <a:gd name="T60" fmla="*/ 4 w 2004"/>
                  <a:gd name="T61" fmla="*/ 1080 h 1679"/>
                  <a:gd name="T62" fmla="*/ 56 w 2004"/>
                  <a:gd name="T63" fmla="*/ 1215 h 1679"/>
                  <a:gd name="T64" fmla="*/ 162 w 2004"/>
                  <a:gd name="T65" fmla="*/ 1311 h 1679"/>
                  <a:gd name="T66" fmla="*/ 1892 w 2004"/>
                  <a:gd name="T67" fmla="*/ 1040 h 1679"/>
                  <a:gd name="T68" fmla="*/ 1877 w 2004"/>
                  <a:gd name="T69" fmla="*/ 1118 h 1679"/>
                  <a:gd name="T70" fmla="*/ 1819 w 2004"/>
                  <a:gd name="T71" fmla="*/ 1193 h 1679"/>
                  <a:gd name="T72" fmla="*/ 1748 w 2004"/>
                  <a:gd name="T73" fmla="*/ 851 h 1679"/>
                  <a:gd name="T74" fmla="*/ 1819 w 2004"/>
                  <a:gd name="T75" fmla="*/ 887 h 1679"/>
                  <a:gd name="T76" fmla="*/ 1877 w 2004"/>
                  <a:gd name="T77" fmla="*/ 962 h 1679"/>
                  <a:gd name="T78" fmla="*/ 1892 w 2004"/>
                  <a:gd name="T79" fmla="*/ 1040 h 1679"/>
                  <a:gd name="T80" fmla="*/ 950 w 2004"/>
                  <a:gd name="T81" fmla="*/ 135 h 1679"/>
                  <a:gd name="T82" fmla="*/ 1018 w 2004"/>
                  <a:gd name="T83" fmla="*/ 115 h 1679"/>
                  <a:gd name="T84" fmla="*/ 1075 w 2004"/>
                  <a:gd name="T85" fmla="*/ 174 h 1679"/>
                  <a:gd name="T86" fmla="*/ 1054 w 2004"/>
                  <a:gd name="T87" fmla="*/ 240 h 1679"/>
                  <a:gd name="T88" fmla="*/ 1002 w 2004"/>
                  <a:gd name="T89" fmla="*/ 262 h 1679"/>
                  <a:gd name="T90" fmla="*/ 934 w 2004"/>
                  <a:gd name="T91" fmla="*/ 217 h 1679"/>
                  <a:gd name="T92" fmla="*/ 366 w 2004"/>
                  <a:gd name="T93" fmla="*/ 814 h 1679"/>
                  <a:gd name="T94" fmla="*/ 439 w 2004"/>
                  <a:gd name="T95" fmla="*/ 656 h 1679"/>
                  <a:gd name="T96" fmla="*/ 564 w 2004"/>
                  <a:gd name="T97" fmla="*/ 601 h 1679"/>
                  <a:gd name="T98" fmla="*/ 1456 w 2004"/>
                  <a:gd name="T99" fmla="*/ 602 h 1679"/>
                  <a:gd name="T100" fmla="*/ 1595 w 2004"/>
                  <a:gd name="T101" fmla="*/ 689 h 1679"/>
                  <a:gd name="T102" fmla="*/ 1638 w 2004"/>
                  <a:gd name="T103" fmla="*/ 816 h 1679"/>
                  <a:gd name="T104" fmla="*/ 1635 w 2004"/>
                  <a:gd name="T105" fmla="*/ 1364 h 1679"/>
                  <a:gd name="T106" fmla="*/ 1579 w 2004"/>
                  <a:gd name="T107" fmla="*/ 1489 h 1679"/>
                  <a:gd name="T108" fmla="*/ 1421 w 2004"/>
                  <a:gd name="T109" fmla="*/ 1562 h 1679"/>
                  <a:gd name="T110" fmla="*/ 564 w 2004"/>
                  <a:gd name="T111" fmla="*/ 1559 h 1679"/>
                  <a:gd name="T112" fmla="*/ 439 w 2004"/>
                  <a:gd name="T113" fmla="*/ 1503 h 1679"/>
                  <a:gd name="T114" fmla="*/ 367 w 2004"/>
                  <a:gd name="T115" fmla="*/ 1345 h 1679"/>
                  <a:gd name="T116" fmla="*/ 233 w 2004"/>
                  <a:gd name="T117" fmla="*/ 1227 h 1679"/>
                  <a:gd name="T118" fmla="*/ 145 w 2004"/>
                  <a:gd name="T119" fmla="*/ 1156 h 1679"/>
                  <a:gd name="T120" fmla="*/ 110 w 2004"/>
                  <a:gd name="T121" fmla="*/ 1049 h 1679"/>
                  <a:gd name="T122" fmla="*/ 138 w 2004"/>
                  <a:gd name="T123" fmla="*/ 943 h 1679"/>
                  <a:gd name="T124" fmla="*/ 253 w 2004"/>
                  <a:gd name="T125" fmla="*/ 854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4" h="1679">
                    <a:moveTo>
                      <a:pt x="254" y="1345"/>
                    </a:moveTo>
                    <a:lnTo>
                      <a:pt x="254" y="1345"/>
                    </a:lnTo>
                    <a:lnTo>
                      <a:pt x="260" y="1389"/>
                    </a:lnTo>
                    <a:lnTo>
                      <a:pt x="268" y="1430"/>
                    </a:lnTo>
                    <a:lnTo>
                      <a:pt x="280" y="1467"/>
                    </a:lnTo>
                    <a:lnTo>
                      <a:pt x="296" y="1500"/>
                    </a:lnTo>
                    <a:lnTo>
                      <a:pt x="313" y="1531"/>
                    </a:lnTo>
                    <a:lnTo>
                      <a:pt x="334" y="1559"/>
                    </a:lnTo>
                    <a:lnTo>
                      <a:pt x="357" y="1581"/>
                    </a:lnTo>
                    <a:lnTo>
                      <a:pt x="381" y="1604"/>
                    </a:lnTo>
                    <a:lnTo>
                      <a:pt x="407" y="1621"/>
                    </a:lnTo>
                    <a:lnTo>
                      <a:pt x="437" y="1637"/>
                    </a:lnTo>
                    <a:lnTo>
                      <a:pt x="466" y="1651"/>
                    </a:lnTo>
                    <a:lnTo>
                      <a:pt x="496" y="1661"/>
                    </a:lnTo>
                    <a:lnTo>
                      <a:pt x="527" y="1668"/>
                    </a:lnTo>
                    <a:lnTo>
                      <a:pt x="559" y="1675"/>
                    </a:lnTo>
                    <a:lnTo>
                      <a:pt x="592" y="1677"/>
                    </a:lnTo>
                    <a:lnTo>
                      <a:pt x="623" y="1679"/>
                    </a:lnTo>
                    <a:lnTo>
                      <a:pt x="1381" y="1679"/>
                    </a:lnTo>
                    <a:lnTo>
                      <a:pt x="1381" y="1679"/>
                    </a:lnTo>
                    <a:lnTo>
                      <a:pt x="1426" y="1677"/>
                    </a:lnTo>
                    <a:lnTo>
                      <a:pt x="1468" y="1672"/>
                    </a:lnTo>
                    <a:lnTo>
                      <a:pt x="1508" y="1663"/>
                    </a:lnTo>
                    <a:lnTo>
                      <a:pt x="1543" y="1651"/>
                    </a:lnTo>
                    <a:lnTo>
                      <a:pt x="1576" y="1635"/>
                    </a:lnTo>
                    <a:lnTo>
                      <a:pt x="1605" y="1618"/>
                    </a:lnTo>
                    <a:lnTo>
                      <a:pt x="1631" y="1597"/>
                    </a:lnTo>
                    <a:lnTo>
                      <a:pt x="1656" y="1575"/>
                    </a:lnTo>
                    <a:lnTo>
                      <a:pt x="1677" y="1550"/>
                    </a:lnTo>
                    <a:lnTo>
                      <a:pt x="1694" y="1524"/>
                    </a:lnTo>
                    <a:lnTo>
                      <a:pt x="1710" y="1496"/>
                    </a:lnTo>
                    <a:lnTo>
                      <a:pt x="1722" y="1469"/>
                    </a:lnTo>
                    <a:lnTo>
                      <a:pt x="1732" y="1437"/>
                    </a:lnTo>
                    <a:lnTo>
                      <a:pt x="1741" y="1408"/>
                    </a:lnTo>
                    <a:lnTo>
                      <a:pt x="1746" y="1377"/>
                    </a:lnTo>
                    <a:lnTo>
                      <a:pt x="1750" y="1345"/>
                    </a:lnTo>
                    <a:lnTo>
                      <a:pt x="1750" y="1345"/>
                    </a:lnTo>
                    <a:lnTo>
                      <a:pt x="1781" y="1338"/>
                    </a:lnTo>
                    <a:lnTo>
                      <a:pt x="1809" y="1328"/>
                    </a:lnTo>
                    <a:lnTo>
                      <a:pt x="1837" y="1316"/>
                    </a:lnTo>
                    <a:lnTo>
                      <a:pt x="1864" y="1300"/>
                    </a:lnTo>
                    <a:lnTo>
                      <a:pt x="1889" y="1283"/>
                    </a:lnTo>
                    <a:lnTo>
                      <a:pt x="1910" y="1262"/>
                    </a:lnTo>
                    <a:lnTo>
                      <a:pt x="1931" y="1241"/>
                    </a:lnTo>
                    <a:lnTo>
                      <a:pt x="1948" y="1217"/>
                    </a:lnTo>
                    <a:lnTo>
                      <a:pt x="1964" y="1193"/>
                    </a:lnTo>
                    <a:lnTo>
                      <a:pt x="1977" y="1165"/>
                    </a:lnTo>
                    <a:lnTo>
                      <a:pt x="1988" y="1137"/>
                    </a:lnTo>
                    <a:lnTo>
                      <a:pt x="1997" y="1109"/>
                    </a:lnTo>
                    <a:lnTo>
                      <a:pt x="2002" y="1078"/>
                    </a:lnTo>
                    <a:lnTo>
                      <a:pt x="2004" y="1049"/>
                    </a:lnTo>
                    <a:lnTo>
                      <a:pt x="2004" y="1017"/>
                    </a:lnTo>
                    <a:lnTo>
                      <a:pt x="1998" y="986"/>
                    </a:lnTo>
                    <a:lnTo>
                      <a:pt x="1998" y="986"/>
                    </a:lnTo>
                    <a:lnTo>
                      <a:pt x="1993" y="962"/>
                    </a:lnTo>
                    <a:lnTo>
                      <a:pt x="1986" y="937"/>
                    </a:lnTo>
                    <a:lnTo>
                      <a:pt x="1977" y="915"/>
                    </a:lnTo>
                    <a:lnTo>
                      <a:pt x="1967" y="894"/>
                    </a:lnTo>
                    <a:lnTo>
                      <a:pt x="1953" y="873"/>
                    </a:lnTo>
                    <a:lnTo>
                      <a:pt x="1939" y="852"/>
                    </a:lnTo>
                    <a:lnTo>
                      <a:pt x="1925" y="835"/>
                    </a:lnTo>
                    <a:lnTo>
                      <a:pt x="1908" y="818"/>
                    </a:lnTo>
                    <a:lnTo>
                      <a:pt x="1891" y="802"/>
                    </a:lnTo>
                    <a:lnTo>
                      <a:pt x="1871" y="786"/>
                    </a:lnTo>
                    <a:lnTo>
                      <a:pt x="1851" y="774"/>
                    </a:lnTo>
                    <a:lnTo>
                      <a:pt x="1830" y="762"/>
                    </a:lnTo>
                    <a:lnTo>
                      <a:pt x="1807" y="753"/>
                    </a:lnTo>
                    <a:lnTo>
                      <a:pt x="1784" y="745"/>
                    </a:lnTo>
                    <a:lnTo>
                      <a:pt x="1760" y="740"/>
                    </a:lnTo>
                    <a:lnTo>
                      <a:pt x="1736" y="734"/>
                    </a:lnTo>
                    <a:lnTo>
                      <a:pt x="1736" y="734"/>
                    </a:lnTo>
                    <a:lnTo>
                      <a:pt x="1727" y="710"/>
                    </a:lnTo>
                    <a:lnTo>
                      <a:pt x="1718" y="684"/>
                    </a:lnTo>
                    <a:lnTo>
                      <a:pt x="1708" y="661"/>
                    </a:lnTo>
                    <a:lnTo>
                      <a:pt x="1694" y="637"/>
                    </a:lnTo>
                    <a:lnTo>
                      <a:pt x="1680" y="616"/>
                    </a:lnTo>
                    <a:lnTo>
                      <a:pt x="1663" y="595"/>
                    </a:lnTo>
                    <a:lnTo>
                      <a:pt x="1644" y="576"/>
                    </a:lnTo>
                    <a:lnTo>
                      <a:pt x="1624" y="557"/>
                    </a:lnTo>
                    <a:lnTo>
                      <a:pt x="1602" y="542"/>
                    </a:lnTo>
                    <a:lnTo>
                      <a:pt x="1576" y="528"/>
                    </a:lnTo>
                    <a:lnTo>
                      <a:pt x="1550" y="514"/>
                    </a:lnTo>
                    <a:lnTo>
                      <a:pt x="1520" y="503"/>
                    </a:lnTo>
                    <a:lnTo>
                      <a:pt x="1489" y="495"/>
                    </a:lnTo>
                    <a:lnTo>
                      <a:pt x="1456" y="488"/>
                    </a:lnTo>
                    <a:lnTo>
                      <a:pt x="1419" y="484"/>
                    </a:lnTo>
                    <a:lnTo>
                      <a:pt x="1381" y="483"/>
                    </a:lnTo>
                    <a:lnTo>
                      <a:pt x="1058" y="483"/>
                    </a:lnTo>
                    <a:lnTo>
                      <a:pt x="1058" y="361"/>
                    </a:lnTo>
                    <a:lnTo>
                      <a:pt x="1058" y="361"/>
                    </a:lnTo>
                    <a:lnTo>
                      <a:pt x="1075" y="354"/>
                    </a:lnTo>
                    <a:lnTo>
                      <a:pt x="1092" y="345"/>
                    </a:lnTo>
                    <a:lnTo>
                      <a:pt x="1108" y="337"/>
                    </a:lnTo>
                    <a:lnTo>
                      <a:pt x="1122" y="326"/>
                    </a:lnTo>
                    <a:lnTo>
                      <a:pt x="1136" y="312"/>
                    </a:lnTo>
                    <a:lnTo>
                      <a:pt x="1146" y="300"/>
                    </a:lnTo>
                    <a:lnTo>
                      <a:pt x="1157" y="285"/>
                    </a:lnTo>
                    <a:lnTo>
                      <a:pt x="1165" y="271"/>
                    </a:lnTo>
                    <a:lnTo>
                      <a:pt x="1174" y="253"/>
                    </a:lnTo>
                    <a:lnTo>
                      <a:pt x="1179" y="238"/>
                    </a:lnTo>
                    <a:lnTo>
                      <a:pt x="1185" y="220"/>
                    </a:lnTo>
                    <a:lnTo>
                      <a:pt x="1186" y="201"/>
                    </a:lnTo>
                    <a:lnTo>
                      <a:pt x="1188" y="184"/>
                    </a:lnTo>
                    <a:lnTo>
                      <a:pt x="1186" y="165"/>
                    </a:lnTo>
                    <a:lnTo>
                      <a:pt x="1183" y="148"/>
                    </a:lnTo>
                    <a:lnTo>
                      <a:pt x="1179" y="128"/>
                    </a:lnTo>
                    <a:lnTo>
                      <a:pt x="1179" y="128"/>
                    </a:lnTo>
                    <a:lnTo>
                      <a:pt x="1172" y="111"/>
                    </a:lnTo>
                    <a:lnTo>
                      <a:pt x="1164" y="95"/>
                    </a:lnTo>
                    <a:lnTo>
                      <a:pt x="1155" y="80"/>
                    </a:lnTo>
                    <a:lnTo>
                      <a:pt x="1143" y="64"/>
                    </a:lnTo>
                    <a:lnTo>
                      <a:pt x="1131" y="52"/>
                    </a:lnTo>
                    <a:lnTo>
                      <a:pt x="1117" y="40"/>
                    </a:lnTo>
                    <a:lnTo>
                      <a:pt x="1103" y="30"/>
                    </a:lnTo>
                    <a:lnTo>
                      <a:pt x="1087" y="21"/>
                    </a:lnTo>
                    <a:lnTo>
                      <a:pt x="1072" y="14"/>
                    </a:lnTo>
                    <a:lnTo>
                      <a:pt x="1054" y="7"/>
                    </a:lnTo>
                    <a:lnTo>
                      <a:pt x="1037" y="3"/>
                    </a:lnTo>
                    <a:lnTo>
                      <a:pt x="1019" y="0"/>
                    </a:lnTo>
                    <a:lnTo>
                      <a:pt x="1002" y="0"/>
                    </a:lnTo>
                    <a:lnTo>
                      <a:pt x="983" y="0"/>
                    </a:lnTo>
                    <a:lnTo>
                      <a:pt x="965" y="3"/>
                    </a:lnTo>
                    <a:lnTo>
                      <a:pt x="946" y="9"/>
                    </a:lnTo>
                    <a:lnTo>
                      <a:pt x="946" y="9"/>
                    </a:lnTo>
                    <a:lnTo>
                      <a:pt x="929" y="16"/>
                    </a:lnTo>
                    <a:lnTo>
                      <a:pt x="912" y="23"/>
                    </a:lnTo>
                    <a:lnTo>
                      <a:pt x="896" y="33"/>
                    </a:lnTo>
                    <a:lnTo>
                      <a:pt x="882" y="43"/>
                    </a:lnTo>
                    <a:lnTo>
                      <a:pt x="868" y="56"/>
                    </a:lnTo>
                    <a:lnTo>
                      <a:pt x="858" y="69"/>
                    </a:lnTo>
                    <a:lnTo>
                      <a:pt x="847" y="83"/>
                    </a:lnTo>
                    <a:lnTo>
                      <a:pt x="839" y="99"/>
                    </a:lnTo>
                    <a:lnTo>
                      <a:pt x="830" y="115"/>
                    </a:lnTo>
                    <a:lnTo>
                      <a:pt x="825" y="132"/>
                    </a:lnTo>
                    <a:lnTo>
                      <a:pt x="819" y="149"/>
                    </a:lnTo>
                    <a:lnTo>
                      <a:pt x="818" y="167"/>
                    </a:lnTo>
                    <a:lnTo>
                      <a:pt x="816" y="186"/>
                    </a:lnTo>
                    <a:lnTo>
                      <a:pt x="818" y="203"/>
                    </a:lnTo>
                    <a:lnTo>
                      <a:pt x="821" y="222"/>
                    </a:lnTo>
                    <a:lnTo>
                      <a:pt x="825" y="240"/>
                    </a:lnTo>
                    <a:lnTo>
                      <a:pt x="825" y="240"/>
                    </a:lnTo>
                    <a:lnTo>
                      <a:pt x="833" y="260"/>
                    </a:lnTo>
                    <a:lnTo>
                      <a:pt x="844" y="281"/>
                    </a:lnTo>
                    <a:lnTo>
                      <a:pt x="856" y="299"/>
                    </a:lnTo>
                    <a:lnTo>
                      <a:pt x="872" y="316"/>
                    </a:lnTo>
                    <a:lnTo>
                      <a:pt x="887" y="330"/>
                    </a:lnTo>
                    <a:lnTo>
                      <a:pt x="906" y="342"/>
                    </a:lnTo>
                    <a:lnTo>
                      <a:pt x="925" y="352"/>
                    </a:lnTo>
                    <a:lnTo>
                      <a:pt x="946" y="361"/>
                    </a:lnTo>
                    <a:lnTo>
                      <a:pt x="946" y="481"/>
                    </a:lnTo>
                    <a:lnTo>
                      <a:pt x="625" y="481"/>
                    </a:lnTo>
                    <a:lnTo>
                      <a:pt x="625" y="481"/>
                    </a:lnTo>
                    <a:lnTo>
                      <a:pt x="595" y="481"/>
                    </a:lnTo>
                    <a:lnTo>
                      <a:pt x="567" y="484"/>
                    </a:lnTo>
                    <a:lnTo>
                      <a:pt x="539" y="488"/>
                    </a:lnTo>
                    <a:lnTo>
                      <a:pt x="512" y="495"/>
                    </a:lnTo>
                    <a:lnTo>
                      <a:pt x="484" y="502"/>
                    </a:lnTo>
                    <a:lnTo>
                      <a:pt x="458" y="512"/>
                    </a:lnTo>
                    <a:lnTo>
                      <a:pt x="432" y="524"/>
                    </a:lnTo>
                    <a:lnTo>
                      <a:pt x="407" y="538"/>
                    </a:lnTo>
                    <a:lnTo>
                      <a:pt x="385" y="554"/>
                    </a:lnTo>
                    <a:lnTo>
                      <a:pt x="362" y="573"/>
                    </a:lnTo>
                    <a:lnTo>
                      <a:pt x="341" y="592"/>
                    </a:lnTo>
                    <a:lnTo>
                      <a:pt x="322" y="616"/>
                    </a:lnTo>
                    <a:lnTo>
                      <a:pt x="306" y="641"/>
                    </a:lnTo>
                    <a:lnTo>
                      <a:pt x="291" y="668"/>
                    </a:lnTo>
                    <a:lnTo>
                      <a:pt x="279" y="700"/>
                    </a:lnTo>
                    <a:lnTo>
                      <a:pt x="268" y="731"/>
                    </a:lnTo>
                    <a:lnTo>
                      <a:pt x="268" y="731"/>
                    </a:lnTo>
                    <a:lnTo>
                      <a:pt x="237" y="738"/>
                    </a:lnTo>
                    <a:lnTo>
                      <a:pt x="207" y="746"/>
                    </a:lnTo>
                    <a:lnTo>
                      <a:pt x="178" y="759"/>
                    </a:lnTo>
                    <a:lnTo>
                      <a:pt x="152" y="772"/>
                    </a:lnTo>
                    <a:lnTo>
                      <a:pt x="127" y="788"/>
                    </a:lnTo>
                    <a:lnTo>
                      <a:pt x="103" y="807"/>
                    </a:lnTo>
                    <a:lnTo>
                      <a:pt x="82" y="828"/>
                    </a:lnTo>
                    <a:lnTo>
                      <a:pt x="63" y="851"/>
                    </a:lnTo>
                    <a:lnTo>
                      <a:pt x="46" y="875"/>
                    </a:lnTo>
                    <a:lnTo>
                      <a:pt x="32" y="901"/>
                    </a:lnTo>
                    <a:lnTo>
                      <a:pt x="20" y="929"/>
                    </a:lnTo>
                    <a:lnTo>
                      <a:pt x="11" y="958"/>
                    </a:lnTo>
                    <a:lnTo>
                      <a:pt x="4" y="988"/>
                    </a:lnTo>
                    <a:lnTo>
                      <a:pt x="0" y="1017"/>
                    </a:lnTo>
                    <a:lnTo>
                      <a:pt x="0" y="1049"/>
                    </a:lnTo>
                    <a:lnTo>
                      <a:pt x="4" y="1080"/>
                    </a:lnTo>
                    <a:lnTo>
                      <a:pt x="4" y="1080"/>
                    </a:lnTo>
                    <a:lnTo>
                      <a:pt x="7" y="1104"/>
                    </a:lnTo>
                    <a:lnTo>
                      <a:pt x="14" y="1128"/>
                    </a:lnTo>
                    <a:lnTo>
                      <a:pt x="21" y="1151"/>
                    </a:lnTo>
                    <a:lnTo>
                      <a:pt x="32" y="1174"/>
                    </a:lnTo>
                    <a:lnTo>
                      <a:pt x="44" y="1194"/>
                    </a:lnTo>
                    <a:lnTo>
                      <a:pt x="56" y="1215"/>
                    </a:lnTo>
                    <a:lnTo>
                      <a:pt x="70" y="1234"/>
                    </a:lnTo>
                    <a:lnTo>
                      <a:pt x="87" y="1252"/>
                    </a:lnTo>
                    <a:lnTo>
                      <a:pt x="103" y="1269"/>
                    </a:lnTo>
                    <a:lnTo>
                      <a:pt x="122" y="1285"/>
                    </a:lnTo>
                    <a:lnTo>
                      <a:pt x="141" y="1298"/>
                    </a:lnTo>
                    <a:lnTo>
                      <a:pt x="162" y="1311"/>
                    </a:lnTo>
                    <a:lnTo>
                      <a:pt x="185" y="1321"/>
                    </a:lnTo>
                    <a:lnTo>
                      <a:pt x="207" y="1330"/>
                    </a:lnTo>
                    <a:lnTo>
                      <a:pt x="232" y="1337"/>
                    </a:lnTo>
                    <a:lnTo>
                      <a:pt x="256" y="1342"/>
                    </a:lnTo>
                    <a:lnTo>
                      <a:pt x="254" y="1345"/>
                    </a:lnTo>
                    <a:close/>
                    <a:moveTo>
                      <a:pt x="1892" y="1040"/>
                    </a:moveTo>
                    <a:lnTo>
                      <a:pt x="1892" y="1040"/>
                    </a:lnTo>
                    <a:lnTo>
                      <a:pt x="1892" y="1057"/>
                    </a:lnTo>
                    <a:lnTo>
                      <a:pt x="1889" y="1073"/>
                    </a:lnTo>
                    <a:lnTo>
                      <a:pt x="1887" y="1088"/>
                    </a:lnTo>
                    <a:lnTo>
                      <a:pt x="1882" y="1104"/>
                    </a:lnTo>
                    <a:lnTo>
                      <a:pt x="1877" y="1118"/>
                    </a:lnTo>
                    <a:lnTo>
                      <a:pt x="1870" y="1134"/>
                    </a:lnTo>
                    <a:lnTo>
                      <a:pt x="1861" y="1146"/>
                    </a:lnTo>
                    <a:lnTo>
                      <a:pt x="1852" y="1160"/>
                    </a:lnTo>
                    <a:lnTo>
                      <a:pt x="1842" y="1172"/>
                    </a:lnTo>
                    <a:lnTo>
                      <a:pt x="1831" y="1182"/>
                    </a:lnTo>
                    <a:lnTo>
                      <a:pt x="1819" y="1193"/>
                    </a:lnTo>
                    <a:lnTo>
                      <a:pt x="1807" y="1203"/>
                    </a:lnTo>
                    <a:lnTo>
                      <a:pt x="1793" y="1212"/>
                    </a:lnTo>
                    <a:lnTo>
                      <a:pt x="1779" y="1219"/>
                    </a:lnTo>
                    <a:lnTo>
                      <a:pt x="1764" y="1226"/>
                    </a:lnTo>
                    <a:lnTo>
                      <a:pt x="1748" y="1231"/>
                    </a:lnTo>
                    <a:lnTo>
                      <a:pt x="1748" y="851"/>
                    </a:lnTo>
                    <a:lnTo>
                      <a:pt x="1748" y="851"/>
                    </a:lnTo>
                    <a:lnTo>
                      <a:pt x="1764" y="856"/>
                    </a:lnTo>
                    <a:lnTo>
                      <a:pt x="1779" y="863"/>
                    </a:lnTo>
                    <a:lnTo>
                      <a:pt x="1793" y="870"/>
                    </a:lnTo>
                    <a:lnTo>
                      <a:pt x="1807" y="878"/>
                    </a:lnTo>
                    <a:lnTo>
                      <a:pt x="1819" y="887"/>
                    </a:lnTo>
                    <a:lnTo>
                      <a:pt x="1831" y="897"/>
                    </a:lnTo>
                    <a:lnTo>
                      <a:pt x="1842" y="910"/>
                    </a:lnTo>
                    <a:lnTo>
                      <a:pt x="1852" y="922"/>
                    </a:lnTo>
                    <a:lnTo>
                      <a:pt x="1861" y="934"/>
                    </a:lnTo>
                    <a:lnTo>
                      <a:pt x="1870" y="948"/>
                    </a:lnTo>
                    <a:lnTo>
                      <a:pt x="1877" y="962"/>
                    </a:lnTo>
                    <a:lnTo>
                      <a:pt x="1882" y="977"/>
                    </a:lnTo>
                    <a:lnTo>
                      <a:pt x="1887" y="993"/>
                    </a:lnTo>
                    <a:lnTo>
                      <a:pt x="1889" y="1009"/>
                    </a:lnTo>
                    <a:lnTo>
                      <a:pt x="1892" y="1024"/>
                    </a:lnTo>
                    <a:lnTo>
                      <a:pt x="1892" y="1040"/>
                    </a:lnTo>
                    <a:lnTo>
                      <a:pt x="1892" y="1040"/>
                    </a:lnTo>
                    <a:close/>
                    <a:moveTo>
                      <a:pt x="927" y="187"/>
                    </a:moveTo>
                    <a:lnTo>
                      <a:pt x="927" y="187"/>
                    </a:lnTo>
                    <a:lnTo>
                      <a:pt x="929" y="174"/>
                    </a:lnTo>
                    <a:lnTo>
                      <a:pt x="934" y="160"/>
                    </a:lnTo>
                    <a:lnTo>
                      <a:pt x="941" y="146"/>
                    </a:lnTo>
                    <a:lnTo>
                      <a:pt x="950" y="135"/>
                    </a:lnTo>
                    <a:lnTo>
                      <a:pt x="960" y="127"/>
                    </a:lnTo>
                    <a:lnTo>
                      <a:pt x="972" y="120"/>
                    </a:lnTo>
                    <a:lnTo>
                      <a:pt x="986" y="115"/>
                    </a:lnTo>
                    <a:lnTo>
                      <a:pt x="1002" y="115"/>
                    </a:lnTo>
                    <a:lnTo>
                      <a:pt x="1002" y="115"/>
                    </a:lnTo>
                    <a:lnTo>
                      <a:pt x="1018" y="115"/>
                    </a:lnTo>
                    <a:lnTo>
                      <a:pt x="1032" y="120"/>
                    </a:lnTo>
                    <a:lnTo>
                      <a:pt x="1044" y="127"/>
                    </a:lnTo>
                    <a:lnTo>
                      <a:pt x="1054" y="135"/>
                    </a:lnTo>
                    <a:lnTo>
                      <a:pt x="1063" y="146"/>
                    </a:lnTo>
                    <a:lnTo>
                      <a:pt x="1070" y="160"/>
                    </a:lnTo>
                    <a:lnTo>
                      <a:pt x="1075" y="174"/>
                    </a:lnTo>
                    <a:lnTo>
                      <a:pt x="1077" y="187"/>
                    </a:lnTo>
                    <a:lnTo>
                      <a:pt x="1077" y="187"/>
                    </a:lnTo>
                    <a:lnTo>
                      <a:pt x="1075" y="203"/>
                    </a:lnTo>
                    <a:lnTo>
                      <a:pt x="1070" y="217"/>
                    </a:lnTo>
                    <a:lnTo>
                      <a:pt x="1063" y="229"/>
                    </a:lnTo>
                    <a:lnTo>
                      <a:pt x="1054" y="240"/>
                    </a:lnTo>
                    <a:lnTo>
                      <a:pt x="1044" y="248"/>
                    </a:lnTo>
                    <a:lnTo>
                      <a:pt x="1032" y="255"/>
                    </a:lnTo>
                    <a:lnTo>
                      <a:pt x="1018" y="260"/>
                    </a:lnTo>
                    <a:lnTo>
                      <a:pt x="1002" y="262"/>
                    </a:lnTo>
                    <a:lnTo>
                      <a:pt x="1002" y="262"/>
                    </a:lnTo>
                    <a:lnTo>
                      <a:pt x="1002" y="262"/>
                    </a:lnTo>
                    <a:lnTo>
                      <a:pt x="986" y="260"/>
                    </a:lnTo>
                    <a:lnTo>
                      <a:pt x="972" y="255"/>
                    </a:lnTo>
                    <a:lnTo>
                      <a:pt x="960" y="248"/>
                    </a:lnTo>
                    <a:lnTo>
                      <a:pt x="950" y="240"/>
                    </a:lnTo>
                    <a:lnTo>
                      <a:pt x="941" y="229"/>
                    </a:lnTo>
                    <a:lnTo>
                      <a:pt x="934" y="217"/>
                    </a:lnTo>
                    <a:lnTo>
                      <a:pt x="929" y="203"/>
                    </a:lnTo>
                    <a:lnTo>
                      <a:pt x="927" y="187"/>
                    </a:lnTo>
                    <a:lnTo>
                      <a:pt x="927" y="187"/>
                    </a:lnTo>
                    <a:close/>
                    <a:moveTo>
                      <a:pt x="364" y="854"/>
                    </a:moveTo>
                    <a:lnTo>
                      <a:pt x="364" y="854"/>
                    </a:lnTo>
                    <a:lnTo>
                      <a:pt x="366" y="814"/>
                    </a:lnTo>
                    <a:lnTo>
                      <a:pt x="371" y="778"/>
                    </a:lnTo>
                    <a:lnTo>
                      <a:pt x="380" y="746"/>
                    </a:lnTo>
                    <a:lnTo>
                      <a:pt x="392" y="719"/>
                    </a:lnTo>
                    <a:lnTo>
                      <a:pt x="406" y="694"/>
                    </a:lnTo>
                    <a:lnTo>
                      <a:pt x="421" y="674"/>
                    </a:lnTo>
                    <a:lnTo>
                      <a:pt x="439" y="656"/>
                    </a:lnTo>
                    <a:lnTo>
                      <a:pt x="458" y="641"/>
                    </a:lnTo>
                    <a:lnTo>
                      <a:pt x="479" y="628"/>
                    </a:lnTo>
                    <a:lnTo>
                      <a:pt x="499" y="618"/>
                    </a:lnTo>
                    <a:lnTo>
                      <a:pt x="520" y="609"/>
                    </a:lnTo>
                    <a:lnTo>
                      <a:pt x="543" y="604"/>
                    </a:lnTo>
                    <a:lnTo>
                      <a:pt x="564" y="601"/>
                    </a:lnTo>
                    <a:lnTo>
                      <a:pt x="585" y="597"/>
                    </a:lnTo>
                    <a:lnTo>
                      <a:pt x="623" y="595"/>
                    </a:lnTo>
                    <a:lnTo>
                      <a:pt x="1381" y="595"/>
                    </a:lnTo>
                    <a:lnTo>
                      <a:pt x="1381" y="595"/>
                    </a:lnTo>
                    <a:lnTo>
                      <a:pt x="1421" y="597"/>
                    </a:lnTo>
                    <a:lnTo>
                      <a:pt x="1456" y="602"/>
                    </a:lnTo>
                    <a:lnTo>
                      <a:pt x="1489" y="611"/>
                    </a:lnTo>
                    <a:lnTo>
                      <a:pt x="1517" y="623"/>
                    </a:lnTo>
                    <a:lnTo>
                      <a:pt x="1541" y="635"/>
                    </a:lnTo>
                    <a:lnTo>
                      <a:pt x="1562" y="653"/>
                    </a:lnTo>
                    <a:lnTo>
                      <a:pt x="1579" y="670"/>
                    </a:lnTo>
                    <a:lnTo>
                      <a:pt x="1595" y="689"/>
                    </a:lnTo>
                    <a:lnTo>
                      <a:pt x="1607" y="708"/>
                    </a:lnTo>
                    <a:lnTo>
                      <a:pt x="1618" y="731"/>
                    </a:lnTo>
                    <a:lnTo>
                      <a:pt x="1624" y="752"/>
                    </a:lnTo>
                    <a:lnTo>
                      <a:pt x="1631" y="772"/>
                    </a:lnTo>
                    <a:lnTo>
                      <a:pt x="1635" y="795"/>
                    </a:lnTo>
                    <a:lnTo>
                      <a:pt x="1638" y="816"/>
                    </a:lnTo>
                    <a:lnTo>
                      <a:pt x="1640" y="854"/>
                    </a:lnTo>
                    <a:lnTo>
                      <a:pt x="1640" y="1305"/>
                    </a:lnTo>
                    <a:lnTo>
                      <a:pt x="1640" y="1305"/>
                    </a:lnTo>
                    <a:lnTo>
                      <a:pt x="1638" y="1325"/>
                    </a:lnTo>
                    <a:lnTo>
                      <a:pt x="1638" y="1344"/>
                    </a:lnTo>
                    <a:lnTo>
                      <a:pt x="1635" y="1364"/>
                    </a:lnTo>
                    <a:lnTo>
                      <a:pt x="1631" y="1387"/>
                    </a:lnTo>
                    <a:lnTo>
                      <a:pt x="1624" y="1408"/>
                    </a:lnTo>
                    <a:lnTo>
                      <a:pt x="1618" y="1430"/>
                    </a:lnTo>
                    <a:lnTo>
                      <a:pt x="1607" y="1451"/>
                    </a:lnTo>
                    <a:lnTo>
                      <a:pt x="1595" y="1470"/>
                    </a:lnTo>
                    <a:lnTo>
                      <a:pt x="1579" y="1489"/>
                    </a:lnTo>
                    <a:lnTo>
                      <a:pt x="1562" y="1509"/>
                    </a:lnTo>
                    <a:lnTo>
                      <a:pt x="1541" y="1524"/>
                    </a:lnTo>
                    <a:lnTo>
                      <a:pt x="1517" y="1538"/>
                    </a:lnTo>
                    <a:lnTo>
                      <a:pt x="1487" y="1548"/>
                    </a:lnTo>
                    <a:lnTo>
                      <a:pt x="1456" y="1557"/>
                    </a:lnTo>
                    <a:lnTo>
                      <a:pt x="1421" y="1562"/>
                    </a:lnTo>
                    <a:lnTo>
                      <a:pt x="1381" y="1564"/>
                    </a:lnTo>
                    <a:lnTo>
                      <a:pt x="625" y="1564"/>
                    </a:lnTo>
                    <a:lnTo>
                      <a:pt x="625" y="1564"/>
                    </a:lnTo>
                    <a:lnTo>
                      <a:pt x="606" y="1564"/>
                    </a:lnTo>
                    <a:lnTo>
                      <a:pt x="585" y="1562"/>
                    </a:lnTo>
                    <a:lnTo>
                      <a:pt x="564" y="1559"/>
                    </a:lnTo>
                    <a:lnTo>
                      <a:pt x="543" y="1555"/>
                    </a:lnTo>
                    <a:lnTo>
                      <a:pt x="520" y="1550"/>
                    </a:lnTo>
                    <a:lnTo>
                      <a:pt x="499" y="1542"/>
                    </a:lnTo>
                    <a:lnTo>
                      <a:pt x="479" y="1531"/>
                    </a:lnTo>
                    <a:lnTo>
                      <a:pt x="458" y="1519"/>
                    </a:lnTo>
                    <a:lnTo>
                      <a:pt x="439" y="1503"/>
                    </a:lnTo>
                    <a:lnTo>
                      <a:pt x="421" y="1486"/>
                    </a:lnTo>
                    <a:lnTo>
                      <a:pt x="406" y="1465"/>
                    </a:lnTo>
                    <a:lnTo>
                      <a:pt x="392" y="1441"/>
                    </a:lnTo>
                    <a:lnTo>
                      <a:pt x="381" y="1413"/>
                    </a:lnTo>
                    <a:lnTo>
                      <a:pt x="373" y="1382"/>
                    </a:lnTo>
                    <a:lnTo>
                      <a:pt x="367" y="1345"/>
                    </a:lnTo>
                    <a:lnTo>
                      <a:pt x="366" y="1305"/>
                    </a:lnTo>
                    <a:lnTo>
                      <a:pt x="364" y="854"/>
                    </a:lnTo>
                    <a:close/>
                    <a:moveTo>
                      <a:pt x="253" y="854"/>
                    </a:moveTo>
                    <a:lnTo>
                      <a:pt x="253" y="1234"/>
                    </a:lnTo>
                    <a:lnTo>
                      <a:pt x="253" y="1234"/>
                    </a:lnTo>
                    <a:lnTo>
                      <a:pt x="233" y="1227"/>
                    </a:lnTo>
                    <a:lnTo>
                      <a:pt x="216" y="1219"/>
                    </a:lnTo>
                    <a:lnTo>
                      <a:pt x="199" y="1210"/>
                    </a:lnTo>
                    <a:lnTo>
                      <a:pt x="183" y="1198"/>
                    </a:lnTo>
                    <a:lnTo>
                      <a:pt x="169" y="1186"/>
                    </a:lnTo>
                    <a:lnTo>
                      <a:pt x="155" y="1172"/>
                    </a:lnTo>
                    <a:lnTo>
                      <a:pt x="145" y="1156"/>
                    </a:lnTo>
                    <a:lnTo>
                      <a:pt x="134" y="1141"/>
                    </a:lnTo>
                    <a:lnTo>
                      <a:pt x="126" y="1123"/>
                    </a:lnTo>
                    <a:lnTo>
                      <a:pt x="119" y="1106"/>
                    </a:lnTo>
                    <a:lnTo>
                      <a:pt x="115" y="1087"/>
                    </a:lnTo>
                    <a:lnTo>
                      <a:pt x="112" y="1068"/>
                    </a:lnTo>
                    <a:lnTo>
                      <a:pt x="110" y="1049"/>
                    </a:lnTo>
                    <a:lnTo>
                      <a:pt x="110" y="1029"/>
                    </a:lnTo>
                    <a:lnTo>
                      <a:pt x="113" y="1009"/>
                    </a:lnTo>
                    <a:lnTo>
                      <a:pt x="117" y="989"/>
                    </a:lnTo>
                    <a:lnTo>
                      <a:pt x="117" y="989"/>
                    </a:lnTo>
                    <a:lnTo>
                      <a:pt x="126" y="965"/>
                    </a:lnTo>
                    <a:lnTo>
                      <a:pt x="138" y="943"/>
                    </a:lnTo>
                    <a:lnTo>
                      <a:pt x="152" y="924"/>
                    </a:lnTo>
                    <a:lnTo>
                      <a:pt x="167" y="904"/>
                    </a:lnTo>
                    <a:lnTo>
                      <a:pt x="187" y="889"/>
                    </a:lnTo>
                    <a:lnTo>
                      <a:pt x="207" y="875"/>
                    </a:lnTo>
                    <a:lnTo>
                      <a:pt x="230" y="863"/>
                    </a:lnTo>
                    <a:lnTo>
                      <a:pt x="253" y="854"/>
                    </a:lnTo>
                    <a:lnTo>
                      <a:pt x="253" y="854"/>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70" name="Freeform 183">
                <a:extLst>
                  <a:ext uri="{FF2B5EF4-FFF2-40B4-BE49-F238E27FC236}">
                    <a16:creationId xmlns:a16="http://schemas.microsoft.com/office/drawing/2014/main" id="{7BB1AC4B-27E8-4DB7-9129-04B9327184BB}"/>
                  </a:ext>
                </a:extLst>
              </p:cNvPr>
              <p:cNvSpPr>
                <a:spLocks/>
              </p:cNvSpPr>
              <p:nvPr/>
            </p:nvSpPr>
            <p:spPr bwMode="auto">
              <a:xfrm>
                <a:off x="8372043" y="3580074"/>
                <a:ext cx="112833" cy="16895"/>
              </a:xfrm>
              <a:custGeom>
                <a:avLst/>
                <a:gdLst>
                  <a:gd name="T0" fmla="*/ 692 w 748"/>
                  <a:gd name="T1" fmla="*/ 0 h 111"/>
                  <a:gd name="T2" fmla="*/ 56 w 748"/>
                  <a:gd name="T3" fmla="*/ 0 h 111"/>
                  <a:gd name="T4" fmla="*/ 56 w 748"/>
                  <a:gd name="T5" fmla="*/ 0 h 111"/>
                  <a:gd name="T6" fmla="*/ 45 w 748"/>
                  <a:gd name="T7" fmla="*/ 0 h 111"/>
                  <a:gd name="T8" fmla="*/ 35 w 748"/>
                  <a:gd name="T9" fmla="*/ 4 h 111"/>
                  <a:gd name="T10" fmla="*/ 25 w 748"/>
                  <a:gd name="T11" fmla="*/ 9 h 111"/>
                  <a:gd name="T12" fmla="*/ 16 w 748"/>
                  <a:gd name="T13" fmla="*/ 16 h 111"/>
                  <a:gd name="T14" fmla="*/ 9 w 748"/>
                  <a:gd name="T15" fmla="*/ 25 h 111"/>
                  <a:gd name="T16" fmla="*/ 4 w 748"/>
                  <a:gd name="T17" fmla="*/ 33 h 111"/>
                  <a:gd name="T18" fmla="*/ 2 w 748"/>
                  <a:gd name="T19" fmla="*/ 44 h 111"/>
                  <a:gd name="T20" fmla="*/ 0 w 748"/>
                  <a:gd name="T21" fmla="*/ 56 h 111"/>
                  <a:gd name="T22" fmla="*/ 0 w 748"/>
                  <a:gd name="T23" fmla="*/ 56 h 111"/>
                  <a:gd name="T24" fmla="*/ 2 w 748"/>
                  <a:gd name="T25" fmla="*/ 66 h 111"/>
                  <a:gd name="T26" fmla="*/ 4 w 748"/>
                  <a:gd name="T27" fmla="*/ 77 h 111"/>
                  <a:gd name="T28" fmla="*/ 9 w 748"/>
                  <a:gd name="T29" fmla="*/ 85 h 111"/>
                  <a:gd name="T30" fmla="*/ 16 w 748"/>
                  <a:gd name="T31" fmla="*/ 94 h 111"/>
                  <a:gd name="T32" fmla="*/ 25 w 748"/>
                  <a:gd name="T33" fmla="*/ 101 h 111"/>
                  <a:gd name="T34" fmla="*/ 35 w 748"/>
                  <a:gd name="T35" fmla="*/ 106 h 111"/>
                  <a:gd name="T36" fmla="*/ 45 w 748"/>
                  <a:gd name="T37" fmla="*/ 110 h 111"/>
                  <a:gd name="T38" fmla="*/ 56 w 748"/>
                  <a:gd name="T39" fmla="*/ 111 h 111"/>
                  <a:gd name="T40" fmla="*/ 692 w 748"/>
                  <a:gd name="T41" fmla="*/ 111 h 111"/>
                  <a:gd name="T42" fmla="*/ 692 w 748"/>
                  <a:gd name="T43" fmla="*/ 111 h 111"/>
                  <a:gd name="T44" fmla="*/ 703 w 748"/>
                  <a:gd name="T45" fmla="*/ 110 h 111"/>
                  <a:gd name="T46" fmla="*/ 713 w 748"/>
                  <a:gd name="T47" fmla="*/ 106 h 111"/>
                  <a:gd name="T48" fmla="*/ 723 w 748"/>
                  <a:gd name="T49" fmla="*/ 101 h 111"/>
                  <a:gd name="T50" fmla="*/ 732 w 748"/>
                  <a:gd name="T51" fmla="*/ 94 h 111"/>
                  <a:gd name="T52" fmla="*/ 739 w 748"/>
                  <a:gd name="T53" fmla="*/ 85 h 111"/>
                  <a:gd name="T54" fmla="*/ 744 w 748"/>
                  <a:gd name="T55" fmla="*/ 77 h 111"/>
                  <a:gd name="T56" fmla="*/ 746 w 748"/>
                  <a:gd name="T57" fmla="*/ 66 h 111"/>
                  <a:gd name="T58" fmla="*/ 748 w 748"/>
                  <a:gd name="T59" fmla="*/ 56 h 111"/>
                  <a:gd name="T60" fmla="*/ 748 w 748"/>
                  <a:gd name="T61" fmla="*/ 56 h 111"/>
                  <a:gd name="T62" fmla="*/ 746 w 748"/>
                  <a:gd name="T63" fmla="*/ 44 h 111"/>
                  <a:gd name="T64" fmla="*/ 744 w 748"/>
                  <a:gd name="T65" fmla="*/ 33 h 111"/>
                  <a:gd name="T66" fmla="*/ 739 w 748"/>
                  <a:gd name="T67" fmla="*/ 25 h 111"/>
                  <a:gd name="T68" fmla="*/ 732 w 748"/>
                  <a:gd name="T69" fmla="*/ 16 h 111"/>
                  <a:gd name="T70" fmla="*/ 723 w 748"/>
                  <a:gd name="T71" fmla="*/ 9 h 111"/>
                  <a:gd name="T72" fmla="*/ 713 w 748"/>
                  <a:gd name="T73" fmla="*/ 4 h 111"/>
                  <a:gd name="T74" fmla="*/ 703 w 748"/>
                  <a:gd name="T75" fmla="*/ 0 h 111"/>
                  <a:gd name="T76" fmla="*/ 692 w 748"/>
                  <a:gd name="T77" fmla="*/ 0 h 111"/>
                  <a:gd name="T78" fmla="*/ 692 w 748"/>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8" h="111">
                    <a:moveTo>
                      <a:pt x="692" y="0"/>
                    </a:moveTo>
                    <a:lnTo>
                      <a:pt x="56" y="0"/>
                    </a:lnTo>
                    <a:lnTo>
                      <a:pt x="56" y="0"/>
                    </a:lnTo>
                    <a:lnTo>
                      <a:pt x="45" y="0"/>
                    </a:lnTo>
                    <a:lnTo>
                      <a:pt x="35" y="4"/>
                    </a:lnTo>
                    <a:lnTo>
                      <a:pt x="25" y="9"/>
                    </a:lnTo>
                    <a:lnTo>
                      <a:pt x="16" y="16"/>
                    </a:lnTo>
                    <a:lnTo>
                      <a:pt x="9" y="25"/>
                    </a:lnTo>
                    <a:lnTo>
                      <a:pt x="4" y="33"/>
                    </a:lnTo>
                    <a:lnTo>
                      <a:pt x="2" y="44"/>
                    </a:lnTo>
                    <a:lnTo>
                      <a:pt x="0" y="56"/>
                    </a:lnTo>
                    <a:lnTo>
                      <a:pt x="0" y="56"/>
                    </a:lnTo>
                    <a:lnTo>
                      <a:pt x="2" y="66"/>
                    </a:lnTo>
                    <a:lnTo>
                      <a:pt x="4" y="77"/>
                    </a:lnTo>
                    <a:lnTo>
                      <a:pt x="9" y="85"/>
                    </a:lnTo>
                    <a:lnTo>
                      <a:pt x="16" y="94"/>
                    </a:lnTo>
                    <a:lnTo>
                      <a:pt x="25" y="101"/>
                    </a:lnTo>
                    <a:lnTo>
                      <a:pt x="35" y="106"/>
                    </a:lnTo>
                    <a:lnTo>
                      <a:pt x="45" y="110"/>
                    </a:lnTo>
                    <a:lnTo>
                      <a:pt x="56" y="111"/>
                    </a:lnTo>
                    <a:lnTo>
                      <a:pt x="692" y="111"/>
                    </a:lnTo>
                    <a:lnTo>
                      <a:pt x="692" y="111"/>
                    </a:lnTo>
                    <a:lnTo>
                      <a:pt x="703" y="110"/>
                    </a:lnTo>
                    <a:lnTo>
                      <a:pt x="713" y="106"/>
                    </a:lnTo>
                    <a:lnTo>
                      <a:pt x="723" y="101"/>
                    </a:lnTo>
                    <a:lnTo>
                      <a:pt x="732" y="94"/>
                    </a:lnTo>
                    <a:lnTo>
                      <a:pt x="739" y="85"/>
                    </a:lnTo>
                    <a:lnTo>
                      <a:pt x="744" y="77"/>
                    </a:lnTo>
                    <a:lnTo>
                      <a:pt x="746" y="66"/>
                    </a:lnTo>
                    <a:lnTo>
                      <a:pt x="748" y="56"/>
                    </a:lnTo>
                    <a:lnTo>
                      <a:pt x="748" y="56"/>
                    </a:lnTo>
                    <a:lnTo>
                      <a:pt x="746" y="44"/>
                    </a:lnTo>
                    <a:lnTo>
                      <a:pt x="744" y="33"/>
                    </a:lnTo>
                    <a:lnTo>
                      <a:pt x="739" y="25"/>
                    </a:lnTo>
                    <a:lnTo>
                      <a:pt x="732" y="16"/>
                    </a:lnTo>
                    <a:lnTo>
                      <a:pt x="723" y="9"/>
                    </a:lnTo>
                    <a:lnTo>
                      <a:pt x="713" y="4"/>
                    </a:lnTo>
                    <a:lnTo>
                      <a:pt x="703" y="0"/>
                    </a:lnTo>
                    <a:lnTo>
                      <a:pt x="692" y="0"/>
                    </a:lnTo>
                    <a:lnTo>
                      <a:pt x="692" y="0"/>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71" name="Freeform 184">
                <a:extLst>
                  <a:ext uri="{FF2B5EF4-FFF2-40B4-BE49-F238E27FC236}">
                    <a16:creationId xmlns:a16="http://schemas.microsoft.com/office/drawing/2014/main" id="{2A0F33EA-30A2-4313-9AC2-6B3380AFBC46}"/>
                  </a:ext>
                </a:extLst>
              </p:cNvPr>
              <p:cNvSpPr>
                <a:spLocks noEditPoints="1"/>
              </p:cNvSpPr>
              <p:nvPr/>
            </p:nvSpPr>
            <p:spPr bwMode="auto">
              <a:xfrm>
                <a:off x="8241712" y="3616277"/>
                <a:ext cx="373496" cy="257646"/>
              </a:xfrm>
              <a:custGeom>
                <a:avLst/>
                <a:gdLst>
                  <a:gd name="T0" fmla="*/ 2426 w 2476"/>
                  <a:gd name="T1" fmla="*/ 80 h 1708"/>
                  <a:gd name="T2" fmla="*/ 2259 w 2476"/>
                  <a:gd name="T3" fmla="*/ 3 h 1708"/>
                  <a:gd name="T4" fmla="*/ 2125 w 2476"/>
                  <a:gd name="T5" fmla="*/ 50 h 1708"/>
                  <a:gd name="T6" fmla="*/ 1900 w 2476"/>
                  <a:gd name="T7" fmla="*/ 199 h 1708"/>
                  <a:gd name="T8" fmla="*/ 365 w 2476"/>
                  <a:gd name="T9" fmla="*/ 61 h 1708"/>
                  <a:gd name="T10" fmla="*/ 191 w 2476"/>
                  <a:gd name="T11" fmla="*/ 2 h 1708"/>
                  <a:gd name="T12" fmla="*/ 45 w 2476"/>
                  <a:gd name="T13" fmla="*/ 83 h 1708"/>
                  <a:gd name="T14" fmla="*/ 5 w 2476"/>
                  <a:gd name="T15" fmla="*/ 262 h 1708"/>
                  <a:gd name="T16" fmla="*/ 132 w 2476"/>
                  <a:gd name="T17" fmla="*/ 415 h 1708"/>
                  <a:gd name="T18" fmla="*/ 82 w 2476"/>
                  <a:gd name="T19" fmla="*/ 878 h 1708"/>
                  <a:gd name="T20" fmla="*/ 3 w 2476"/>
                  <a:gd name="T21" fmla="*/ 1010 h 1708"/>
                  <a:gd name="T22" fmla="*/ 24 w 2476"/>
                  <a:gd name="T23" fmla="*/ 1191 h 1708"/>
                  <a:gd name="T24" fmla="*/ 103 w 2476"/>
                  <a:gd name="T25" fmla="*/ 1175 h 1708"/>
                  <a:gd name="T26" fmla="*/ 129 w 2476"/>
                  <a:gd name="T27" fmla="*/ 988 h 1708"/>
                  <a:gd name="T28" fmla="*/ 236 w 2476"/>
                  <a:gd name="T29" fmla="*/ 944 h 1708"/>
                  <a:gd name="T30" fmla="*/ 320 w 2476"/>
                  <a:gd name="T31" fmla="*/ 1047 h 1708"/>
                  <a:gd name="T32" fmla="*/ 365 w 2476"/>
                  <a:gd name="T33" fmla="*/ 1199 h 1708"/>
                  <a:gd name="T34" fmla="*/ 431 w 2476"/>
                  <a:gd name="T35" fmla="*/ 1156 h 1708"/>
                  <a:gd name="T36" fmla="*/ 405 w 2476"/>
                  <a:gd name="T37" fmla="*/ 944 h 1708"/>
                  <a:gd name="T38" fmla="*/ 289 w 2476"/>
                  <a:gd name="T39" fmla="*/ 843 h 1708"/>
                  <a:gd name="T40" fmla="*/ 398 w 2476"/>
                  <a:gd name="T41" fmla="*/ 331 h 1708"/>
                  <a:gd name="T42" fmla="*/ 529 w 2476"/>
                  <a:gd name="T43" fmla="*/ 1135 h 1708"/>
                  <a:gd name="T44" fmla="*/ 629 w 2476"/>
                  <a:gd name="T45" fmla="*/ 1378 h 1708"/>
                  <a:gd name="T46" fmla="*/ 855 w 2476"/>
                  <a:gd name="T47" fmla="*/ 1599 h 1708"/>
                  <a:gd name="T48" fmla="*/ 1148 w 2476"/>
                  <a:gd name="T49" fmla="*/ 1703 h 1708"/>
                  <a:gd name="T50" fmla="*/ 1464 w 2476"/>
                  <a:gd name="T51" fmla="*/ 1670 h 1708"/>
                  <a:gd name="T52" fmla="*/ 1699 w 2476"/>
                  <a:gd name="T53" fmla="*/ 1540 h 1708"/>
                  <a:gd name="T54" fmla="*/ 1880 w 2476"/>
                  <a:gd name="T55" fmla="*/ 1312 h 1708"/>
                  <a:gd name="T56" fmla="*/ 1956 w 2476"/>
                  <a:gd name="T57" fmla="*/ 1060 h 1708"/>
                  <a:gd name="T58" fmla="*/ 2111 w 2476"/>
                  <a:gd name="T59" fmla="*/ 371 h 1708"/>
                  <a:gd name="T60" fmla="*/ 2154 w 2476"/>
                  <a:gd name="T61" fmla="*/ 859 h 1708"/>
                  <a:gd name="T62" fmla="*/ 2055 w 2476"/>
                  <a:gd name="T63" fmla="*/ 975 h 1708"/>
                  <a:gd name="T64" fmla="*/ 2053 w 2476"/>
                  <a:gd name="T65" fmla="*/ 1175 h 1708"/>
                  <a:gd name="T66" fmla="*/ 2130 w 2476"/>
                  <a:gd name="T67" fmla="*/ 1191 h 1708"/>
                  <a:gd name="T68" fmla="*/ 2156 w 2476"/>
                  <a:gd name="T69" fmla="*/ 1026 h 1708"/>
                  <a:gd name="T70" fmla="*/ 2259 w 2476"/>
                  <a:gd name="T71" fmla="*/ 942 h 1708"/>
                  <a:gd name="T72" fmla="*/ 2363 w 2476"/>
                  <a:gd name="T73" fmla="*/ 1034 h 1708"/>
                  <a:gd name="T74" fmla="*/ 2398 w 2476"/>
                  <a:gd name="T75" fmla="*/ 1196 h 1708"/>
                  <a:gd name="T76" fmla="*/ 2471 w 2476"/>
                  <a:gd name="T77" fmla="*/ 1166 h 1708"/>
                  <a:gd name="T78" fmla="*/ 2457 w 2476"/>
                  <a:gd name="T79" fmla="*/ 960 h 1708"/>
                  <a:gd name="T80" fmla="*/ 2349 w 2476"/>
                  <a:gd name="T81" fmla="*/ 850 h 1708"/>
                  <a:gd name="T82" fmla="*/ 2394 w 2476"/>
                  <a:gd name="T83" fmla="*/ 385 h 1708"/>
                  <a:gd name="T84" fmla="*/ 2473 w 2476"/>
                  <a:gd name="T85" fmla="*/ 253 h 1708"/>
                  <a:gd name="T86" fmla="*/ 158 w 2476"/>
                  <a:gd name="T87" fmla="*/ 304 h 1708"/>
                  <a:gd name="T88" fmla="*/ 113 w 2476"/>
                  <a:gd name="T89" fmla="*/ 196 h 1708"/>
                  <a:gd name="T90" fmla="*/ 216 w 2476"/>
                  <a:gd name="T91" fmla="*/ 113 h 1708"/>
                  <a:gd name="T92" fmla="*/ 320 w 2476"/>
                  <a:gd name="T93" fmla="*/ 206 h 1708"/>
                  <a:gd name="T94" fmla="*/ 257 w 2476"/>
                  <a:gd name="T95" fmla="*/ 312 h 1708"/>
                  <a:gd name="T96" fmla="*/ 1122 w 2476"/>
                  <a:gd name="T97" fmla="*/ 1586 h 1708"/>
                  <a:gd name="T98" fmla="*/ 819 w 2476"/>
                  <a:gd name="T99" fmla="*/ 1432 h 1708"/>
                  <a:gd name="T100" fmla="*/ 1683 w 2476"/>
                  <a:gd name="T101" fmla="*/ 1404 h 1708"/>
                  <a:gd name="T102" fmla="*/ 1391 w 2476"/>
                  <a:gd name="T103" fmla="*/ 1578 h 1708"/>
                  <a:gd name="T104" fmla="*/ 1847 w 2476"/>
                  <a:gd name="T105" fmla="*/ 1041 h 1708"/>
                  <a:gd name="T106" fmla="*/ 656 w 2476"/>
                  <a:gd name="T107" fmla="*/ 1177 h 1708"/>
                  <a:gd name="T108" fmla="*/ 1850 w 2476"/>
                  <a:gd name="T109" fmla="*/ 311 h 1708"/>
                  <a:gd name="T110" fmla="*/ 2172 w 2476"/>
                  <a:gd name="T111" fmla="*/ 274 h 1708"/>
                  <a:gd name="T112" fmla="*/ 2172 w 2476"/>
                  <a:gd name="T113" fmla="*/ 156 h 1708"/>
                  <a:gd name="T114" fmla="*/ 2280 w 2476"/>
                  <a:gd name="T115" fmla="*/ 113 h 1708"/>
                  <a:gd name="T116" fmla="*/ 2363 w 2476"/>
                  <a:gd name="T117" fmla="*/ 215 h 1708"/>
                  <a:gd name="T118" fmla="*/ 2271 w 2476"/>
                  <a:gd name="T119" fmla="*/ 321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6" h="1708">
                    <a:moveTo>
                      <a:pt x="2476" y="217"/>
                    </a:moveTo>
                    <a:lnTo>
                      <a:pt x="2476" y="217"/>
                    </a:lnTo>
                    <a:lnTo>
                      <a:pt x="2474" y="194"/>
                    </a:lnTo>
                    <a:lnTo>
                      <a:pt x="2471" y="173"/>
                    </a:lnTo>
                    <a:lnTo>
                      <a:pt x="2466" y="153"/>
                    </a:lnTo>
                    <a:lnTo>
                      <a:pt x="2459" y="133"/>
                    </a:lnTo>
                    <a:lnTo>
                      <a:pt x="2448" y="114"/>
                    </a:lnTo>
                    <a:lnTo>
                      <a:pt x="2438" y="97"/>
                    </a:lnTo>
                    <a:lnTo>
                      <a:pt x="2426" y="80"/>
                    </a:lnTo>
                    <a:lnTo>
                      <a:pt x="2412" y="64"/>
                    </a:lnTo>
                    <a:lnTo>
                      <a:pt x="2396" y="50"/>
                    </a:lnTo>
                    <a:lnTo>
                      <a:pt x="2379" y="38"/>
                    </a:lnTo>
                    <a:lnTo>
                      <a:pt x="2361" y="28"/>
                    </a:lnTo>
                    <a:lnTo>
                      <a:pt x="2342" y="19"/>
                    </a:lnTo>
                    <a:lnTo>
                      <a:pt x="2323" y="12"/>
                    </a:lnTo>
                    <a:lnTo>
                      <a:pt x="2302" y="7"/>
                    </a:lnTo>
                    <a:lnTo>
                      <a:pt x="2280" y="3"/>
                    </a:lnTo>
                    <a:lnTo>
                      <a:pt x="2259" y="3"/>
                    </a:lnTo>
                    <a:lnTo>
                      <a:pt x="2259" y="3"/>
                    </a:lnTo>
                    <a:lnTo>
                      <a:pt x="2240" y="3"/>
                    </a:lnTo>
                    <a:lnTo>
                      <a:pt x="2222" y="7"/>
                    </a:lnTo>
                    <a:lnTo>
                      <a:pt x="2203" y="10"/>
                    </a:lnTo>
                    <a:lnTo>
                      <a:pt x="2187" y="15"/>
                    </a:lnTo>
                    <a:lnTo>
                      <a:pt x="2170" y="22"/>
                    </a:lnTo>
                    <a:lnTo>
                      <a:pt x="2154" y="31"/>
                    </a:lnTo>
                    <a:lnTo>
                      <a:pt x="2139" y="40"/>
                    </a:lnTo>
                    <a:lnTo>
                      <a:pt x="2125" y="50"/>
                    </a:lnTo>
                    <a:lnTo>
                      <a:pt x="2111" y="62"/>
                    </a:lnTo>
                    <a:lnTo>
                      <a:pt x="2099" y="74"/>
                    </a:lnTo>
                    <a:lnTo>
                      <a:pt x="2088" y="88"/>
                    </a:lnTo>
                    <a:lnTo>
                      <a:pt x="2078" y="102"/>
                    </a:lnTo>
                    <a:lnTo>
                      <a:pt x="2069" y="118"/>
                    </a:lnTo>
                    <a:lnTo>
                      <a:pt x="2060" y="135"/>
                    </a:lnTo>
                    <a:lnTo>
                      <a:pt x="2055" y="153"/>
                    </a:lnTo>
                    <a:lnTo>
                      <a:pt x="2050" y="170"/>
                    </a:lnTo>
                    <a:lnTo>
                      <a:pt x="1900" y="199"/>
                    </a:lnTo>
                    <a:lnTo>
                      <a:pt x="576" y="199"/>
                    </a:lnTo>
                    <a:lnTo>
                      <a:pt x="426" y="170"/>
                    </a:lnTo>
                    <a:lnTo>
                      <a:pt x="426" y="170"/>
                    </a:lnTo>
                    <a:lnTo>
                      <a:pt x="421" y="149"/>
                    </a:lnTo>
                    <a:lnTo>
                      <a:pt x="412" y="128"/>
                    </a:lnTo>
                    <a:lnTo>
                      <a:pt x="403" y="109"/>
                    </a:lnTo>
                    <a:lnTo>
                      <a:pt x="391" y="92"/>
                    </a:lnTo>
                    <a:lnTo>
                      <a:pt x="379" y="74"/>
                    </a:lnTo>
                    <a:lnTo>
                      <a:pt x="365" y="61"/>
                    </a:lnTo>
                    <a:lnTo>
                      <a:pt x="349" y="47"/>
                    </a:lnTo>
                    <a:lnTo>
                      <a:pt x="332" y="35"/>
                    </a:lnTo>
                    <a:lnTo>
                      <a:pt x="315" y="24"/>
                    </a:lnTo>
                    <a:lnTo>
                      <a:pt x="296" y="15"/>
                    </a:lnTo>
                    <a:lnTo>
                      <a:pt x="275" y="9"/>
                    </a:lnTo>
                    <a:lnTo>
                      <a:pt x="256" y="3"/>
                    </a:lnTo>
                    <a:lnTo>
                      <a:pt x="235" y="2"/>
                    </a:lnTo>
                    <a:lnTo>
                      <a:pt x="212" y="0"/>
                    </a:lnTo>
                    <a:lnTo>
                      <a:pt x="191" y="2"/>
                    </a:lnTo>
                    <a:lnTo>
                      <a:pt x="169" y="5"/>
                    </a:lnTo>
                    <a:lnTo>
                      <a:pt x="169" y="5"/>
                    </a:lnTo>
                    <a:lnTo>
                      <a:pt x="148" y="12"/>
                    </a:lnTo>
                    <a:lnTo>
                      <a:pt x="127" y="19"/>
                    </a:lnTo>
                    <a:lnTo>
                      <a:pt x="108" y="29"/>
                    </a:lnTo>
                    <a:lnTo>
                      <a:pt x="90" y="40"/>
                    </a:lnTo>
                    <a:lnTo>
                      <a:pt x="75" y="52"/>
                    </a:lnTo>
                    <a:lnTo>
                      <a:pt x="59" y="68"/>
                    </a:lnTo>
                    <a:lnTo>
                      <a:pt x="45" y="83"/>
                    </a:lnTo>
                    <a:lnTo>
                      <a:pt x="33" y="99"/>
                    </a:lnTo>
                    <a:lnTo>
                      <a:pt x="23" y="118"/>
                    </a:lnTo>
                    <a:lnTo>
                      <a:pt x="14" y="137"/>
                    </a:lnTo>
                    <a:lnTo>
                      <a:pt x="9" y="156"/>
                    </a:lnTo>
                    <a:lnTo>
                      <a:pt x="3" y="177"/>
                    </a:lnTo>
                    <a:lnTo>
                      <a:pt x="0" y="198"/>
                    </a:lnTo>
                    <a:lnTo>
                      <a:pt x="0" y="219"/>
                    </a:lnTo>
                    <a:lnTo>
                      <a:pt x="0" y="239"/>
                    </a:lnTo>
                    <a:lnTo>
                      <a:pt x="5" y="262"/>
                    </a:lnTo>
                    <a:lnTo>
                      <a:pt x="5" y="262"/>
                    </a:lnTo>
                    <a:lnTo>
                      <a:pt x="9" y="276"/>
                    </a:lnTo>
                    <a:lnTo>
                      <a:pt x="12" y="291"/>
                    </a:lnTo>
                    <a:lnTo>
                      <a:pt x="24" y="318"/>
                    </a:lnTo>
                    <a:lnTo>
                      <a:pt x="40" y="342"/>
                    </a:lnTo>
                    <a:lnTo>
                      <a:pt x="59" y="364"/>
                    </a:lnTo>
                    <a:lnTo>
                      <a:pt x="82" y="385"/>
                    </a:lnTo>
                    <a:lnTo>
                      <a:pt x="106" y="401"/>
                    </a:lnTo>
                    <a:lnTo>
                      <a:pt x="132" y="415"/>
                    </a:lnTo>
                    <a:lnTo>
                      <a:pt x="146" y="420"/>
                    </a:lnTo>
                    <a:lnTo>
                      <a:pt x="160" y="425"/>
                    </a:lnTo>
                    <a:lnTo>
                      <a:pt x="160" y="840"/>
                    </a:lnTo>
                    <a:lnTo>
                      <a:pt x="160" y="840"/>
                    </a:lnTo>
                    <a:lnTo>
                      <a:pt x="143" y="845"/>
                    </a:lnTo>
                    <a:lnTo>
                      <a:pt x="127" y="852"/>
                    </a:lnTo>
                    <a:lnTo>
                      <a:pt x="111" y="859"/>
                    </a:lnTo>
                    <a:lnTo>
                      <a:pt x="96" y="868"/>
                    </a:lnTo>
                    <a:lnTo>
                      <a:pt x="82" y="878"/>
                    </a:lnTo>
                    <a:lnTo>
                      <a:pt x="68" y="890"/>
                    </a:lnTo>
                    <a:lnTo>
                      <a:pt x="56" y="903"/>
                    </a:lnTo>
                    <a:lnTo>
                      <a:pt x="45" y="916"/>
                    </a:lnTo>
                    <a:lnTo>
                      <a:pt x="35" y="930"/>
                    </a:lnTo>
                    <a:lnTo>
                      <a:pt x="26" y="944"/>
                    </a:lnTo>
                    <a:lnTo>
                      <a:pt x="19" y="960"/>
                    </a:lnTo>
                    <a:lnTo>
                      <a:pt x="12" y="977"/>
                    </a:lnTo>
                    <a:lnTo>
                      <a:pt x="7" y="993"/>
                    </a:lnTo>
                    <a:lnTo>
                      <a:pt x="3" y="1010"/>
                    </a:lnTo>
                    <a:lnTo>
                      <a:pt x="0" y="1029"/>
                    </a:lnTo>
                    <a:lnTo>
                      <a:pt x="0" y="1047"/>
                    </a:lnTo>
                    <a:lnTo>
                      <a:pt x="0" y="1146"/>
                    </a:lnTo>
                    <a:lnTo>
                      <a:pt x="0" y="1146"/>
                    </a:lnTo>
                    <a:lnTo>
                      <a:pt x="2" y="1156"/>
                    </a:lnTo>
                    <a:lnTo>
                      <a:pt x="5" y="1166"/>
                    </a:lnTo>
                    <a:lnTo>
                      <a:pt x="9" y="1175"/>
                    </a:lnTo>
                    <a:lnTo>
                      <a:pt x="16" y="1184"/>
                    </a:lnTo>
                    <a:lnTo>
                      <a:pt x="24" y="1191"/>
                    </a:lnTo>
                    <a:lnTo>
                      <a:pt x="35" y="1196"/>
                    </a:lnTo>
                    <a:lnTo>
                      <a:pt x="45" y="1199"/>
                    </a:lnTo>
                    <a:lnTo>
                      <a:pt x="56" y="1201"/>
                    </a:lnTo>
                    <a:lnTo>
                      <a:pt x="56" y="1201"/>
                    </a:lnTo>
                    <a:lnTo>
                      <a:pt x="66" y="1199"/>
                    </a:lnTo>
                    <a:lnTo>
                      <a:pt x="77" y="1196"/>
                    </a:lnTo>
                    <a:lnTo>
                      <a:pt x="87" y="1191"/>
                    </a:lnTo>
                    <a:lnTo>
                      <a:pt x="96" y="1184"/>
                    </a:lnTo>
                    <a:lnTo>
                      <a:pt x="103" y="1175"/>
                    </a:lnTo>
                    <a:lnTo>
                      <a:pt x="106" y="1166"/>
                    </a:lnTo>
                    <a:lnTo>
                      <a:pt x="110" y="1156"/>
                    </a:lnTo>
                    <a:lnTo>
                      <a:pt x="111" y="1146"/>
                    </a:lnTo>
                    <a:lnTo>
                      <a:pt x="111" y="1047"/>
                    </a:lnTo>
                    <a:lnTo>
                      <a:pt x="111" y="1047"/>
                    </a:lnTo>
                    <a:lnTo>
                      <a:pt x="111" y="1034"/>
                    </a:lnTo>
                    <a:lnTo>
                      <a:pt x="113" y="1026"/>
                    </a:lnTo>
                    <a:lnTo>
                      <a:pt x="120" y="1005"/>
                    </a:lnTo>
                    <a:lnTo>
                      <a:pt x="129" y="988"/>
                    </a:lnTo>
                    <a:lnTo>
                      <a:pt x="143" y="972"/>
                    </a:lnTo>
                    <a:lnTo>
                      <a:pt x="158" y="960"/>
                    </a:lnTo>
                    <a:lnTo>
                      <a:pt x="176" y="949"/>
                    </a:lnTo>
                    <a:lnTo>
                      <a:pt x="195" y="944"/>
                    </a:lnTo>
                    <a:lnTo>
                      <a:pt x="205" y="942"/>
                    </a:lnTo>
                    <a:lnTo>
                      <a:pt x="216" y="941"/>
                    </a:lnTo>
                    <a:lnTo>
                      <a:pt x="216" y="941"/>
                    </a:lnTo>
                    <a:lnTo>
                      <a:pt x="226" y="942"/>
                    </a:lnTo>
                    <a:lnTo>
                      <a:pt x="236" y="944"/>
                    </a:lnTo>
                    <a:lnTo>
                      <a:pt x="257" y="949"/>
                    </a:lnTo>
                    <a:lnTo>
                      <a:pt x="275" y="960"/>
                    </a:lnTo>
                    <a:lnTo>
                      <a:pt x="290" y="972"/>
                    </a:lnTo>
                    <a:lnTo>
                      <a:pt x="303" y="988"/>
                    </a:lnTo>
                    <a:lnTo>
                      <a:pt x="313" y="1005"/>
                    </a:lnTo>
                    <a:lnTo>
                      <a:pt x="318" y="1026"/>
                    </a:lnTo>
                    <a:lnTo>
                      <a:pt x="320" y="1034"/>
                    </a:lnTo>
                    <a:lnTo>
                      <a:pt x="320" y="1047"/>
                    </a:lnTo>
                    <a:lnTo>
                      <a:pt x="320" y="1047"/>
                    </a:lnTo>
                    <a:lnTo>
                      <a:pt x="320" y="1146"/>
                    </a:lnTo>
                    <a:lnTo>
                      <a:pt x="320" y="1146"/>
                    </a:lnTo>
                    <a:lnTo>
                      <a:pt x="322" y="1156"/>
                    </a:lnTo>
                    <a:lnTo>
                      <a:pt x="325" y="1166"/>
                    </a:lnTo>
                    <a:lnTo>
                      <a:pt x="330" y="1175"/>
                    </a:lnTo>
                    <a:lnTo>
                      <a:pt x="337" y="1184"/>
                    </a:lnTo>
                    <a:lnTo>
                      <a:pt x="344" y="1191"/>
                    </a:lnTo>
                    <a:lnTo>
                      <a:pt x="355" y="1196"/>
                    </a:lnTo>
                    <a:lnTo>
                      <a:pt x="365" y="1199"/>
                    </a:lnTo>
                    <a:lnTo>
                      <a:pt x="376" y="1201"/>
                    </a:lnTo>
                    <a:lnTo>
                      <a:pt x="376" y="1201"/>
                    </a:lnTo>
                    <a:lnTo>
                      <a:pt x="388" y="1199"/>
                    </a:lnTo>
                    <a:lnTo>
                      <a:pt x="398" y="1196"/>
                    </a:lnTo>
                    <a:lnTo>
                      <a:pt x="407" y="1191"/>
                    </a:lnTo>
                    <a:lnTo>
                      <a:pt x="416" y="1184"/>
                    </a:lnTo>
                    <a:lnTo>
                      <a:pt x="423" y="1175"/>
                    </a:lnTo>
                    <a:lnTo>
                      <a:pt x="428" y="1166"/>
                    </a:lnTo>
                    <a:lnTo>
                      <a:pt x="431" y="1156"/>
                    </a:lnTo>
                    <a:lnTo>
                      <a:pt x="431" y="1146"/>
                    </a:lnTo>
                    <a:lnTo>
                      <a:pt x="431" y="1047"/>
                    </a:lnTo>
                    <a:lnTo>
                      <a:pt x="431" y="1047"/>
                    </a:lnTo>
                    <a:lnTo>
                      <a:pt x="431" y="1028"/>
                    </a:lnTo>
                    <a:lnTo>
                      <a:pt x="429" y="1010"/>
                    </a:lnTo>
                    <a:lnTo>
                      <a:pt x="424" y="993"/>
                    </a:lnTo>
                    <a:lnTo>
                      <a:pt x="419" y="975"/>
                    </a:lnTo>
                    <a:lnTo>
                      <a:pt x="414" y="960"/>
                    </a:lnTo>
                    <a:lnTo>
                      <a:pt x="405" y="944"/>
                    </a:lnTo>
                    <a:lnTo>
                      <a:pt x="396" y="929"/>
                    </a:lnTo>
                    <a:lnTo>
                      <a:pt x="386" y="915"/>
                    </a:lnTo>
                    <a:lnTo>
                      <a:pt x="376" y="903"/>
                    </a:lnTo>
                    <a:lnTo>
                      <a:pt x="363" y="890"/>
                    </a:lnTo>
                    <a:lnTo>
                      <a:pt x="349" y="878"/>
                    </a:lnTo>
                    <a:lnTo>
                      <a:pt x="336" y="868"/>
                    </a:lnTo>
                    <a:lnTo>
                      <a:pt x="322" y="859"/>
                    </a:lnTo>
                    <a:lnTo>
                      <a:pt x="306" y="850"/>
                    </a:lnTo>
                    <a:lnTo>
                      <a:pt x="289" y="843"/>
                    </a:lnTo>
                    <a:lnTo>
                      <a:pt x="271" y="838"/>
                    </a:lnTo>
                    <a:lnTo>
                      <a:pt x="271" y="423"/>
                    </a:lnTo>
                    <a:lnTo>
                      <a:pt x="271" y="423"/>
                    </a:lnTo>
                    <a:lnTo>
                      <a:pt x="297" y="415"/>
                    </a:lnTo>
                    <a:lnTo>
                      <a:pt x="322" y="403"/>
                    </a:lnTo>
                    <a:lnTo>
                      <a:pt x="344" y="389"/>
                    </a:lnTo>
                    <a:lnTo>
                      <a:pt x="363" y="371"/>
                    </a:lnTo>
                    <a:lnTo>
                      <a:pt x="383" y="352"/>
                    </a:lnTo>
                    <a:lnTo>
                      <a:pt x="398" y="331"/>
                    </a:lnTo>
                    <a:lnTo>
                      <a:pt x="410" y="307"/>
                    </a:lnTo>
                    <a:lnTo>
                      <a:pt x="421" y="281"/>
                    </a:lnTo>
                    <a:lnTo>
                      <a:pt x="513" y="300"/>
                    </a:lnTo>
                    <a:lnTo>
                      <a:pt x="513" y="986"/>
                    </a:lnTo>
                    <a:lnTo>
                      <a:pt x="513" y="986"/>
                    </a:lnTo>
                    <a:lnTo>
                      <a:pt x="515" y="1022"/>
                    </a:lnTo>
                    <a:lnTo>
                      <a:pt x="518" y="1060"/>
                    </a:lnTo>
                    <a:lnTo>
                      <a:pt x="523" y="1097"/>
                    </a:lnTo>
                    <a:lnTo>
                      <a:pt x="529" y="1135"/>
                    </a:lnTo>
                    <a:lnTo>
                      <a:pt x="539" y="1172"/>
                    </a:lnTo>
                    <a:lnTo>
                      <a:pt x="549" y="1206"/>
                    </a:lnTo>
                    <a:lnTo>
                      <a:pt x="562" y="1243"/>
                    </a:lnTo>
                    <a:lnTo>
                      <a:pt x="576" y="1277"/>
                    </a:lnTo>
                    <a:lnTo>
                      <a:pt x="576" y="1283"/>
                    </a:lnTo>
                    <a:lnTo>
                      <a:pt x="576" y="1283"/>
                    </a:lnTo>
                    <a:lnTo>
                      <a:pt x="591" y="1316"/>
                    </a:lnTo>
                    <a:lnTo>
                      <a:pt x="610" y="1349"/>
                    </a:lnTo>
                    <a:lnTo>
                      <a:pt x="629" y="1378"/>
                    </a:lnTo>
                    <a:lnTo>
                      <a:pt x="649" y="1409"/>
                    </a:lnTo>
                    <a:lnTo>
                      <a:pt x="671" y="1437"/>
                    </a:lnTo>
                    <a:lnTo>
                      <a:pt x="694" y="1465"/>
                    </a:lnTo>
                    <a:lnTo>
                      <a:pt x="718" y="1491"/>
                    </a:lnTo>
                    <a:lnTo>
                      <a:pt x="744" y="1515"/>
                    </a:lnTo>
                    <a:lnTo>
                      <a:pt x="770" y="1538"/>
                    </a:lnTo>
                    <a:lnTo>
                      <a:pt x="798" y="1560"/>
                    </a:lnTo>
                    <a:lnTo>
                      <a:pt x="826" y="1581"/>
                    </a:lnTo>
                    <a:lnTo>
                      <a:pt x="855" y="1599"/>
                    </a:lnTo>
                    <a:lnTo>
                      <a:pt x="885" y="1618"/>
                    </a:lnTo>
                    <a:lnTo>
                      <a:pt x="916" y="1633"/>
                    </a:lnTo>
                    <a:lnTo>
                      <a:pt x="948" y="1647"/>
                    </a:lnTo>
                    <a:lnTo>
                      <a:pt x="979" y="1661"/>
                    </a:lnTo>
                    <a:lnTo>
                      <a:pt x="1012" y="1672"/>
                    </a:lnTo>
                    <a:lnTo>
                      <a:pt x="1045" y="1682"/>
                    </a:lnTo>
                    <a:lnTo>
                      <a:pt x="1080" y="1691"/>
                    </a:lnTo>
                    <a:lnTo>
                      <a:pt x="1113" y="1698"/>
                    </a:lnTo>
                    <a:lnTo>
                      <a:pt x="1148" y="1703"/>
                    </a:lnTo>
                    <a:lnTo>
                      <a:pt x="1182" y="1706"/>
                    </a:lnTo>
                    <a:lnTo>
                      <a:pt x="1217" y="1708"/>
                    </a:lnTo>
                    <a:lnTo>
                      <a:pt x="1252" y="1708"/>
                    </a:lnTo>
                    <a:lnTo>
                      <a:pt x="1288" y="1706"/>
                    </a:lnTo>
                    <a:lnTo>
                      <a:pt x="1323" y="1703"/>
                    </a:lnTo>
                    <a:lnTo>
                      <a:pt x="1358" y="1698"/>
                    </a:lnTo>
                    <a:lnTo>
                      <a:pt x="1394" y="1691"/>
                    </a:lnTo>
                    <a:lnTo>
                      <a:pt x="1429" y="1680"/>
                    </a:lnTo>
                    <a:lnTo>
                      <a:pt x="1464" y="1670"/>
                    </a:lnTo>
                    <a:lnTo>
                      <a:pt x="1499" y="1658"/>
                    </a:lnTo>
                    <a:lnTo>
                      <a:pt x="1532" y="1644"/>
                    </a:lnTo>
                    <a:lnTo>
                      <a:pt x="1532" y="1644"/>
                    </a:lnTo>
                    <a:lnTo>
                      <a:pt x="1563" y="1630"/>
                    </a:lnTo>
                    <a:lnTo>
                      <a:pt x="1591" y="1614"/>
                    </a:lnTo>
                    <a:lnTo>
                      <a:pt x="1619" y="1597"/>
                    </a:lnTo>
                    <a:lnTo>
                      <a:pt x="1647" y="1580"/>
                    </a:lnTo>
                    <a:lnTo>
                      <a:pt x="1673" y="1560"/>
                    </a:lnTo>
                    <a:lnTo>
                      <a:pt x="1699" y="1540"/>
                    </a:lnTo>
                    <a:lnTo>
                      <a:pt x="1723" y="1519"/>
                    </a:lnTo>
                    <a:lnTo>
                      <a:pt x="1747" y="1496"/>
                    </a:lnTo>
                    <a:lnTo>
                      <a:pt x="1768" y="1472"/>
                    </a:lnTo>
                    <a:lnTo>
                      <a:pt x="1791" y="1448"/>
                    </a:lnTo>
                    <a:lnTo>
                      <a:pt x="1810" y="1422"/>
                    </a:lnTo>
                    <a:lnTo>
                      <a:pt x="1829" y="1396"/>
                    </a:lnTo>
                    <a:lnTo>
                      <a:pt x="1848" y="1369"/>
                    </a:lnTo>
                    <a:lnTo>
                      <a:pt x="1864" y="1340"/>
                    </a:lnTo>
                    <a:lnTo>
                      <a:pt x="1880" y="1312"/>
                    </a:lnTo>
                    <a:lnTo>
                      <a:pt x="1895" y="1283"/>
                    </a:lnTo>
                    <a:lnTo>
                      <a:pt x="1897" y="1276"/>
                    </a:lnTo>
                    <a:lnTo>
                      <a:pt x="1897" y="1276"/>
                    </a:lnTo>
                    <a:lnTo>
                      <a:pt x="1913" y="1241"/>
                    </a:lnTo>
                    <a:lnTo>
                      <a:pt x="1925" y="1206"/>
                    </a:lnTo>
                    <a:lnTo>
                      <a:pt x="1935" y="1170"/>
                    </a:lnTo>
                    <a:lnTo>
                      <a:pt x="1944" y="1133"/>
                    </a:lnTo>
                    <a:lnTo>
                      <a:pt x="1951" y="1097"/>
                    </a:lnTo>
                    <a:lnTo>
                      <a:pt x="1956" y="1060"/>
                    </a:lnTo>
                    <a:lnTo>
                      <a:pt x="1960" y="1022"/>
                    </a:lnTo>
                    <a:lnTo>
                      <a:pt x="1961" y="986"/>
                    </a:lnTo>
                    <a:lnTo>
                      <a:pt x="1961" y="300"/>
                    </a:lnTo>
                    <a:lnTo>
                      <a:pt x="2053" y="281"/>
                    </a:lnTo>
                    <a:lnTo>
                      <a:pt x="2053" y="281"/>
                    </a:lnTo>
                    <a:lnTo>
                      <a:pt x="2064" y="307"/>
                    </a:lnTo>
                    <a:lnTo>
                      <a:pt x="2078" y="331"/>
                    </a:lnTo>
                    <a:lnTo>
                      <a:pt x="2092" y="352"/>
                    </a:lnTo>
                    <a:lnTo>
                      <a:pt x="2111" y="371"/>
                    </a:lnTo>
                    <a:lnTo>
                      <a:pt x="2132" y="389"/>
                    </a:lnTo>
                    <a:lnTo>
                      <a:pt x="2153" y="403"/>
                    </a:lnTo>
                    <a:lnTo>
                      <a:pt x="2177" y="415"/>
                    </a:lnTo>
                    <a:lnTo>
                      <a:pt x="2203" y="423"/>
                    </a:lnTo>
                    <a:lnTo>
                      <a:pt x="2203" y="838"/>
                    </a:lnTo>
                    <a:lnTo>
                      <a:pt x="2203" y="838"/>
                    </a:lnTo>
                    <a:lnTo>
                      <a:pt x="2186" y="843"/>
                    </a:lnTo>
                    <a:lnTo>
                      <a:pt x="2170" y="850"/>
                    </a:lnTo>
                    <a:lnTo>
                      <a:pt x="2154" y="859"/>
                    </a:lnTo>
                    <a:lnTo>
                      <a:pt x="2139" y="868"/>
                    </a:lnTo>
                    <a:lnTo>
                      <a:pt x="2125" y="878"/>
                    </a:lnTo>
                    <a:lnTo>
                      <a:pt x="2111" y="890"/>
                    </a:lnTo>
                    <a:lnTo>
                      <a:pt x="2099" y="903"/>
                    </a:lnTo>
                    <a:lnTo>
                      <a:pt x="2088" y="915"/>
                    </a:lnTo>
                    <a:lnTo>
                      <a:pt x="2078" y="929"/>
                    </a:lnTo>
                    <a:lnTo>
                      <a:pt x="2069" y="944"/>
                    </a:lnTo>
                    <a:lnTo>
                      <a:pt x="2062" y="960"/>
                    </a:lnTo>
                    <a:lnTo>
                      <a:pt x="2055" y="975"/>
                    </a:lnTo>
                    <a:lnTo>
                      <a:pt x="2050" y="993"/>
                    </a:lnTo>
                    <a:lnTo>
                      <a:pt x="2047" y="1010"/>
                    </a:lnTo>
                    <a:lnTo>
                      <a:pt x="2045" y="1028"/>
                    </a:lnTo>
                    <a:lnTo>
                      <a:pt x="2043" y="1047"/>
                    </a:lnTo>
                    <a:lnTo>
                      <a:pt x="2043" y="1146"/>
                    </a:lnTo>
                    <a:lnTo>
                      <a:pt x="2043" y="1146"/>
                    </a:lnTo>
                    <a:lnTo>
                      <a:pt x="2045" y="1156"/>
                    </a:lnTo>
                    <a:lnTo>
                      <a:pt x="2048" y="1166"/>
                    </a:lnTo>
                    <a:lnTo>
                      <a:pt x="2053" y="1175"/>
                    </a:lnTo>
                    <a:lnTo>
                      <a:pt x="2059" y="1184"/>
                    </a:lnTo>
                    <a:lnTo>
                      <a:pt x="2067" y="1191"/>
                    </a:lnTo>
                    <a:lnTo>
                      <a:pt x="2078" y="1196"/>
                    </a:lnTo>
                    <a:lnTo>
                      <a:pt x="2088" y="1199"/>
                    </a:lnTo>
                    <a:lnTo>
                      <a:pt x="2099" y="1201"/>
                    </a:lnTo>
                    <a:lnTo>
                      <a:pt x="2099" y="1201"/>
                    </a:lnTo>
                    <a:lnTo>
                      <a:pt x="2109" y="1199"/>
                    </a:lnTo>
                    <a:lnTo>
                      <a:pt x="2120" y="1196"/>
                    </a:lnTo>
                    <a:lnTo>
                      <a:pt x="2130" y="1191"/>
                    </a:lnTo>
                    <a:lnTo>
                      <a:pt x="2139" y="1184"/>
                    </a:lnTo>
                    <a:lnTo>
                      <a:pt x="2146" y="1175"/>
                    </a:lnTo>
                    <a:lnTo>
                      <a:pt x="2151" y="1166"/>
                    </a:lnTo>
                    <a:lnTo>
                      <a:pt x="2153" y="1156"/>
                    </a:lnTo>
                    <a:lnTo>
                      <a:pt x="2154" y="1146"/>
                    </a:lnTo>
                    <a:lnTo>
                      <a:pt x="2154" y="1047"/>
                    </a:lnTo>
                    <a:lnTo>
                      <a:pt x="2154" y="1047"/>
                    </a:lnTo>
                    <a:lnTo>
                      <a:pt x="2154" y="1034"/>
                    </a:lnTo>
                    <a:lnTo>
                      <a:pt x="2156" y="1026"/>
                    </a:lnTo>
                    <a:lnTo>
                      <a:pt x="2163" y="1005"/>
                    </a:lnTo>
                    <a:lnTo>
                      <a:pt x="2172" y="988"/>
                    </a:lnTo>
                    <a:lnTo>
                      <a:pt x="2186" y="972"/>
                    </a:lnTo>
                    <a:lnTo>
                      <a:pt x="2201" y="960"/>
                    </a:lnTo>
                    <a:lnTo>
                      <a:pt x="2219" y="949"/>
                    </a:lnTo>
                    <a:lnTo>
                      <a:pt x="2238" y="944"/>
                    </a:lnTo>
                    <a:lnTo>
                      <a:pt x="2248" y="942"/>
                    </a:lnTo>
                    <a:lnTo>
                      <a:pt x="2259" y="942"/>
                    </a:lnTo>
                    <a:lnTo>
                      <a:pt x="2259" y="942"/>
                    </a:lnTo>
                    <a:lnTo>
                      <a:pt x="2269" y="942"/>
                    </a:lnTo>
                    <a:lnTo>
                      <a:pt x="2280" y="944"/>
                    </a:lnTo>
                    <a:lnTo>
                      <a:pt x="2300" y="949"/>
                    </a:lnTo>
                    <a:lnTo>
                      <a:pt x="2318" y="960"/>
                    </a:lnTo>
                    <a:lnTo>
                      <a:pt x="2333" y="972"/>
                    </a:lnTo>
                    <a:lnTo>
                      <a:pt x="2346" y="988"/>
                    </a:lnTo>
                    <a:lnTo>
                      <a:pt x="2356" y="1005"/>
                    </a:lnTo>
                    <a:lnTo>
                      <a:pt x="2361" y="1026"/>
                    </a:lnTo>
                    <a:lnTo>
                      <a:pt x="2363" y="1034"/>
                    </a:lnTo>
                    <a:lnTo>
                      <a:pt x="2363" y="1047"/>
                    </a:lnTo>
                    <a:lnTo>
                      <a:pt x="2363" y="1146"/>
                    </a:lnTo>
                    <a:lnTo>
                      <a:pt x="2363" y="1146"/>
                    </a:lnTo>
                    <a:lnTo>
                      <a:pt x="2365" y="1156"/>
                    </a:lnTo>
                    <a:lnTo>
                      <a:pt x="2368" y="1166"/>
                    </a:lnTo>
                    <a:lnTo>
                      <a:pt x="2373" y="1175"/>
                    </a:lnTo>
                    <a:lnTo>
                      <a:pt x="2380" y="1184"/>
                    </a:lnTo>
                    <a:lnTo>
                      <a:pt x="2387" y="1191"/>
                    </a:lnTo>
                    <a:lnTo>
                      <a:pt x="2398" y="1196"/>
                    </a:lnTo>
                    <a:lnTo>
                      <a:pt x="2408" y="1199"/>
                    </a:lnTo>
                    <a:lnTo>
                      <a:pt x="2419" y="1201"/>
                    </a:lnTo>
                    <a:lnTo>
                      <a:pt x="2419" y="1201"/>
                    </a:lnTo>
                    <a:lnTo>
                      <a:pt x="2431" y="1199"/>
                    </a:lnTo>
                    <a:lnTo>
                      <a:pt x="2441" y="1196"/>
                    </a:lnTo>
                    <a:lnTo>
                      <a:pt x="2450" y="1191"/>
                    </a:lnTo>
                    <a:lnTo>
                      <a:pt x="2459" y="1184"/>
                    </a:lnTo>
                    <a:lnTo>
                      <a:pt x="2466" y="1175"/>
                    </a:lnTo>
                    <a:lnTo>
                      <a:pt x="2471" y="1166"/>
                    </a:lnTo>
                    <a:lnTo>
                      <a:pt x="2474" y="1156"/>
                    </a:lnTo>
                    <a:lnTo>
                      <a:pt x="2474" y="1146"/>
                    </a:lnTo>
                    <a:lnTo>
                      <a:pt x="2474" y="1047"/>
                    </a:lnTo>
                    <a:lnTo>
                      <a:pt x="2474" y="1047"/>
                    </a:lnTo>
                    <a:lnTo>
                      <a:pt x="2474" y="1028"/>
                    </a:lnTo>
                    <a:lnTo>
                      <a:pt x="2473" y="1010"/>
                    </a:lnTo>
                    <a:lnTo>
                      <a:pt x="2467" y="993"/>
                    </a:lnTo>
                    <a:lnTo>
                      <a:pt x="2462" y="975"/>
                    </a:lnTo>
                    <a:lnTo>
                      <a:pt x="2457" y="960"/>
                    </a:lnTo>
                    <a:lnTo>
                      <a:pt x="2448" y="944"/>
                    </a:lnTo>
                    <a:lnTo>
                      <a:pt x="2439" y="929"/>
                    </a:lnTo>
                    <a:lnTo>
                      <a:pt x="2429" y="915"/>
                    </a:lnTo>
                    <a:lnTo>
                      <a:pt x="2419" y="903"/>
                    </a:lnTo>
                    <a:lnTo>
                      <a:pt x="2406" y="890"/>
                    </a:lnTo>
                    <a:lnTo>
                      <a:pt x="2394" y="878"/>
                    </a:lnTo>
                    <a:lnTo>
                      <a:pt x="2379" y="868"/>
                    </a:lnTo>
                    <a:lnTo>
                      <a:pt x="2365" y="859"/>
                    </a:lnTo>
                    <a:lnTo>
                      <a:pt x="2349" y="850"/>
                    </a:lnTo>
                    <a:lnTo>
                      <a:pt x="2332" y="843"/>
                    </a:lnTo>
                    <a:lnTo>
                      <a:pt x="2314" y="838"/>
                    </a:lnTo>
                    <a:lnTo>
                      <a:pt x="2314" y="423"/>
                    </a:lnTo>
                    <a:lnTo>
                      <a:pt x="2314" y="423"/>
                    </a:lnTo>
                    <a:lnTo>
                      <a:pt x="2332" y="418"/>
                    </a:lnTo>
                    <a:lnTo>
                      <a:pt x="2349" y="411"/>
                    </a:lnTo>
                    <a:lnTo>
                      <a:pt x="2365" y="404"/>
                    </a:lnTo>
                    <a:lnTo>
                      <a:pt x="2380" y="396"/>
                    </a:lnTo>
                    <a:lnTo>
                      <a:pt x="2394" y="385"/>
                    </a:lnTo>
                    <a:lnTo>
                      <a:pt x="2406" y="373"/>
                    </a:lnTo>
                    <a:lnTo>
                      <a:pt x="2419" y="361"/>
                    </a:lnTo>
                    <a:lnTo>
                      <a:pt x="2431" y="347"/>
                    </a:lnTo>
                    <a:lnTo>
                      <a:pt x="2441" y="333"/>
                    </a:lnTo>
                    <a:lnTo>
                      <a:pt x="2450" y="319"/>
                    </a:lnTo>
                    <a:lnTo>
                      <a:pt x="2457" y="304"/>
                    </a:lnTo>
                    <a:lnTo>
                      <a:pt x="2464" y="286"/>
                    </a:lnTo>
                    <a:lnTo>
                      <a:pt x="2469" y="271"/>
                    </a:lnTo>
                    <a:lnTo>
                      <a:pt x="2473" y="253"/>
                    </a:lnTo>
                    <a:lnTo>
                      <a:pt x="2474" y="234"/>
                    </a:lnTo>
                    <a:lnTo>
                      <a:pt x="2476" y="217"/>
                    </a:lnTo>
                    <a:lnTo>
                      <a:pt x="2476" y="217"/>
                    </a:lnTo>
                    <a:close/>
                    <a:moveTo>
                      <a:pt x="216" y="321"/>
                    </a:moveTo>
                    <a:lnTo>
                      <a:pt x="216" y="321"/>
                    </a:lnTo>
                    <a:lnTo>
                      <a:pt x="205" y="321"/>
                    </a:lnTo>
                    <a:lnTo>
                      <a:pt x="195" y="319"/>
                    </a:lnTo>
                    <a:lnTo>
                      <a:pt x="176" y="312"/>
                    </a:lnTo>
                    <a:lnTo>
                      <a:pt x="158" y="304"/>
                    </a:lnTo>
                    <a:lnTo>
                      <a:pt x="143" y="290"/>
                    </a:lnTo>
                    <a:lnTo>
                      <a:pt x="129" y="276"/>
                    </a:lnTo>
                    <a:lnTo>
                      <a:pt x="120" y="257"/>
                    </a:lnTo>
                    <a:lnTo>
                      <a:pt x="113" y="238"/>
                    </a:lnTo>
                    <a:lnTo>
                      <a:pt x="111" y="227"/>
                    </a:lnTo>
                    <a:lnTo>
                      <a:pt x="111" y="217"/>
                    </a:lnTo>
                    <a:lnTo>
                      <a:pt x="111" y="217"/>
                    </a:lnTo>
                    <a:lnTo>
                      <a:pt x="111" y="206"/>
                    </a:lnTo>
                    <a:lnTo>
                      <a:pt x="113" y="196"/>
                    </a:lnTo>
                    <a:lnTo>
                      <a:pt x="120" y="175"/>
                    </a:lnTo>
                    <a:lnTo>
                      <a:pt x="129" y="158"/>
                    </a:lnTo>
                    <a:lnTo>
                      <a:pt x="143" y="142"/>
                    </a:lnTo>
                    <a:lnTo>
                      <a:pt x="158" y="130"/>
                    </a:lnTo>
                    <a:lnTo>
                      <a:pt x="176" y="120"/>
                    </a:lnTo>
                    <a:lnTo>
                      <a:pt x="195" y="114"/>
                    </a:lnTo>
                    <a:lnTo>
                      <a:pt x="205" y="113"/>
                    </a:lnTo>
                    <a:lnTo>
                      <a:pt x="216" y="113"/>
                    </a:lnTo>
                    <a:lnTo>
                      <a:pt x="216" y="113"/>
                    </a:lnTo>
                    <a:lnTo>
                      <a:pt x="226" y="113"/>
                    </a:lnTo>
                    <a:lnTo>
                      <a:pt x="236" y="114"/>
                    </a:lnTo>
                    <a:lnTo>
                      <a:pt x="257" y="120"/>
                    </a:lnTo>
                    <a:lnTo>
                      <a:pt x="275" y="130"/>
                    </a:lnTo>
                    <a:lnTo>
                      <a:pt x="290" y="142"/>
                    </a:lnTo>
                    <a:lnTo>
                      <a:pt x="303" y="158"/>
                    </a:lnTo>
                    <a:lnTo>
                      <a:pt x="313" y="175"/>
                    </a:lnTo>
                    <a:lnTo>
                      <a:pt x="318" y="196"/>
                    </a:lnTo>
                    <a:lnTo>
                      <a:pt x="320" y="206"/>
                    </a:lnTo>
                    <a:lnTo>
                      <a:pt x="320" y="217"/>
                    </a:lnTo>
                    <a:lnTo>
                      <a:pt x="320" y="217"/>
                    </a:lnTo>
                    <a:lnTo>
                      <a:pt x="320" y="227"/>
                    </a:lnTo>
                    <a:lnTo>
                      <a:pt x="318" y="238"/>
                    </a:lnTo>
                    <a:lnTo>
                      <a:pt x="313" y="257"/>
                    </a:lnTo>
                    <a:lnTo>
                      <a:pt x="303" y="276"/>
                    </a:lnTo>
                    <a:lnTo>
                      <a:pt x="290" y="290"/>
                    </a:lnTo>
                    <a:lnTo>
                      <a:pt x="275" y="304"/>
                    </a:lnTo>
                    <a:lnTo>
                      <a:pt x="257" y="312"/>
                    </a:lnTo>
                    <a:lnTo>
                      <a:pt x="236" y="319"/>
                    </a:lnTo>
                    <a:lnTo>
                      <a:pt x="226" y="321"/>
                    </a:lnTo>
                    <a:lnTo>
                      <a:pt x="216" y="321"/>
                    </a:lnTo>
                    <a:lnTo>
                      <a:pt x="216" y="321"/>
                    </a:lnTo>
                    <a:close/>
                    <a:moveTo>
                      <a:pt x="1238" y="1597"/>
                    </a:moveTo>
                    <a:lnTo>
                      <a:pt x="1238" y="1597"/>
                    </a:lnTo>
                    <a:lnTo>
                      <a:pt x="1200" y="1595"/>
                    </a:lnTo>
                    <a:lnTo>
                      <a:pt x="1160" y="1592"/>
                    </a:lnTo>
                    <a:lnTo>
                      <a:pt x="1122" y="1586"/>
                    </a:lnTo>
                    <a:lnTo>
                      <a:pt x="1085" y="1578"/>
                    </a:lnTo>
                    <a:lnTo>
                      <a:pt x="1048" y="1567"/>
                    </a:lnTo>
                    <a:lnTo>
                      <a:pt x="1012" y="1554"/>
                    </a:lnTo>
                    <a:lnTo>
                      <a:pt x="977" y="1538"/>
                    </a:lnTo>
                    <a:lnTo>
                      <a:pt x="942" y="1522"/>
                    </a:lnTo>
                    <a:lnTo>
                      <a:pt x="911" y="1501"/>
                    </a:lnTo>
                    <a:lnTo>
                      <a:pt x="878" y="1481"/>
                    </a:lnTo>
                    <a:lnTo>
                      <a:pt x="849" y="1458"/>
                    </a:lnTo>
                    <a:lnTo>
                      <a:pt x="819" y="1432"/>
                    </a:lnTo>
                    <a:lnTo>
                      <a:pt x="793" y="1404"/>
                    </a:lnTo>
                    <a:lnTo>
                      <a:pt x="767" y="1376"/>
                    </a:lnTo>
                    <a:lnTo>
                      <a:pt x="742" y="1345"/>
                    </a:lnTo>
                    <a:lnTo>
                      <a:pt x="722" y="1314"/>
                    </a:lnTo>
                    <a:lnTo>
                      <a:pt x="1754" y="1314"/>
                    </a:lnTo>
                    <a:lnTo>
                      <a:pt x="1754" y="1314"/>
                    </a:lnTo>
                    <a:lnTo>
                      <a:pt x="1734" y="1345"/>
                    </a:lnTo>
                    <a:lnTo>
                      <a:pt x="1709" y="1376"/>
                    </a:lnTo>
                    <a:lnTo>
                      <a:pt x="1683" y="1404"/>
                    </a:lnTo>
                    <a:lnTo>
                      <a:pt x="1657" y="1432"/>
                    </a:lnTo>
                    <a:lnTo>
                      <a:pt x="1627" y="1458"/>
                    </a:lnTo>
                    <a:lnTo>
                      <a:pt x="1598" y="1481"/>
                    </a:lnTo>
                    <a:lnTo>
                      <a:pt x="1565" y="1501"/>
                    </a:lnTo>
                    <a:lnTo>
                      <a:pt x="1534" y="1522"/>
                    </a:lnTo>
                    <a:lnTo>
                      <a:pt x="1499" y="1538"/>
                    </a:lnTo>
                    <a:lnTo>
                      <a:pt x="1464" y="1554"/>
                    </a:lnTo>
                    <a:lnTo>
                      <a:pt x="1428" y="1567"/>
                    </a:lnTo>
                    <a:lnTo>
                      <a:pt x="1391" y="1578"/>
                    </a:lnTo>
                    <a:lnTo>
                      <a:pt x="1354" y="1586"/>
                    </a:lnTo>
                    <a:lnTo>
                      <a:pt x="1316" y="1592"/>
                    </a:lnTo>
                    <a:lnTo>
                      <a:pt x="1276" y="1595"/>
                    </a:lnTo>
                    <a:lnTo>
                      <a:pt x="1238" y="1597"/>
                    </a:lnTo>
                    <a:lnTo>
                      <a:pt x="1238" y="1597"/>
                    </a:lnTo>
                    <a:close/>
                    <a:moveTo>
                      <a:pt x="1850" y="986"/>
                    </a:moveTo>
                    <a:lnTo>
                      <a:pt x="1850" y="986"/>
                    </a:lnTo>
                    <a:lnTo>
                      <a:pt x="1850" y="1014"/>
                    </a:lnTo>
                    <a:lnTo>
                      <a:pt x="1847" y="1041"/>
                    </a:lnTo>
                    <a:lnTo>
                      <a:pt x="1845" y="1069"/>
                    </a:lnTo>
                    <a:lnTo>
                      <a:pt x="1840" y="1097"/>
                    </a:lnTo>
                    <a:lnTo>
                      <a:pt x="1834" y="1123"/>
                    </a:lnTo>
                    <a:lnTo>
                      <a:pt x="1827" y="1151"/>
                    </a:lnTo>
                    <a:lnTo>
                      <a:pt x="1819" y="1177"/>
                    </a:lnTo>
                    <a:lnTo>
                      <a:pt x="1810" y="1203"/>
                    </a:lnTo>
                    <a:lnTo>
                      <a:pt x="666" y="1203"/>
                    </a:lnTo>
                    <a:lnTo>
                      <a:pt x="666" y="1203"/>
                    </a:lnTo>
                    <a:lnTo>
                      <a:pt x="656" y="1177"/>
                    </a:lnTo>
                    <a:lnTo>
                      <a:pt x="649" y="1151"/>
                    </a:lnTo>
                    <a:lnTo>
                      <a:pt x="642" y="1123"/>
                    </a:lnTo>
                    <a:lnTo>
                      <a:pt x="635" y="1097"/>
                    </a:lnTo>
                    <a:lnTo>
                      <a:pt x="631" y="1069"/>
                    </a:lnTo>
                    <a:lnTo>
                      <a:pt x="628" y="1041"/>
                    </a:lnTo>
                    <a:lnTo>
                      <a:pt x="626" y="1014"/>
                    </a:lnTo>
                    <a:lnTo>
                      <a:pt x="624" y="986"/>
                    </a:lnTo>
                    <a:lnTo>
                      <a:pt x="624" y="311"/>
                    </a:lnTo>
                    <a:lnTo>
                      <a:pt x="1850" y="311"/>
                    </a:lnTo>
                    <a:lnTo>
                      <a:pt x="1850" y="986"/>
                    </a:lnTo>
                    <a:close/>
                    <a:moveTo>
                      <a:pt x="2259" y="319"/>
                    </a:moveTo>
                    <a:lnTo>
                      <a:pt x="2259" y="319"/>
                    </a:lnTo>
                    <a:lnTo>
                      <a:pt x="2248" y="319"/>
                    </a:lnTo>
                    <a:lnTo>
                      <a:pt x="2238" y="318"/>
                    </a:lnTo>
                    <a:lnTo>
                      <a:pt x="2219" y="311"/>
                    </a:lnTo>
                    <a:lnTo>
                      <a:pt x="2201" y="302"/>
                    </a:lnTo>
                    <a:lnTo>
                      <a:pt x="2186" y="288"/>
                    </a:lnTo>
                    <a:lnTo>
                      <a:pt x="2172" y="274"/>
                    </a:lnTo>
                    <a:lnTo>
                      <a:pt x="2163" y="255"/>
                    </a:lnTo>
                    <a:lnTo>
                      <a:pt x="2156" y="236"/>
                    </a:lnTo>
                    <a:lnTo>
                      <a:pt x="2154" y="225"/>
                    </a:lnTo>
                    <a:lnTo>
                      <a:pt x="2154" y="215"/>
                    </a:lnTo>
                    <a:lnTo>
                      <a:pt x="2154" y="215"/>
                    </a:lnTo>
                    <a:lnTo>
                      <a:pt x="2154" y="205"/>
                    </a:lnTo>
                    <a:lnTo>
                      <a:pt x="2156" y="194"/>
                    </a:lnTo>
                    <a:lnTo>
                      <a:pt x="2163" y="175"/>
                    </a:lnTo>
                    <a:lnTo>
                      <a:pt x="2172" y="156"/>
                    </a:lnTo>
                    <a:lnTo>
                      <a:pt x="2186" y="140"/>
                    </a:lnTo>
                    <a:lnTo>
                      <a:pt x="2201" y="128"/>
                    </a:lnTo>
                    <a:lnTo>
                      <a:pt x="2219" y="118"/>
                    </a:lnTo>
                    <a:lnTo>
                      <a:pt x="2238" y="113"/>
                    </a:lnTo>
                    <a:lnTo>
                      <a:pt x="2248" y="111"/>
                    </a:lnTo>
                    <a:lnTo>
                      <a:pt x="2259" y="111"/>
                    </a:lnTo>
                    <a:lnTo>
                      <a:pt x="2259" y="111"/>
                    </a:lnTo>
                    <a:lnTo>
                      <a:pt x="2269" y="111"/>
                    </a:lnTo>
                    <a:lnTo>
                      <a:pt x="2280" y="113"/>
                    </a:lnTo>
                    <a:lnTo>
                      <a:pt x="2300" y="118"/>
                    </a:lnTo>
                    <a:lnTo>
                      <a:pt x="2318" y="128"/>
                    </a:lnTo>
                    <a:lnTo>
                      <a:pt x="2333" y="140"/>
                    </a:lnTo>
                    <a:lnTo>
                      <a:pt x="2346" y="156"/>
                    </a:lnTo>
                    <a:lnTo>
                      <a:pt x="2356" y="175"/>
                    </a:lnTo>
                    <a:lnTo>
                      <a:pt x="2361" y="194"/>
                    </a:lnTo>
                    <a:lnTo>
                      <a:pt x="2363" y="205"/>
                    </a:lnTo>
                    <a:lnTo>
                      <a:pt x="2363" y="215"/>
                    </a:lnTo>
                    <a:lnTo>
                      <a:pt x="2363" y="215"/>
                    </a:lnTo>
                    <a:lnTo>
                      <a:pt x="2363" y="225"/>
                    </a:lnTo>
                    <a:lnTo>
                      <a:pt x="2361" y="236"/>
                    </a:lnTo>
                    <a:lnTo>
                      <a:pt x="2356" y="255"/>
                    </a:lnTo>
                    <a:lnTo>
                      <a:pt x="2347" y="274"/>
                    </a:lnTo>
                    <a:lnTo>
                      <a:pt x="2333" y="290"/>
                    </a:lnTo>
                    <a:lnTo>
                      <a:pt x="2320" y="302"/>
                    </a:lnTo>
                    <a:lnTo>
                      <a:pt x="2302" y="312"/>
                    </a:lnTo>
                    <a:lnTo>
                      <a:pt x="2281" y="319"/>
                    </a:lnTo>
                    <a:lnTo>
                      <a:pt x="2271" y="321"/>
                    </a:lnTo>
                    <a:lnTo>
                      <a:pt x="2260" y="321"/>
                    </a:lnTo>
                    <a:lnTo>
                      <a:pt x="2260" y="321"/>
                    </a:lnTo>
                    <a:lnTo>
                      <a:pt x="2260" y="321"/>
                    </a:lnTo>
                    <a:lnTo>
                      <a:pt x="2259" y="319"/>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72" name="Freeform 185">
                <a:extLst>
                  <a:ext uri="{FF2B5EF4-FFF2-40B4-BE49-F238E27FC236}">
                    <a16:creationId xmlns:a16="http://schemas.microsoft.com/office/drawing/2014/main" id="{150B8319-F4B1-4972-9E9D-B3D8E5EE22FC}"/>
                  </a:ext>
                </a:extLst>
              </p:cNvPr>
              <p:cNvSpPr>
                <a:spLocks/>
              </p:cNvSpPr>
              <p:nvPr/>
            </p:nvSpPr>
            <p:spPr bwMode="auto">
              <a:xfrm>
                <a:off x="8399196" y="3674504"/>
                <a:ext cx="61847" cy="111626"/>
              </a:xfrm>
              <a:custGeom>
                <a:avLst/>
                <a:gdLst>
                  <a:gd name="T0" fmla="*/ 21 w 411"/>
                  <a:gd name="T1" fmla="*/ 726 h 739"/>
                  <a:gd name="T2" fmla="*/ 40 w 411"/>
                  <a:gd name="T3" fmla="*/ 736 h 739"/>
                  <a:gd name="T4" fmla="*/ 61 w 411"/>
                  <a:gd name="T5" fmla="*/ 739 h 739"/>
                  <a:gd name="T6" fmla="*/ 82 w 411"/>
                  <a:gd name="T7" fmla="*/ 734 h 739"/>
                  <a:gd name="T8" fmla="*/ 99 w 411"/>
                  <a:gd name="T9" fmla="*/ 720 h 739"/>
                  <a:gd name="T10" fmla="*/ 397 w 411"/>
                  <a:gd name="T11" fmla="*/ 394 h 739"/>
                  <a:gd name="T12" fmla="*/ 407 w 411"/>
                  <a:gd name="T13" fmla="*/ 375 h 739"/>
                  <a:gd name="T14" fmla="*/ 411 w 411"/>
                  <a:gd name="T15" fmla="*/ 354 h 739"/>
                  <a:gd name="T16" fmla="*/ 405 w 411"/>
                  <a:gd name="T17" fmla="*/ 333 h 739"/>
                  <a:gd name="T18" fmla="*/ 391 w 411"/>
                  <a:gd name="T19" fmla="*/ 314 h 739"/>
                  <a:gd name="T20" fmla="*/ 385 w 411"/>
                  <a:gd name="T21" fmla="*/ 309 h 739"/>
                  <a:gd name="T22" fmla="*/ 365 w 411"/>
                  <a:gd name="T23" fmla="*/ 302 h 739"/>
                  <a:gd name="T24" fmla="*/ 188 w 411"/>
                  <a:gd name="T25" fmla="*/ 300 h 739"/>
                  <a:gd name="T26" fmla="*/ 393 w 411"/>
                  <a:gd name="T27" fmla="*/ 90 h 739"/>
                  <a:gd name="T28" fmla="*/ 404 w 411"/>
                  <a:gd name="T29" fmla="*/ 71 h 739"/>
                  <a:gd name="T30" fmla="*/ 405 w 411"/>
                  <a:gd name="T31" fmla="*/ 50 h 739"/>
                  <a:gd name="T32" fmla="*/ 398 w 411"/>
                  <a:gd name="T33" fmla="*/ 29 h 739"/>
                  <a:gd name="T34" fmla="*/ 386 w 411"/>
                  <a:gd name="T35" fmla="*/ 12 h 739"/>
                  <a:gd name="T36" fmla="*/ 378 w 411"/>
                  <a:gd name="T37" fmla="*/ 7 h 739"/>
                  <a:gd name="T38" fmla="*/ 358 w 411"/>
                  <a:gd name="T39" fmla="*/ 0 h 739"/>
                  <a:gd name="T40" fmla="*/ 339 w 411"/>
                  <a:gd name="T41" fmla="*/ 0 h 739"/>
                  <a:gd name="T42" fmla="*/ 322 w 411"/>
                  <a:gd name="T43" fmla="*/ 7 h 739"/>
                  <a:gd name="T44" fmla="*/ 16 w 411"/>
                  <a:gd name="T45" fmla="*/ 318 h 739"/>
                  <a:gd name="T46" fmla="*/ 9 w 411"/>
                  <a:gd name="T47" fmla="*/ 326 h 739"/>
                  <a:gd name="T48" fmla="*/ 2 w 411"/>
                  <a:gd name="T49" fmla="*/ 347 h 739"/>
                  <a:gd name="T50" fmla="*/ 2 w 411"/>
                  <a:gd name="T51" fmla="*/ 368 h 739"/>
                  <a:gd name="T52" fmla="*/ 11 w 411"/>
                  <a:gd name="T53" fmla="*/ 387 h 739"/>
                  <a:gd name="T54" fmla="*/ 18 w 411"/>
                  <a:gd name="T55" fmla="*/ 396 h 739"/>
                  <a:gd name="T56" fmla="*/ 35 w 411"/>
                  <a:gd name="T57" fmla="*/ 408 h 739"/>
                  <a:gd name="T58" fmla="*/ 56 w 411"/>
                  <a:gd name="T59" fmla="*/ 413 h 739"/>
                  <a:gd name="T60" fmla="*/ 18 w 411"/>
                  <a:gd name="T61" fmla="*/ 647 h 739"/>
                  <a:gd name="T62" fmla="*/ 11 w 411"/>
                  <a:gd name="T63" fmla="*/ 656 h 739"/>
                  <a:gd name="T64" fmla="*/ 4 w 411"/>
                  <a:gd name="T65" fmla="*/ 677 h 739"/>
                  <a:gd name="T66" fmla="*/ 4 w 411"/>
                  <a:gd name="T67" fmla="*/ 698 h 739"/>
                  <a:gd name="T68" fmla="*/ 14 w 411"/>
                  <a:gd name="T69" fmla="*/ 717 h 739"/>
                  <a:gd name="T70" fmla="*/ 21 w 411"/>
                  <a:gd name="T71" fmla="*/ 72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739">
                    <a:moveTo>
                      <a:pt x="21" y="726"/>
                    </a:moveTo>
                    <a:lnTo>
                      <a:pt x="21" y="726"/>
                    </a:lnTo>
                    <a:lnTo>
                      <a:pt x="30" y="733"/>
                    </a:lnTo>
                    <a:lnTo>
                      <a:pt x="40" y="736"/>
                    </a:lnTo>
                    <a:lnTo>
                      <a:pt x="51" y="739"/>
                    </a:lnTo>
                    <a:lnTo>
                      <a:pt x="61" y="739"/>
                    </a:lnTo>
                    <a:lnTo>
                      <a:pt x="72" y="738"/>
                    </a:lnTo>
                    <a:lnTo>
                      <a:pt x="82" y="734"/>
                    </a:lnTo>
                    <a:lnTo>
                      <a:pt x="91" y="729"/>
                    </a:lnTo>
                    <a:lnTo>
                      <a:pt x="99" y="720"/>
                    </a:lnTo>
                    <a:lnTo>
                      <a:pt x="397" y="394"/>
                    </a:lnTo>
                    <a:lnTo>
                      <a:pt x="397" y="394"/>
                    </a:lnTo>
                    <a:lnTo>
                      <a:pt x="402" y="384"/>
                    </a:lnTo>
                    <a:lnTo>
                      <a:pt x="407" y="375"/>
                    </a:lnTo>
                    <a:lnTo>
                      <a:pt x="409" y="364"/>
                    </a:lnTo>
                    <a:lnTo>
                      <a:pt x="411" y="354"/>
                    </a:lnTo>
                    <a:lnTo>
                      <a:pt x="409" y="344"/>
                    </a:lnTo>
                    <a:lnTo>
                      <a:pt x="405" y="333"/>
                    </a:lnTo>
                    <a:lnTo>
                      <a:pt x="400" y="323"/>
                    </a:lnTo>
                    <a:lnTo>
                      <a:pt x="391" y="314"/>
                    </a:lnTo>
                    <a:lnTo>
                      <a:pt x="391" y="314"/>
                    </a:lnTo>
                    <a:lnTo>
                      <a:pt x="385" y="309"/>
                    </a:lnTo>
                    <a:lnTo>
                      <a:pt x="374" y="304"/>
                    </a:lnTo>
                    <a:lnTo>
                      <a:pt x="365" y="302"/>
                    </a:lnTo>
                    <a:lnTo>
                      <a:pt x="355" y="300"/>
                    </a:lnTo>
                    <a:lnTo>
                      <a:pt x="188" y="300"/>
                    </a:lnTo>
                    <a:lnTo>
                      <a:pt x="393" y="90"/>
                    </a:lnTo>
                    <a:lnTo>
                      <a:pt x="393" y="90"/>
                    </a:lnTo>
                    <a:lnTo>
                      <a:pt x="398" y="82"/>
                    </a:lnTo>
                    <a:lnTo>
                      <a:pt x="404" y="71"/>
                    </a:lnTo>
                    <a:lnTo>
                      <a:pt x="405" y="61"/>
                    </a:lnTo>
                    <a:lnTo>
                      <a:pt x="405" y="50"/>
                    </a:lnTo>
                    <a:lnTo>
                      <a:pt x="404" y="40"/>
                    </a:lnTo>
                    <a:lnTo>
                      <a:pt x="398" y="29"/>
                    </a:lnTo>
                    <a:lnTo>
                      <a:pt x="393" y="21"/>
                    </a:lnTo>
                    <a:lnTo>
                      <a:pt x="386" y="12"/>
                    </a:lnTo>
                    <a:lnTo>
                      <a:pt x="386" y="12"/>
                    </a:lnTo>
                    <a:lnTo>
                      <a:pt x="378" y="7"/>
                    </a:lnTo>
                    <a:lnTo>
                      <a:pt x="369" y="3"/>
                    </a:lnTo>
                    <a:lnTo>
                      <a:pt x="358" y="0"/>
                    </a:lnTo>
                    <a:lnTo>
                      <a:pt x="350" y="0"/>
                    </a:lnTo>
                    <a:lnTo>
                      <a:pt x="339" y="0"/>
                    </a:lnTo>
                    <a:lnTo>
                      <a:pt x="331" y="3"/>
                    </a:lnTo>
                    <a:lnTo>
                      <a:pt x="322" y="7"/>
                    </a:lnTo>
                    <a:lnTo>
                      <a:pt x="313" y="14"/>
                    </a:lnTo>
                    <a:lnTo>
                      <a:pt x="16" y="318"/>
                    </a:lnTo>
                    <a:lnTo>
                      <a:pt x="16" y="318"/>
                    </a:lnTo>
                    <a:lnTo>
                      <a:pt x="9" y="326"/>
                    </a:lnTo>
                    <a:lnTo>
                      <a:pt x="4" y="337"/>
                    </a:lnTo>
                    <a:lnTo>
                      <a:pt x="2" y="347"/>
                    </a:lnTo>
                    <a:lnTo>
                      <a:pt x="0" y="358"/>
                    </a:lnTo>
                    <a:lnTo>
                      <a:pt x="2" y="368"/>
                    </a:lnTo>
                    <a:lnTo>
                      <a:pt x="5" y="378"/>
                    </a:lnTo>
                    <a:lnTo>
                      <a:pt x="11" y="387"/>
                    </a:lnTo>
                    <a:lnTo>
                      <a:pt x="18" y="396"/>
                    </a:lnTo>
                    <a:lnTo>
                      <a:pt x="18" y="396"/>
                    </a:lnTo>
                    <a:lnTo>
                      <a:pt x="26" y="403"/>
                    </a:lnTo>
                    <a:lnTo>
                      <a:pt x="35" y="408"/>
                    </a:lnTo>
                    <a:lnTo>
                      <a:pt x="45" y="411"/>
                    </a:lnTo>
                    <a:lnTo>
                      <a:pt x="56" y="413"/>
                    </a:lnTo>
                    <a:lnTo>
                      <a:pt x="228" y="413"/>
                    </a:lnTo>
                    <a:lnTo>
                      <a:pt x="18" y="647"/>
                    </a:lnTo>
                    <a:lnTo>
                      <a:pt x="18" y="647"/>
                    </a:lnTo>
                    <a:lnTo>
                      <a:pt x="11" y="656"/>
                    </a:lnTo>
                    <a:lnTo>
                      <a:pt x="5" y="667"/>
                    </a:lnTo>
                    <a:lnTo>
                      <a:pt x="4" y="677"/>
                    </a:lnTo>
                    <a:lnTo>
                      <a:pt x="2" y="687"/>
                    </a:lnTo>
                    <a:lnTo>
                      <a:pt x="4" y="698"/>
                    </a:lnTo>
                    <a:lnTo>
                      <a:pt x="7" y="708"/>
                    </a:lnTo>
                    <a:lnTo>
                      <a:pt x="14" y="717"/>
                    </a:lnTo>
                    <a:lnTo>
                      <a:pt x="21" y="726"/>
                    </a:lnTo>
                    <a:lnTo>
                      <a:pt x="21" y="726"/>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grpSp>
      </p:grpSp>
    </p:spTree>
    <p:extLst>
      <p:ext uri="{BB962C8B-B14F-4D97-AF65-F5344CB8AC3E}">
        <p14:creationId xmlns:p14="http://schemas.microsoft.com/office/powerpoint/2010/main" val="21410064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CEBE15D8-11ED-4017-8E28-678035D9C5B3}"/>
              </a:ext>
            </a:extLst>
          </p:cNvPr>
          <p:cNvSpPr txBox="1"/>
          <p:nvPr/>
        </p:nvSpPr>
        <p:spPr>
          <a:xfrm>
            <a:off x="706026" y="1488889"/>
            <a:ext cx="4905068" cy="3693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2000" b="1" i="0" u="none" strike="noStrike" kern="0" cap="none" spc="0" normalizeH="0" baseline="0" noProof="0" dirty="0">
                <a:ln>
                  <a:noFill/>
                </a:ln>
                <a:solidFill>
                  <a:schemeClr val="tx2"/>
                </a:solidFill>
                <a:effectLst/>
                <a:uLnTx/>
                <a:uFillTx/>
                <a:latin typeface="Arial"/>
                <a:ea typeface="+mn-ea"/>
                <a:cs typeface="+mn-cs"/>
                <a:sym typeface="Trebuchet MS"/>
              </a:rPr>
              <a:t>Unattended (Auto Response)</a:t>
            </a:r>
            <a:endParaRPr kumimoji="0" lang="en-IN" sz="2000" b="1" i="0" u="none" strike="noStrike" kern="0" cap="none" spc="0" normalizeH="0" baseline="0" noProof="0" dirty="0" err="1">
              <a:ln>
                <a:noFill/>
              </a:ln>
              <a:solidFill>
                <a:schemeClr val="tx2"/>
              </a:solidFill>
              <a:effectLst/>
              <a:uLnTx/>
              <a:uFillTx/>
              <a:latin typeface="Arial"/>
              <a:ea typeface="+mn-ea"/>
              <a:cs typeface="+mn-cs"/>
              <a:sym typeface="Trebuchet MS"/>
            </a:endParaRPr>
          </a:p>
        </p:txBody>
      </p:sp>
      <p:sp>
        <p:nvSpPr>
          <p:cNvPr id="64" name="Arc 63">
            <a:extLst>
              <a:ext uri="{FF2B5EF4-FFF2-40B4-BE49-F238E27FC236}">
                <a16:creationId xmlns:a16="http://schemas.microsoft.com/office/drawing/2014/main" id="{804BBF86-6B98-4E9D-83F7-222896493059}"/>
              </a:ext>
            </a:extLst>
          </p:cNvPr>
          <p:cNvSpPr/>
          <p:nvPr/>
        </p:nvSpPr>
        <p:spPr>
          <a:xfrm rot="10800000">
            <a:off x="453446" y="2405167"/>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pic>
        <p:nvPicPr>
          <p:cNvPr id="65" name="Picture 64">
            <a:extLst>
              <a:ext uri="{FF2B5EF4-FFF2-40B4-BE49-F238E27FC236}">
                <a16:creationId xmlns:a16="http://schemas.microsoft.com/office/drawing/2014/main" id="{DE541FAB-3154-4BD3-B7D5-A2C6562E4CB9}"/>
              </a:ext>
            </a:extLst>
          </p:cNvPr>
          <p:cNvPicPr>
            <a:picLocks noChangeAspect="1"/>
          </p:cNvPicPr>
          <p:nvPr/>
        </p:nvPicPr>
        <p:blipFill>
          <a:blip r:embed="rId2"/>
          <a:stretch>
            <a:fillRect/>
          </a:stretch>
        </p:blipFill>
        <p:spPr>
          <a:xfrm>
            <a:off x="756889" y="3008765"/>
            <a:ext cx="1012585" cy="757237"/>
          </a:xfrm>
          <a:prstGeom prst="rect">
            <a:avLst/>
          </a:prstGeom>
        </p:spPr>
      </p:pic>
      <p:pic>
        <p:nvPicPr>
          <p:cNvPr id="66" name="Picture 65">
            <a:extLst>
              <a:ext uri="{FF2B5EF4-FFF2-40B4-BE49-F238E27FC236}">
                <a16:creationId xmlns:a16="http://schemas.microsoft.com/office/drawing/2014/main" id="{AECEFAD4-3523-4297-A47B-10FF6AD83B50}"/>
              </a:ext>
            </a:extLst>
          </p:cNvPr>
          <p:cNvPicPr>
            <a:picLocks noChangeAspect="1"/>
          </p:cNvPicPr>
          <p:nvPr/>
        </p:nvPicPr>
        <p:blipFill>
          <a:blip r:embed="rId3"/>
          <a:stretch>
            <a:fillRect/>
          </a:stretch>
        </p:blipFill>
        <p:spPr>
          <a:xfrm>
            <a:off x="2306262" y="2919891"/>
            <a:ext cx="1083212" cy="934984"/>
          </a:xfrm>
          <a:prstGeom prst="rect">
            <a:avLst/>
          </a:prstGeom>
        </p:spPr>
      </p:pic>
      <p:sp>
        <p:nvSpPr>
          <p:cNvPr id="67" name="Arc 66">
            <a:extLst>
              <a:ext uri="{FF2B5EF4-FFF2-40B4-BE49-F238E27FC236}">
                <a16:creationId xmlns:a16="http://schemas.microsoft.com/office/drawing/2014/main" id="{F061FEF5-A6E2-4B12-87CC-A1CAD1488B14}"/>
              </a:ext>
            </a:extLst>
          </p:cNvPr>
          <p:cNvSpPr/>
          <p:nvPr/>
        </p:nvSpPr>
        <p:spPr>
          <a:xfrm>
            <a:off x="2073447" y="2262292"/>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68" name="Arc 67">
            <a:extLst>
              <a:ext uri="{FF2B5EF4-FFF2-40B4-BE49-F238E27FC236}">
                <a16:creationId xmlns:a16="http://schemas.microsoft.com/office/drawing/2014/main" id="{99C2E4B5-A8D5-4E0A-8827-D83D33C0CEF8}"/>
              </a:ext>
            </a:extLst>
          </p:cNvPr>
          <p:cNvSpPr/>
          <p:nvPr/>
        </p:nvSpPr>
        <p:spPr>
          <a:xfrm rot="10800000">
            <a:off x="3693448" y="2405167"/>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69" name="Arc 68">
            <a:extLst>
              <a:ext uri="{FF2B5EF4-FFF2-40B4-BE49-F238E27FC236}">
                <a16:creationId xmlns:a16="http://schemas.microsoft.com/office/drawing/2014/main" id="{B5DD3E5F-DFD0-44F8-BB96-5931D0D07355}"/>
              </a:ext>
            </a:extLst>
          </p:cNvPr>
          <p:cNvSpPr/>
          <p:nvPr/>
        </p:nvSpPr>
        <p:spPr>
          <a:xfrm>
            <a:off x="5313448" y="2258768"/>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70" name="Arc 69">
            <a:extLst>
              <a:ext uri="{FF2B5EF4-FFF2-40B4-BE49-F238E27FC236}">
                <a16:creationId xmlns:a16="http://schemas.microsoft.com/office/drawing/2014/main" id="{6B9CFF3F-80B7-4D96-A2FA-04F113EB2607}"/>
              </a:ext>
            </a:extLst>
          </p:cNvPr>
          <p:cNvSpPr/>
          <p:nvPr/>
        </p:nvSpPr>
        <p:spPr>
          <a:xfrm rot="10800000">
            <a:off x="6933449" y="2407157"/>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71" name="Arc 70">
            <a:extLst>
              <a:ext uri="{FF2B5EF4-FFF2-40B4-BE49-F238E27FC236}">
                <a16:creationId xmlns:a16="http://schemas.microsoft.com/office/drawing/2014/main" id="{E462BA35-0220-4DD5-BB48-95A48C669779}"/>
              </a:ext>
            </a:extLst>
          </p:cNvPr>
          <p:cNvSpPr/>
          <p:nvPr/>
        </p:nvSpPr>
        <p:spPr>
          <a:xfrm>
            <a:off x="8553449" y="2258768"/>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sp>
        <p:nvSpPr>
          <p:cNvPr id="72" name="Arc 71">
            <a:extLst>
              <a:ext uri="{FF2B5EF4-FFF2-40B4-BE49-F238E27FC236}">
                <a16:creationId xmlns:a16="http://schemas.microsoft.com/office/drawing/2014/main" id="{7F95712B-A2BF-4F6D-B32A-2AEDDA31C7D9}"/>
              </a:ext>
            </a:extLst>
          </p:cNvPr>
          <p:cNvSpPr/>
          <p:nvPr/>
        </p:nvSpPr>
        <p:spPr>
          <a:xfrm rot="10800000">
            <a:off x="10173449" y="2405167"/>
            <a:ext cx="1620000" cy="1620000"/>
          </a:xfrm>
          <a:prstGeom prst="arc">
            <a:avLst>
              <a:gd name="adj1" fmla="val 10831594"/>
              <a:gd name="adj2" fmla="val 0"/>
            </a:avLst>
          </a:prstGeom>
          <a:ln w="76200">
            <a:solidFill>
              <a:srgbClr val="00873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76200">
                <a:solidFill>
                  <a:srgbClr val="000000"/>
                </a:solidFill>
              </a:ln>
              <a:solidFill>
                <a:srgbClr val="000000"/>
              </a:solidFill>
              <a:effectLst/>
              <a:uLnTx/>
              <a:uFillTx/>
              <a:latin typeface="Arial"/>
              <a:ea typeface="+mn-ea"/>
              <a:cs typeface="+mn-cs"/>
            </a:endParaRPr>
          </a:p>
        </p:txBody>
      </p:sp>
      <p:pic>
        <p:nvPicPr>
          <p:cNvPr id="73" name="Picture 72">
            <a:extLst>
              <a:ext uri="{FF2B5EF4-FFF2-40B4-BE49-F238E27FC236}">
                <a16:creationId xmlns:a16="http://schemas.microsoft.com/office/drawing/2014/main" id="{A1A9BFF5-1B71-4741-AF2E-8FDDF2F29FB6}"/>
              </a:ext>
            </a:extLst>
          </p:cNvPr>
          <p:cNvPicPr>
            <a:picLocks noChangeAspect="1"/>
          </p:cNvPicPr>
          <p:nvPr/>
        </p:nvPicPr>
        <p:blipFill>
          <a:blip r:embed="rId4"/>
          <a:stretch>
            <a:fillRect/>
          </a:stretch>
        </p:blipFill>
        <p:spPr>
          <a:xfrm>
            <a:off x="8781280" y="2787899"/>
            <a:ext cx="1006586" cy="1017896"/>
          </a:xfrm>
          <a:prstGeom prst="rect">
            <a:avLst/>
          </a:prstGeom>
        </p:spPr>
      </p:pic>
      <p:pic>
        <p:nvPicPr>
          <p:cNvPr id="74" name="Picture 73">
            <a:extLst>
              <a:ext uri="{FF2B5EF4-FFF2-40B4-BE49-F238E27FC236}">
                <a16:creationId xmlns:a16="http://schemas.microsoft.com/office/drawing/2014/main" id="{FD66550E-9A73-4FDD-B281-368C45AB9CFF}"/>
              </a:ext>
            </a:extLst>
          </p:cNvPr>
          <p:cNvPicPr>
            <a:picLocks noChangeAspect="1"/>
          </p:cNvPicPr>
          <p:nvPr/>
        </p:nvPicPr>
        <p:blipFill>
          <a:blip r:embed="rId5"/>
          <a:stretch>
            <a:fillRect/>
          </a:stretch>
        </p:blipFill>
        <p:spPr>
          <a:xfrm>
            <a:off x="10548344" y="2919891"/>
            <a:ext cx="1009686" cy="842070"/>
          </a:xfrm>
          <a:prstGeom prst="rect">
            <a:avLst/>
          </a:prstGeom>
        </p:spPr>
      </p:pic>
      <p:sp>
        <p:nvSpPr>
          <p:cNvPr id="75" name="Arrow: Striped Right 74">
            <a:extLst>
              <a:ext uri="{FF2B5EF4-FFF2-40B4-BE49-F238E27FC236}">
                <a16:creationId xmlns:a16="http://schemas.microsoft.com/office/drawing/2014/main" id="{BA6DE9DB-AA4C-4D3B-83CB-5B005B6DB667}"/>
              </a:ext>
            </a:extLst>
          </p:cNvPr>
          <p:cNvSpPr/>
          <p:nvPr/>
        </p:nvSpPr>
        <p:spPr>
          <a:xfrm>
            <a:off x="1051295" y="2035907"/>
            <a:ext cx="504000" cy="288000"/>
          </a:xfrm>
          <a:prstGeom prst="stripedRightArrow">
            <a:avLst/>
          </a:prstGeom>
          <a:ln>
            <a:solidFill>
              <a:srgbClr val="DC363D"/>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76" name="Arrow: Striped Right 75">
            <a:extLst>
              <a:ext uri="{FF2B5EF4-FFF2-40B4-BE49-F238E27FC236}">
                <a16:creationId xmlns:a16="http://schemas.microsoft.com/office/drawing/2014/main" id="{C75B4AF6-AD9E-4B56-AE1A-42DC252517D6}"/>
              </a:ext>
            </a:extLst>
          </p:cNvPr>
          <p:cNvSpPr/>
          <p:nvPr/>
        </p:nvSpPr>
        <p:spPr>
          <a:xfrm>
            <a:off x="3705413" y="2035907"/>
            <a:ext cx="504000" cy="288000"/>
          </a:xfrm>
          <a:prstGeom prst="stripedRightArrow">
            <a:avLst/>
          </a:prstGeom>
          <a:ln>
            <a:solidFill>
              <a:srgbClr val="DC363D"/>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77" name="Arrow: Striped Right 76">
            <a:extLst>
              <a:ext uri="{FF2B5EF4-FFF2-40B4-BE49-F238E27FC236}">
                <a16:creationId xmlns:a16="http://schemas.microsoft.com/office/drawing/2014/main" id="{9F47BE0E-C3A3-4876-8F62-0B0A83D15089}"/>
              </a:ext>
            </a:extLst>
          </p:cNvPr>
          <p:cNvSpPr/>
          <p:nvPr/>
        </p:nvSpPr>
        <p:spPr>
          <a:xfrm>
            <a:off x="7127246" y="2038435"/>
            <a:ext cx="504000" cy="288000"/>
          </a:xfrm>
          <a:prstGeom prst="stripedRightArrow">
            <a:avLst/>
          </a:prstGeom>
          <a:ln>
            <a:solidFill>
              <a:srgbClr val="DC363D"/>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78" name="Arrow: Striped Right 77">
            <a:extLst>
              <a:ext uri="{FF2B5EF4-FFF2-40B4-BE49-F238E27FC236}">
                <a16:creationId xmlns:a16="http://schemas.microsoft.com/office/drawing/2014/main" id="{CEC9006A-6A63-4AB9-B93B-5AAA2437DD57}"/>
              </a:ext>
            </a:extLst>
          </p:cNvPr>
          <p:cNvSpPr/>
          <p:nvPr/>
        </p:nvSpPr>
        <p:spPr>
          <a:xfrm>
            <a:off x="10173449" y="2035907"/>
            <a:ext cx="504000" cy="288000"/>
          </a:xfrm>
          <a:prstGeom prst="stripedRightArrow">
            <a:avLst/>
          </a:prstGeom>
          <a:ln>
            <a:solidFill>
              <a:srgbClr val="DC363D"/>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79" name="TextBox 78">
            <a:extLst>
              <a:ext uri="{FF2B5EF4-FFF2-40B4-BE49-F238E27FC236}">
                <a16:creationId xmlns:a16="http://schemas.microsoft.com/office/drawing/2014/main" id="{B2FFDBB6-AB41-4789-AFDE-74E789CCC1BE}"/>
              </a:ext>
            </a:extLst>
          </p:cNvPr>
          <p:cNvSpPr txBox="1"/>
          <p:nvPr/>
        </p:nvSpPr>
        <p:spPr>
          <a:xfrm>
            <a:off x="314170" y="4424229"/>
            <a:ext cx="1729236" cy="246221"/>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Customer Email</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0" name="TextBox 79">
            <a:extLst>
              <a:ext uri="{FF2B5EF4-FFF2-40B4-BE49-F238E27FC236}">
                <a16:creationId xmlns:a16="http://schemas.microsoft.com/office/drawing/2014/main" id="{7FD69BC2-94E1-4705-81A7-981B692B0289}"/>
              </a:ext>
            </a:extLst>
          </p:cNvPr>
          <p:cNvSpPr txBox="1"/>
          <p:nvPr/>
        </p:nvSpPr>
        <p:spPr>
          <a:xfrm>
            <a:off x="2182682" y="3805795"/>
            <a:ext cx="1729236" cy="284758"/>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endParaRPr kumimoji="0" lang="en-IN" sz="950" b="1"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81" name="TextBox 80">
            <a:extLst>
              <a:ext uri="{FF2B5EF4-FFF2-40B4-BE49-F238E27FC236}">
                <a16:creationId xmlns:a16="http://schemas.microsoft.com/office/drawing/2014/main" id="{35BF09DA-158B-44F1-8735-AAB180C4CE74}"/>
              </a:ext>
            </a:extLst>
          </p:cNvPr>
          <p:cNvSpPr txBox="1"/>
          <p:nvPr/>
        </p:nvSpPr>
        <p:spPr>
          <a:xfrm>
            <a:off x="1923652" y="4399895"/>
            <a:ext cx="1729236" cy="246221"/>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Intent Detection</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2" name="TextBox 81">
            <a:extLst>
              <a:ext uri="{FF2B5EF4-FFF2-40B4-BE49-F238E27FC236}">
                <a16:creationId xmlns:a16="http://schemas.microsoft.com/office/drawing/2014/main" id="{79B778AD-BA46-49A3-84BA-F6AF408F4F0F}"/>
              </a:ext>
            </a:extLst>
          </p:cNvPr>
          <p:cNvSpPr txBox="1"/>
          <p:nvPr/>
        </p:nvSpPr>
        <p:spPr>
          <a:xfrm>
            <a:off x="3655400" y="4399895"/>
            <a:ext cx="1800781" cy="246221"/>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PII Masked / Encrypted</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3" name="TextBox 82">
            <a:extLst>
              <a:ext uri="{FF2B5EF4-FFF2-40B4-BE49-F238E27FC236}">
                <a16:creationId xmlns:a16="http://schemas.microsoft.com/office/drawing/2014/main" id="{8C849AF7-6338-4FCD-9999-7D0DF9965404}"/>
              </a:ext>
            </a:extLst>
          </p:cNvPr>
          <p:cNvSpPr txBox="1"/>
          <p:nvPr/>
        </p:nvSpPr>
        <p:spPr>
          <a:xfrm>
            <a:off x="5473193" y="4399895"/>
            <a:ext cx="1760893" cy="294889"/>
          </a:xfrm>
          <a:prstGeom prst="rect">
            <a:avLst/>
          </a:prstGeom>
          <a:noFill/>
          <a:ln>
            <a:noFill/>
          </a:ln>
        </p:spPr>
        <p:txBody>
          <a:bodyPr wrap="square" rtlCol="0">
            <a:spAutoFit/>
          </a:bodyPr>
          <a:lstStyle/>
          <a:p>
            <a:pPr marL="0" marR="0" lvl="0" indent="0" algn="ctr" defTabSz="228600" rtl="0" eaLnBrk="1" fontAlgn="auto" latinLnBrk="0" hangingPunct="1">
              <a:lnSpc>
                <a:spcPct val="150000"/>
              </a:lnSpc>
              <a:spcBef>
                <a:spcPts val="600"/>
              </a:spcBef>
              <a:spcAft>
                <a:spcPts val="0"/>
              </a:spcAft>
              <a:buClrTx/>
              <a:buSzPct val="100000"/>
              <a:buFontTx/>
              <a:buNone/>
              <a:tabLst/>
              <a:defRPr/>
            </a:pPr>
            <a:endParaRPr kumimoji="0" lang="en-IN" sz="1000" b="1" i="0" u="none" strike="noStrike" kern="0" cap="none" spc="0" normalizeH="0" baseline="0" noProof="0" dirty="0" err="1">
              <a:ln>
                <a:noFill/>
              </a:ln>
              <a:solidFill>
                <a:srgbClr val="000000"/>
              </a:solidFill>
              <a:effectLst/>
              <a:uLnTx/>
              <a:uFillTx/>
              <a:latin typeface="Trebuchet MS" panose="020B0603020202020204" pitchFamily="34" charset="0"/>
              <a:ea typeface="+mn-ea"/>
              <a:cs typeface="+mn-cs"/>
              <a:sym typeface="Trebuchet MS"/>
            </a:endParaRPr>
          </a:p>
        </p:txBody>
      </p:sp>
      <p:sp>
        <p:nvSpPr>
          <p:cNvPr id="84" name="TextBox 83">
            <a:extLst>
              <a:ext uri="{FF2B5EF4-FFF2-40B4-BE49-F238E27FC236}">
                <a16:creationId xmlns:a16="http://schemas.microsoft.com/office/drawing/2014/main" id="{1C0B9771-7D0B-4E1C-BD67-669049672880}"/>
              </a:ext>
            </a:extLst>
          </p:cNvPr>
          <p:cNvSpPr txBox="1"/>
          <p:nvPr/>
        </p:nvSpPr>
        <p:spPr>
          <a:xfrm>
            <a:off x="5213924" y="4399895"/>
            <a:ext cx="1800781" cy="246221"/>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Sentiment Analysis</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pic>
        <p:nvPicPr>
          <p:cNvPr id="85" name="Picture 84">
            <a:extLst>
              <a:ext uri="{FF2B5EF4-FFF2-40B4-BE49-F238E27FC236}">
                <a16:creationId xmlns:a16="http://schemas.microsoft.com/office/drawing/2014/main" id="{7CF3E12E-C6D6-484B-B684-D72071916431}"/>
              </a:ext>
            </a:extLst>
          </p:cNvPr>
          <p:cNvPicPr>
            <a:picLocks noChangeAspect="1"/>
          </p:cNvPicPr>
          <p:nvPr/>
        </p:nvPicPr>
        <p:blipFill>
          <a:blip r:embed="rId6"/>
          <a:stretch>
            <a:fillRect/>
          </a:stretch>
        </p:blipFill>
        <p:spPr>
          <a:xfrm>
            <a:off x="5736152" y="2808968"/>
            <a:ext cx="765464" cy="809625"/>
          </a:xfrm>
          <a:prstGeom prst="rect">
            <a:avLst/>
          </a:prstGeom>
        </p:spPr>
      </p:pic>
      <p:sp>
        <p:nvSpPr>
          <p:cNvPr id="86" name="TextBox 85">
            <a:extLst>
              <a:ext uri="{FF2B5EF4-FFF2-40B4-BE49-F238E27FC236}">
                <a16:creationId xmlns:a16="http://schemas.microsoft.com/office/drawing/2014/main" id="{5E4AB249-A300-434B-B5FD-282CC8D0496F}"/>
              </a:ext>
            </a:extLst>
          </p:cNvPr>
          <p:cNvSpPr txBox="1"/>
          <p:nvPr/>
        </p:nvSpPr>
        <p:spPr>
          <a:xfrm>
            <a:off x="6911028" y="4399895"/>
            <a:ext cx="1620000" cy="400110"/>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Bot prepares Draft response</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7" name="TextBox 86">
            <a:extLst>
              <a:ext uri="{FF2B5EF4-FFF2-40B4-BE49-F238E27FC236}">
                <a16:creationId xmlns:a16="http://schemas.microsoft.com/office/drawing/2014/main" id="{48212FFD-BEE5-4B45-90F7-ACD80CCDBD47}"/>
              </a:ext>
            </a:extLst>
          </p:cNvPr>
          <p:cNvSpPr txBox="1"/>
          <p:nvPr/>
        </p:nvSpPr>
        <p:spPr>
          <a:xfrm>
            <a:off x="8557325" y="4334726"/>
            <a:ext cx="1878478" cy="630942"/>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API based Integrations</a:t>
            </a:r>
          </a:p>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(simple use cases say Acc Balance,  Loan Due date</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8" name="TextBox 87">
            <a:extLst>
              <a:ext uri="{FF2B5EF4-FFF2-40B4-BE49-F238E27FC236}">
                <a16:creationId xmlns:a16="http://schemas.microsoft.com/office/drawing/2014/main" id="{19813F78-5DDB-40F9-A617-346914F32476}"/>
              </a:ext>
            </a:extLst>
          </p:cNvPr>
          <p:cNvSpPr txBox="1"/>
          <p:nvPr/>
        </p:nvSpPr>
        <p:spPr>
          <a:xfrm>
            <a:off x="10249722" y="4399895"/>
            <a:ext cx="1800780" cy="246221"/>
          </a:xfrm>
          <a:prstGeom prst="rect">
            <a:avLst/>
          </a:prstGeom>
          <a:noFill/>
          <a:ln>
            <a:noFill/>
          </a:ln>
        </p:spPr>
        <p:txBody>
          <a:bodyPr wrap="square" rtlCol="0">
            <a:spAutoFit/>
          </a:bodyPr>
          <a:lstStyle/>
          <a:p>
            <a:pPr marL="0" marR="0" lvl="0" indent="0" algn="ctr" defTabSz="228600" rtl="0" eaLnBrk="1" fontAlgn="auto" latinLnBrk="0" hangingPunct="1">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ea typeface="+mn-ea"/>
                <a:cs typeface="+mn-cs"/>
                <a:sym typeface="Trebuchet MS"/>
              </a:rPr>
              <a:t>Auto “SEND” </a:t>
            </a:r>
            <a:endParaRPr kumimoji="0" lang="en-IN" sz="1000" b="1" i="0" u="none" strike="noStrike" kern="0" cap="none" spc="0" normalizeH="0" baseline="0" noProof="0" dirty="0" err="1">
              <a:ln>
                <a:noFill/>
              </a:ln>
              <a:solidFill>
                <a:srgbClr val="000000"/>
              </a:solidFill>
              <a:effectLst/>
              <a:uLnTx/>
              <a:uFillTx/>
              <a:ea typeface="+mn-ea"/>
              <a:cs typeface="+mn-cs"/>
              <a:sym typeface="Trebuchet MS"/>
            </a:endParaRPr>
          </a:p>
        </p:txBody>
      </p:sp>
      <p:sp>
        <p:nvSpPr>
          <p:cNvPr id="89" name="Oval 88">
            <a:extLst>
              <a:ext uri="{FF2B5EF4-FFF2-40B4-BE49-F238E27FC236}">
                <a16:creationId xmlns:a16="http://schemas.microsoft.com/office/drawing/2014/main" id="{256C0646-7E59-4529-A599-67974A82AF86}"/>
              </a:ext>
            </a:extLst>
          </p:cNvPr>
          <p:cNvSpPr/>
          <p:nvPr/>
        </p:nvSpPr>
        <p:spPr>
          <a:xfrm>
            <a:off x="604634" y="4398186"/>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0" name="Oval 89">
            <a:extLst>
              <a:ext uri="{FF2B5EF4-FFF2-40B4-BE49-F238E27FC236}">
                <a16:creationId xmlns:a16="http://schemas.microsoft.com/office/drawing/2014/main" id="{40436A2E-361B-4A47-B116-229795856878}"/>
              </a:ext>
            </a:extLst>
          </p:cNvPr>
          <p:cNvSpPr/>
          <p:nvPr/>
        </p:nvSpPr>
        <p:spPr>
          <a:xfrm>
            <a:off x="2171501" y="4407710"/>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1" name="Oval 90">
            <a:extLst>
              <a:ext uri="{FF2B5EF4-FFF2-40B4-BE49-F238E27FC236}">
                <a16:creationId xmlns:a16="http://schemas.microsoft.com/office/drawing/2014/main" id="{65B788B8-BAD7-4A60-AC18-4DF5DFEDC28E}"/>
              </a:ext>
            </a:extLst>
          </p:cNvPr>
          <p:cNvSpPr/>
          <p:nvPr/>
        </p:nvSpPr>
        <p:spPr>
          <a:xfrm>
            <a:off x="3781229" y="4388660"/>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2" name="Oval 91">
            <a:extLst>
              <a:ext uri="{FF2B5EF4-FFF2-40B4-BE49-F238E27FC236}">
                <a16:creationId xmlns:a16="http://schemas.microsoft.com/office/drawing/2014/main" id="{70B1AF29-6A05-4C98-9895-2E565C48B947}"/>
              </a:ext>
            </a:extLst>
          </p:cNvPr>
          <p:cNvSpPr/>
          <p:nvPr/>
        </p:nvSpPr>
        <p:spPr>
          <a:xfrm>
            <a:off x="5462401" y="4383896"/>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3" name="Oval 92">
            <a:extLst>
              <a:ext uri="{FF2B5EF4-FFF2-40B4-BE49-F238E27FC236}">
                <a16:creationId xmlns:a16="http://schemas.microsoft.com/office/drawing/2014/main" id="{ED2F545C-33E4-4572-B6B2-7E0BDE5FE593}"/>
              </a:ext>
            </a:extLst>
          </p:cNvPr>
          <p:cNvSpPr/>
          <p:nvPr/>
        </p:nvSpPr>
        <p:spPr>
          <a:xfrm>
            <a:off x="7072131" y="4393419"/>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4" name="Oval 93">
            <a:extLst>
              <a:ext uri="{FF2B5EF4-FFF2-40B4-BE49-F238E27FC236}">
                <a16:creationId xmlns:a16="http://schemas.microsoft.com/office/drawing/2014/main" id="{E06FBCB7-C582-414A-AF6C-2B1C7A2D2D5C}"/>
              </a:ext>
            </a:extLst>
          </p:cNvPr>
          <p:cNvSpPr/>
          <p:nvPr/>
        </p:nvSpPr>
        <p:spPr>
          <a:xfrm>
            <a:off x="8643753" y="4393416"/>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5" name="Oval 94">
            <a:extLst>
              <a:ext uri="{FF2B5EF4-FFF2-40B4-BE49-F238E27FC236}">
                <a16:creationId xmlns:a16="http://schemas.microsoft.com/office/drawing/2014/main" id="{D38D6C43-A05F-43DA-BBF6-2E7DFEB03E91}"/>
              </a:ext>
            </a:extLst>
          </p:cNvPr>
          <p:cNvSpPr/>
          <p:nvPr/>
        </p:nvSpPr>
        <p:spPr>
          <a:xfrm>
            <a:off x="10329688" y="4407707"/>
            <a:ext cx="72000" cy="7200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6" name="Oval 95">
            <a:extLst>
              <a:ext uri="{FF2B5EF4-FFF2-40B4-BE49-F238E27FC236}">
                <a16:creationId xmlns:a16="http://schemas.microsoft.com/office/drawing/2014/main" id="{2817068D-F5F7-44BE-BF05-BA68F0F490AE}"/>
              </a:ext>
            </a:extLst>
          </p:cNvPr>
          <p:cNvSpPr/>
          <p:nvPr/>
        </p:nvSpPr>
        <p:spPr>
          <a:xfrm>
            <a:off x="1555295" y="2809866"/>
            <a:ext cx="279611" cy="244682"/>
          </a:xfrm>
          <a:prstGeom prst="ellipse">
            <a:avLst/>
          </a:prstGeom>
          <a:solidFill>
            <a:schemeClr val="accent1">
              <a:lumMod val="40000"/>
              <a:lumOff val="60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97" name="Oval 96">
            <a:extLst>
              <a:ext uri="{FF2B5EF4-FFF2-40B4-BE49-F238E27FC236}">
                <a16:creationId xmlns:a16="http://schemas.microsoft.com/office/drawing/2014/main" id="{39600180-CA52-43CF-AFBE-EC8E477C4E11}"/>
              </a:ext>
            </a:extLst>
          </p:cNvPr>
          <p:cNvSpPr/>
          <p:nvPr/>
        </p:nvSpPr>
        <p:spPr>
          <a:xfrm>
            <a:off x="3140462" y="2738458"/>
            <a:ext cx="279611" cy="244682"/>
          </a:xfrm>
          <a:prstGeom prst="ellipse">
            <a:avLst/>
          </a:prstGeom>
          <a:solidFill>
            <a:schemeClr val="accent2">
              <a:lumMod val="60000"/>
              <a:lumOff val="40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2</a:t>
            </a:r>
            <a:endParaRPr kumimoji="0" lang="en-IN" sz="900" b="0" i="0" u="none" strike="noStrike" kern="0" cap="none" spc="0" normalizeH="0" baseline="0" noProof="0" dirty="0">
              <a:ln>
                <a:noFill/>
              </a:ln>
              <a:solidFill>
                <a:srgbClr val="000000"/>
              </a:solidFill>
              <a:effectLst/>
              <a:uLnTx/>
              <a:uFillTx/>
              <a:latin typeface="Arial"/>
              <a:ea typeface="+mn-ea"/>
              <a:cs typeface="+mn-cs"/>
            </a:endParaRPr>
          </a:p>
        </p:txBody>
      </p:sp>
      <p:sp>
        <p:nvSpPr>
          <p:cNvPr id="98" name="Oval 97">
            <a:extLst>
              <a:ext uri="{FF2B5EF4-FFF2-40B4-BE49-F238E27FC236}">
                <a16:creationId xmlns:a16="http://schemas.microsoft.com/office/drawing/2014/main" id="{79A0147E-7AAD-4D15-B544-3AB54E4D720A}"/>
              </a:ext>
            </a:extLst>
          </p:cNvPr>
          <p:cNvSpPr/>
          <p:nvPr/>
        </p:nvSpPr>
        <p:spPr>
          <a:xfrm>
            <a:off x="2572815" y="3319501"/>
            <a:ext cx="279611" cy="244682"/>
          </a:xfrm>
          <a:prstGeom prst="ellipse">
            <a:avLst/>
          </a:prstGeom>
          <a:solidFill>
            <a:srgbClr val="00B05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99" name="Oval 98">
            <a:extLst>
              <a:ext uri="{FF2B5EF4-FFF2-40B4-BE49-F238E27FC236}">
                <a16:creationId xmlns:a16="http://schemas.microsoft.com/office/drawing/2014/main" id="{4C5A04AD-8589-4AB9-A8CE-AC086D98D431}"/>
              </a:ext>
            </a:extLst>
          </p:cNvPr>
          <p:cNvSpPr/>
          <p:nvPr/>
        </p:nvSpPr>
        <p:spPr>
          <a:xfrm>
            <a:off x="4862885" y="2723453"/>
            <a:ext cx="279611" cy="244682"/>
          </a:xfrm>
          <a:prstGeom prst="ellipse">
            <a:avLst/>
          </a:prstGeom>
          <a:solidFill>
            <a:schemeClr val="accent6">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100" name="Oval 99">
            <a:extLst>
              <a:ext uri="{FF2B5EF4-FFF2-40B4-BE49-F238E27FC236}">
                <a16:creationId xmlns:a16="http://schemas.microsoft.com/office/drawing/2014/main" id="{19959987-CCF7-4FD4-BC7C-0B6C9F8701C1}"/>
              </a:ext>
            </a:extLst>
          </p:cNvPr>
          <p:cNvSpPr/>
          <p:nvPr/>
        </p:nvSpPr>
        <p:spPr>
          <a:xfrm>
            <a:off x="6395488" y="2601112"/>
            <a:ext cx="279611" cy="244682"/>
          </a:xfrm>
          <a:prstGeom prst="ellipse">
            <a:avLst/>
          </a:prstGeom>
          <a:solidFill>
            <a:srgbClr val="00B05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101" name="Oval 100">
            <a:extLst>
              <a:ext uri="{FF2B5EF4-FFF2-40B4-BE49-F238E27FC236}">
                <a16:creationId xmlns:a16="http://schemas.microsoft.com/office/drawing/2014/main" id="{CC1B1811-B5CB-46F7-8162-0D9D7D6FBDB5}"/>
              </a:ext>
            </a:extLst>
          </p:cNvPr>
          <p:cNvSpPr/>
          <p:nvPr/>
        </p:nvSpPr>
        <p:spPr>
          <a:xfrm>
            <a:off x="8152401" y="2684500"/>
            <a:ext cx="279611" cy="244682"/>
          </a:xfrm>
          <a:prstGeom prst="ellipse">
            <a:avLst/>
          </a:prstGeom>
          <a:solidFill>
            <a:srgbClr val="7030A0"/>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102" name="Oval 101">
            <a:extLst>
              <a:ext uri="{FF2B5EF4-FFF2-40B4-BE49-F238E27FC236}">
                <a16:creationId xmlns:a16="http://schemas.microsoft.com/office/drawing/2014/main" id="{33A65ABD-B685-45AD-A043-165AB142BFAA}"/>
              </a:ext>
            </a:extLst>
          </p:cNvPr>
          <p:cNvSpPr/>
          <p:nvPr/>
        </p:nvSpPr>
        <p:spPr>
          <a:xfrm>
            <a:off x="9721454" y="2655889"/>
            <a:ext cx="208675" cy="218657"/>
          </a:xfrm>
          <a:prstGeom prst="ellipse">
            <a:avLst/>
          </a:prstGeom>
          <a:solidFill>
            <a:schemeClr val="accent2">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93B2D677-F8A1-4F31-AD9F-C5C3CE41D9A5}"/>
              </a:ext>
            </a:extLst>
          </p:cNvPr>
          <p:cNvSpPr/>
          <p:nvPr/>
        </p:nvSpPr>
        <p:spPr>
          <a:xfrm>
            <a:off x="11098804" y="2618506"/>
            <a:ext cx="208675" cy="218657"/>
          </a:xfrm>
          <a:prstGeom prst="ellipse">
            <a:avLst/>
          </a:prstGeom>
          <a:solidFill>
            <a:schemeClr val="accent4">
              <a:lumMod val="75000"/>
            </a:schemeClr>
          </a:solid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IN" sz="900" b="0" i="0" u="none" strike="noStrike" kern="0" cap="none" spc="0" normalizeH="0" baseline="0" noProof="0" dirty="0">
              <a:ln>
                <a:noFill/>
              </a:ln>
              <a:solidFill>
                <a:srgbClr val="FFFFFF"/>
              </a:solidFill>
              <a:effectLst/>
              <a:uLnTx/>
              <a:uFillTx/>
              <a:latin typeface="Arial"/>
              <a:ea typeface="+mn-ea"/>
              <a:cs typeface="+mn-cs"/>
            </a:endParaRPr>
          </a:p>
        </p:txBody>
      </p:sp>
      <p:pic>
        <p:nvPicPr>
          <p:cNvPr id="104" name="Picture 103">
            <a:extLst>
              <a:ext uri="{FF2B5EF4-FFF2-40B4-BE49-F238E27FC236}">
                <a16:creationId xmlns:a16="http://schemas.microsoft.com/office/drawing/2014/main" id="{C796153D-D6B3-4B85-A7FF-CAF1FF19CAB5}"/>
              </a:ext>
            </a:extLst>
          </p:cNvPr>
          <p:cNvPicPr>
            <a:picLocks noChangeAspect="1"/>
          </p:cNvPicPr>
          <p:nvPr/>
        </p:nvPicPr>
        <p:blipFill>
          <a:blip r:embed="rId7"/>
          <a:stretch>
            <a:fillRect/>
          </a:stretch>
        </p:blipFill>
        <p:spPr>
          <a:xfrm>
            <a:off x="4192134" y="2962602"/>
            <a:ext cx="753162" cy="862172"/>
          </a:xfrm>
          <a:prstGeom prst="rect">
            <a:avLst/>
          </a:prstGeom>
        </p:spPr>
      </p:pic>
      <p:pic>
        <p:nvPicPr>
          <p:cNvPr id="105" name="Picture 104">
            <a:extLst>
              <a:ext uri="{FF2B5EF4-FFF2-40B4-BE49-F238E27FC236}">
                <a16:creationId xmlns:a16="http://schemas.microsoft.com/office/drawing/2014/main" id="{CDC94EA3-4951-4B53-BCC6-3A28943F7F08}"/>
              </a:ext>
            </a:extLst>
          </p:cNvPr>
          <p:cNvPicPr>
            <a:picLocks noChangeAspect="1"/>
          </p:cNvPicPr>
          <p:nvPr/>
        </p:nvPicPr>
        <p:blipFill>
          <a:blip r:embed="rId8"/>
          <a:stretch>
            <a:fillRect/>
          </a:stretch>
        </p:blipFill>
        <p:spPr>
          <a:xfrm>
            <a:off x="7399926" y="2983140"/>
            <a:ext cx="752475" cy="742950"/>
          </a:xfrm>
          <a:prstGeom prst="rect">
            <a:avLst/>
          </a:prstGeom>
        </p:spPr>
      </p:pic>
      <p:sp>
        <p:nvSpPr>
          <p:cNvPr id="2" name="TextBox 1">
            <a:extLst>
              <a:ext uri="{FF2B5EF4-FFF2-40B4-BE49-F238E27FC236}">
                <a16:creationId xmlns:a16="http://schemas.microsoft.com/office/drawing/2014/main" id="{B0938189-9966-44B9-AB29-8ABA84CC1B71}"/>
              </a:ext>
            </a:extLst>
          </p:cNvPr>
          <p:cNvSpPr txBox="1"/>
          <p:nvPr/>
        </p:nvSpPr>
        <p:spPr>
          <a:xfrm>
            <a:off x="724357" y="4983055"/>
            <a:ext cx="4886737" cy="3416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800" b="1" i="0" u="none" strike="noStrike" kern="0" cap="none" spc="0" normalizeH="0" baseline="0" noProof="0" dirty="0">
                <a:ln>
                  <a:noFill/>
                </a:ln>
                <a:solidFill>
                  <a:srgbClr val="404040"/>
                </a:solidFill>
                <a:effectLst/>
                <a:uLnTx/>
                <a:uFillTx/>
                <a:ea typeface="+mn-ea"/>
                <a:cs typeface="+mn-cs"/>
                <a:sym typeface="Trebuchet MS"/>
              </a:rPr>
              <a:t>Un Attended Automation achieved via:</a:t>
            </a:r>
            <a:endParaRPr kumimoji="0" lang="en-IN" sz="1800" b="1" i="0" u="none" strike="noStrike" kern="0" cap="none" spc="0" normalizeH="0" baseline="0" noProof="0" dirty="0" err="1">
              <a:ln>
                <a:noFill/>
              </a:ln>
              <a:solidFill>
                <a:srgbClr val="404040"/>
              </a:solidFill>
              <a:effectLst/>
              <a:uLnTx/>
              <a:uFillTx/>
              <a:ea typeface="+mn-ea"/>
              <a:cs typeface="+mn-cs"/>
              <a:sym typeface="Trebuchet MS"/>
            </a:endParaRPr>
          </a:p>
        </p:txBody>
      </p:sp>
      <p:sp>
        <p:nvSpPr>
          <p:cNvPr id="3" name="TextBox 2">
            <a:extLst>
              <a:ext uri="{FF2B5EF4-FFF2-40B4-BE49-F238E27FC236}">
                <a16:creationId xmlns:a16="http://schemas.microsoft.com/office/drawing/2014/main" id="{F1482FF9-12F2-40AB-8F94-656C5FB87337}"/>
              </a:ext>
            </a:extLst>
          </p:cNvPr>
          <p:cNvSpPr txBox="1"/>
          <p:nvPr/>
        </p:nvSpPr>
        <p:spPr>
          <a:xfrm>
            <a:off x="1515127" y="5607957"/>
            <a:ext cx="1724973" cy="501676"/>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rgbClr val="404040"/>
                </a:solidFill>
                <a:effectLst/>
                <a:uLnTx/>
                <a:uFillTx/>
                <a:ea typeface="+mn-ea"/>
                <a:cs typeface="+mn-cs"/>
                <a:sym typeface="Trebuchet MS"/>
              </a:rPr>
              <a:t>Similarity Score / </a:t>
            </a:r>
          </a:p>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rgbClr val="404040"/>
                </a:solidFill>
                <a:effectLst/>
                <a:uLnTx/>
                <a:uFillTx/>
                <a:ea typeface="+mn-ea"/>
                <a:cs typeface="+mn-cs"/>
                <a:sym typeface="Trebuchet MS"/>
              </a:rPr>
              <a:t>Agent Effort</a:t>
            </a:r>
            <a:endParaRPr kumimoji="0" lang="en-IN" sz="1200" b="1" i="0" u="none" strike="noStrike" kern="0" cap="none" spc="0" normalizeH="0" baseline="0" noProof="0" dirty="0" err="1">
              <a:ln>
                <a:noFill/>
              </a:ln>
              <a:solidFill>
                <a:srgbClr val="404040"/>
              </a:solidFill>
              <a:effectLst/>
              <a:uLnTx/>
              <a:uFillTx/>
              <a:ea typeface="+mn-ea"/>
              <a:cs typeface="+mn-cs"/>
              <a:sym typeface="Trebuchet MS"/>
            </a:endParaRPr>
          </a:p>
        </p:txBody>
      </p:sp>
      <p:sp>
        <p:nvSpPr>
          <p:cNvPr id="49" name="TextBox 48">
            <a:extLst>
              <a:ext uri="{FF2B5EF4-FFF2-40B4-BE49-F238E27FC236}">
                <a16:creationId xmlns:a16="http://schemas.microsoft.com/office/drawing/2014/main" id="{5CAEDAAB-4B54-45A0-A887-7B0965BB6D41}"/>
              </a:ext>
            </a:extLst>
          </p:cNvPr>
          <p:cNvSpPr txBox="1"/>
          <p:nvPr/>
        </p:nvSpPr>
        <p:spPr>
          <a:xfrm>
            <a:off x="4927902" y="5646429"/>
            <a:ext cx="2304781" cy="590931"/>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rgbClr val="404040"/>
                </a:solidFill>
                <a:effectLst/>
                <a:uLnTx/>
                <a:uFillTx/>
                <a:ea typeface="+mn-ea"/>
                <a:cs typeface="+mn-cs"/>
                <a:sym typeface="Trebuchet MS"/>
              </a:rPr>
              <a:t>Automated Training of  Intents/Drivers delivering High Confidence scores</a:t>
            </a:r>
            <a:endParaRPr kumimoji="0" lang="en-IN" sz="1200" b="1" i="0" u="none" strike="noStrike" kern="0" cap="none" spc="0" normalizeH="0" baseline="0" noProof="0" dirty="0" err="1">
              <a:ln>
                <a:noFill/>
              </a:ln>
              <a:solidFill>
                <a:srgbClr val="404040"/>
              </a:solidFill>
              <a:effectLst/>
              <a:uLnTx/>
              <a:uFillTx/>
              <a:ea typeface="+mn-ea"/>
              <a:cs typeface="+mn-cs"/>
              <a:sym typeface="Trebuchet MS"/>
            </a:endParaRPr>
          </a:p>
        </p:txBody>
      </p:sp>
      <p:sp>
        <p:nvSpPr>
          <p:cNvPr id="50" name="TextBox 49">
            <a:extLst>
              <a:ext uri="{FF2B5EF4-FFF2-40B4-BE49-F238E27FC236}">
                <a16:creationId xmlns:a16="http://schemas.microsoft.com/office/drawing/2014/main" id="{D59087D4-04C5-4674-8EE9-558E04F7C2C4}"/>
              </a:ext>
            </a:extLst>
          </p:cNvPr>
          <p:cNvSpPr txBox="1"/>
          <p:nvPr/>
        </p:nvSpPr>
        <p:spPr>
          <a:xfrm>
            <a:off x="8643753" y="5607957"/>
            <a:ext cx="3122639" cy="590931"/>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rgbClr val="404040"/>
                </a:solidFill>
                <a:effectLst/>
                <a:uLnTx/>
                <a:uFillTx/>
                <a:ea typeface="+mn-ea"/>
                <a:cs typeface="+mn-cs"/>
                <a:sym typeface="Trebuchet MS"/>
              </a:rPr>
              <a:t>Machine learning algorithms delivering auto response with close proximity results(Supervised learning)</a:t>
            </a:r>
            <a:endParaRPr kumimoji="0" lang="en-IN" sz="1200" b="1" i="0" u="none" strike="noStrike" kern="0" cap="none" spc="0" normalizeH="0" baseline="0" noProof="0" dirty="0" err="1">
              <a:ln>
                <a:noFill/>
              </a:ln>
              <a:solidFill>
                <a:srgbClr val="404040"/>
              </a:solidFill>
              <a:effectLst/>
              <a:uLnTx/>
              <a:uFillTx/>
              <a:ea typeface="+mn-ea"/>
              <a:cs typeface="+mn-cs"/>
              <a:sym typeface="Trebuchet MS"/>
            </a:endParaRPr>
          </a:p>
        </p:txBody>
      </p:sp>
      <p:pic>
        <p:nvPicPr>
          <p:cNvPr id="4" name="Picture 3">
            <a:extLst>
              <a:ext uri="{FF2B5EF4-FFF2-40B4-BE49-F238E27FC236}">
                <a16:creationId xmlns:a16="http://schemas.microsoft.com/office/drawing/2014/main" id="{02009FFD-16FA-4EBE-B056-0901A155CE88}"/>
              </a:ext>
            </a:extLst>
          </p:cNvPr>
          <p:cNvPicPr>
            <a:picLocks noChangeAspect="1"/>
          </p:cNvPicPr>
          <p:nvPr/>
        </p:nvPicPr>
        <p:blipFill>
          <a:blip r:embed="rId9"/>
          <a:stretch>
            <a:fillRect/>
          </a:stretch>
        </p:blipFill>
        <p:spPr>
          <a:xfrm>
            <a:off x="751287" y="5605737"/>
            <a:ext cx="790575" cy="542925"/>
          </a:xfrm>
          <a:prstGeom prst="rect">
            <a:avLst/>
          </a:prstGeom>
        </p:spPr>
      </p:pic>
      <p:pic>
        <p:nvPicPr>
          <p:cNvPr id="5" name="Picture 4">
            <a:extLst>
              <a:ext uri="{FF2B5EF4-FFF2-40B4-BE49-F238E27FC236}">
                <a16:creationId xmlns:a16="http://schemas.microsoft.com/office/drawing/2014/main" id="{E61D2B68-2BC2-4769-A812-731AC527EDE7}"/>
              </a:ext>
            </a:extLst>
          </p:cNvPr>
          <p:cNvPicPr>
            <a:picLocks noChangeAspect="1"/>
          </p:cNvPicPr>
          <p:nvPr/>
        </p:nvPicPr>
        <p:blipFill>
          <a:blip r:embed="rId10"/>
          <a:stretch>
            <a:fillRect/>
          </a:stretch>
        </p:blipFill>
        <p:spPr>
          <a:xfrm>
            <a:off x="3967897" y="5510257"/>
            <a:ext cx="1038225" cy="752475"/>
          </a:xfrm>
          <a:prstGeom prst="rect">
            <a:avLst/>
          </a:prstGeom>
        </p:spPr>
      </p:pic>
      <p:pic>
        <p:nvPicPr>
          <p:cNvPr id="6" name="Picture 5">
            <a:extLst>
              <a:ext uri="{FF2B5EF4-FFF2-40B4-BE49-F238E27FC236}">
                <a16:creationId xmlns:a16="http://schemas.microsoft.com/office/drawing/2014/main" id="{360ED9D9-CAEF-49F7-A667-45584BBD7AEB}"/>
              </a:ext>
            </a:extLst>
          </p:cNvPr>
          <p:cNvPicPr>
            <a:picLocks noChangeAspect="1"/>
          </p:cNvPicPr>
          <p:nvPr/>
        </p:nvPicPr>
        <p:blipFill>
          <a:blip r:embed="rId11"/>
          <a:stretch>
            <a:fillRect/>
          </a:stretch>
        </p:blipFill>
        <p:spPr>
          <a:xfrm>
            <a:off x="7905567" y="5691810"/>
            <a:ext cx="771525" cy="628650"/>
          </a:xfrm>
          <a:prstGeom prst="rect">
            <a:avLst/>
          </a:prstGeom>
        </p:spPr>
      </p:pic>
      <p:sp>
        <p:nvSpPr>
          <p:cNvPr id="54" name="Title 1">
            <a:extLst>
              <a:ext uri="{FF2B5EF4-FFF2-40B4-BE49-F238E27FC236}">
                <a16:creationId xmlns:a16="http://schemas.microsoft.com/office/drawing/2014/main" id="{DD1982D8-B26E-455B-BD30-C1E7EA35B481}"/>
              </a:ext>
            </a:extLst>
          </p:cNvPr>
          <p:cNvSpPr txBox="1">
            <a:spLocks/>
          </p:cNvSpPr>
          <p:nvPr/>
        </p:nvSpPr>
        <p:spPr>
          <a:xfrm>
            <a:off x="728223" y="503378"/>
            <a:ext cx="9131095" cy="962008"/>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Arial Black"/>
                <a:sym typeface="Trebuchet MS"/>
              </a:rPr>
              <a:t>Concentrix Email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Arial Black"/>
                <a:sym typeface="Trebuchet MS"/>
              </a:rPr>
              <a:t>Enterprise Ready Email Automation Engine </a:t>
            </a:r>
          </a:p>
        </p:txBody>
      </p:sp>
      <p:grpSp>
        <p:nvGrpSpPr>
          <p:cNvPr id="55" name="Group 54">
            <a:extLst>
              <a:ext uri="{FF2B5EF4-FFF2-40B4-BE49-F238E27FC236}">
                <a16:creationId xmlns:a16="http://schemas.microsoft.com/office/drawing/2014/main" id="{4D1E3156-3CDC-4CED-B144-861261340A75}"/>
              </a:ext>
            </a:extLst>
          </p:cNvPr>
          <p:cNvGrpSpPr/>
          <p:nvPr/>
        </p:nvGrpSpPr>
        <p:grpSpPr>
          <a:xfrm>
            <a:off x="10324129" y="413704"/>
            <a:ext cx="962008" cy="962008"/>
            <a:chOff x="8819195" y="1113524"/>
            <a:chExt cx="872334" cy="872334"/>
          </a:xfrm>
        </p:grpSpPr>
        <p:sp>
          <p:nvSpPr>
            <p:cNvPr id="56" name="Freeform 260">
              <a:extLst>
                <a:ext uri="{FF2B5EF4-FFF2-40B4-BE49-F238E27FC236}">
                  <a16:creationId xmlns:a16="http://schemas.microsoft.com/office/drawing/2014/main" id="{67014751-95FE-4CE1-AA99-E7D7BAEA0A7E}"/>
                </a:ext>
              </a:extLst>
            </p:cNvPr>
            <p:cNvSpPr/>
            <p:nvPr/>
          </p:nvSpPr>
          <p:spPr>
            <a:xfrm>
              <a:off x="8819195" y="111352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solidFill>
              <a:srgbClr val="53535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a typeface="+mn-ea"/>
                <a:cs typeface="+mn-cs"/>
              </a:endParaRPr>
            </a:p>
          </p:txBody>
        </p:sp>
        <p:grpSp>
          <p:nvGrpSpPr>
            <p:cNvPr id="57" name="Group 56">
              <a:extLst>
                <a:ext uri="{FF2B5EF4-FFF2-40B4-BE49-F238E27FC236}">
                  <a16:creationId xmlns:a16="http://schemas.microsoft.com/office/drawing/2014/main" id="{54A0D619-6BB9-4AD0-A7F5-C6F567B407FE}"/>
                </a:ext>
              </a:extLst>
            </p:cNvPr>
            <p:cNvGrpSpPr/>
            <p:nvPr/>
          </p:nvGrpSpPr>
          <p:grpSpPr>
            <a:xfrm>
              <a:off x="9055338" y="1277360"/>
              <a:ext cx="412512" cy="545460"/>
              <a:chOff x="8241712" y="3380052"/>
              <a:chExt cx="373496" cy="493871"/>
            </a:xfrm>
          </p:grpSpPr>
          <p:sp>
            <p:nvSpPr>
              <p:cNvPr id="58" name="Freeform 180">
                <a:extLst>
                  <a:ext uri="{FF2B5EF4-FFF2-40B4-BE49-F238E27FC236}">
                    <a16:creationId xmlns:a16="http://schemas.microsoft.com/office/drawing/2014/main" id="{372AB1A1-A5D1-40E3-8030-3DEF7835A516}"/>
                  </a:ext>
                </a:extLst>
              </p:cNvPr>
              <p:cNvSpPr>
                <a:spLocks noEditPoints="1"/>
              </p:cNvSpPr>
              <p:nvPr/>
            </p:nvSpPr>
            <p:spPr bwMode="auto">
              <a:xfrm>
                <a:off x="8347003" y="3490170"/>
                <a:ext cx="66976" cy="66976"/>
              </a:xfrm>
              <a:custGeom>
                <a:avLst/>
                <a:gdLst>
                  <a:gd name="T0" fmla="*/ 245 w 445"/>
                  <a:gd name="T1" fmla="*/ 445 h 445"/>
                  <a:gd name="T2" fmla="*/ 310 w 445"/>
                  <a:gd name="T3" fmla="*/ 427 h 445"/>
                  <a:gd name="T4" fmla="*/ 364 w 445"/>
                  <a:gd name="T5" fmla="*/ 394 h 445"/>
                  <a:gd name="T6" fmla="*/ 407 w 445"/>
                  <a:gd name="T7" fmla="*/ 347 h 445"/>
                  <a:gd name="T8" fmla="*/ 435 w 445"/>
                  <a:gd name="T9" fmla="*/ 290 h 445"/>
                  <a:gd name="T10" fmla="*/ 445 w 445"/>
                  <a:gd name="T11" fmla="*/ 222 h 445"/>
                  <a:gd name="T12" fmla="*/ 440 w 445"/>
                  <a:gd name="T13" fmla="*/ 179 h 445"/>
                  <a:gd name="T14" fmla="*/ 419 w 445"/>
                  <a:gd name="T15" fmla="*/ 116 h 445"/>
                  <a:gd name="T16" fmla="*/ 379 w 445"/>
                  <a:gd name="T17" fmla="*/ 66 h 445"/>
                  <a:gd name="T18" fmla="*/ 329 w 445"/>
                  <a:gd name="T19" fmla="*/ 28 h 445"/>
                  <a:gd name="T20" fmla="*/ 268 w 445"/>
                  <a:gd name="T21" fmla="*/ 5 h 445"/>
                  <a:gd name="T22" fmla="*/ 223 w 445"/>
                  <a:gd name="T23" fmla="*/ 0 h 445"/>
                  <a:gd name="T24" fmla="*/ 157 w 445"/>
                  <a:gd name="T25" fmla="*/ 11 h 445"/>
                  <a:gd name="T26" fmla="*/ 98 w 445"/>
                  <a:gd name="T27" fmla="*/ 38 h 445"/>
                  <a:gd name="T28" fmla="*/ 51 w 445"/>
                  <a:gd name="T29" fmla="*/ 82 h 445"/>
                  <a:gd name="T30" fmla="*/ 18 w 445"/>
                  <a:gd name="T31" fmla="*/ 137 h 445"/>
                  <a:gd name="T32" fmla="*/ 2 w 445"/>
                  <a:gd name="T33" fmla="*/ 200 h 445"/>
                  <a:gd name="T34" fmla="*/ 2 w 445"/>
                  <a:gd name="T35" fmla="*/ 247 h 445"/>
                  <a:gd name="T36" fmla="*/ 18 w 445"/>
                  <a:gd name="T37" fmla="*/ 309 h 445"/>
                  <a:gd name="T38" fmla="*/ 51 w 445"/>
                  <a:gd name="T39" fmla="*/ 365 h 445"/>
                  <a:gd name="T40" fmla="*/ 98 w 445"/>
                  <a:gd name="T41" fmla="*/ 408 h 445"/>
                  <a:gd name="T42" fmla="*/ 157 w 445"/>
                  <a:gd name="T43" fmla="*/ 436 h 445"/>
                  <a:gd name="T44" fmla="*/ 223 w 445"/>
                  <a:gd name="T45" fmla="*/ 445 h 445"/>
                  <a:gd name="T46" fmla="*/ 223 w 445"/>
                  <a:gd name="T47" fmla="*/ 111 h 445"/>
                  <a:gd name="T48" fmla="*/ 256 w 445"/>
                  <a:gd name="T49" fmla="*/ 116 h 445"/>
                  <a:gd name="T50" fmla="*/ 285 w 445"/>
                  <a:gd name="T51" fmla="*/ 130 h 445"/>
                  <a:gd name="T52" fmla="*/ 320 w 445"/>
                  <a:gd name="T53" fmla="*/ 170 h 445"/>
                  <a:gd name="T54" fmla="*/ 332 w 445"/>
                  <a:gd name="T55" fmla="*/ 201 h 445"/>
                  <a:gd name="T56" fmla="*/ 334 w 445"/>
                  <a:gd name="T57" fmla="*/ 222 h 445"/>
                  <a:gd name="T58" fmla="*/ 329 w 445"/>
                  <a:gd name="T59" fmla="*/ 257 h 445"/>
                  <a:gd name="T60" fmla="*/ 315 w 445"/>
                  <a:gd name="T61" fmla="*/ 285 h 445"/>
                  <a:gd name="T62" fmla="*/ 275 w 445"/>
                  <a:gd name="T63" fmla="*/ 321 h 445"/>
                  <a:gd name="T64" fmla="*/ 245 w 445"/>
                  <a:gd name="T65" fmla="*/ 332 h 445"/>
                  <a:gd name="T66" fmla="*/ 223 w 445"/>
                  <a:gd name="T67" fmla="*/ 333 h 445"/>
                  <a:gd name="T68" fmla="*/ 190 w 445"/>
                  <a:gd name="T69" fmla="*/ 330 h 445"/>
                  <a:gd name="T70" fmla="*/ 160 w 445"/>
                  <a:gd name="T71" fmla="*/ 316 h 445"/>
                  <a:gd name="T72" fmla="*/ 125 w 445"/>
                  <a:gd name="T73" fmla="*/ 276 h 445"/>
                  <a:gd name="T74" fmla="*/ 113 w 445"/>
                  <a:gd name="T75" fmla="*/ 245 h 445"/>
                  <a:gd name="T76" fmla="*/ 112 w 445"/>
                  <a:gd name="T77" fmla="*/ 222 h 445"/>
                  <a:gd name="T78" fmla="*/ 117 w 445"/>
                  <a:gd name="T79" fmla="*/ 191 h 445"/>
                  <a:gd name="T80" fmla="*/ 131 w 445"/>
                  <a:gd name="T81" fmla="*/ 162 h 445"/>
                  <a:gd name="T82" fmla="*/ 171 w 445"/>
                  <a:gd name="T83" fmla="*/ 125 h 445"/>
                  <a:gd name="T84" fmla="*/ 200 w 445"/>
                  <a:gd name="T85" fmla="*/ 115 h 445"/>
                  <a:gd name="T86" fmla="*/ 223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3" y="445"/>
                    </a:moveTo>
                    <a:lnTo>
                      <a:pt x="223" y="445"/>
                    </a:lnTo>
                    <a:lnTo>
                      <a:pt x="245" y="445"/>
                    </a:lnTo>
                    <a:lnTo>
                      <a:pt x="268" y="441"/>
                    </a:lnTo>
                    <a:lnTo>
                      <a:pt x="289" y="436"/>
                    </a:lnTo>
                    <a:lnTo>
                      <a:pt x="310" y="427"/>
                    </a:lnTo>
                    <a:lnTo>
                      <a:pt x="329" y="418"/>
                    </a:lnTo>
                    <a:lnTo>
                      <a:pt x="348" y="408"/>
                    </a:lnTo>
                    <a:lnTo>
                      <a:pt x="364" y="394"/>
                    </a:lnTo>
                    <a:lnTo>
                      <a:pt x="379" y="380"/>
                    </a:lnTo>
                    <a:lnTo>
                      <a:pt x="395" y="365"/>
                    </a:lnTo>
                    <a:lnTo>
                      <a:pt x="407" y="347"/>
                    </a:lnTo>
                    <a:lnTo>
                      <a:pt x="419" y="328"/>
                    </a:lnTo>
                    <a:lnTo>
                      <a:pt x="428" y="309"/>
                    </a:lnTo>
                    <a:lnTo>
                      <a:pt x="435" y="290"/>
                    </a:lnTo>
                    <a:lnTo>
                      <a:pt x="440" y="267"/>
                    </a:lnTo>
                    <a:lnTo>
                      <a:pt x="444" y="247"/>
                    </a:lnTo>
                    <a:lnTo>
                      <a:pt x="445" y="222"/>
                    </a:lnTo>
                    <a:lnTo>
                      <a:pt x="445" y="222"/>
                    </a:lnTo>
                    <a:lnTo>
                      <a:pt x="444" y="200"/>
                    </a:lnTo>
                    <a:lnTo>
                      <a:pt x="440" y="179"/>
                    </a:lnTo>
                    <a:lnTo>
                      <a:pt x="435" y="156"/>
                    </a:lnTo>
                    <a:lnTo>
                      <a:pt x="428" y="137"/>
                    </a:lnTo>
                    <a:lnTo>
                      <a:pt x="419" y="116"/>
                    </a:lnTo>
                    <a:lnTo>
                      <a:pt x="407" y="99"/>
                    </a:lnTo>
                    <a:lnTo>
                      <a:pt x="395" y="82"/>
                    </a:lnTo>
                    <a:lnTo>
                      <a:pt x="379" y="66"/>
                    </a:lnTo>
                    <a:lnTo>
                      <a:pt x="364" y="52"/>
                    </a:lnTo>
                    <a:lnTo>
                      <a:pt x="348" y="38"/>
                    </a:lnTo>
                    <a:lnTo>
                      <a:pt x="329" y="28"/>
                    </a:lnTo>
                    <a:lnTo>
                      <a:pt x="310" y="19"/>
                    </a:lnTo>
                    <a:lnTo>
                      <a:pt x="289" y="11"/>
                    </a:lnTo>
                    <a:lnTo>
                      <a:pt x="268" y="5"/>
                    </a:lnTo>
                    <a:lnTo>
                      <a:pt x="245" y="2"/>
                    </a:lnTo>
                    <a:lnTo>
                      <a:pt x="223" y="0"/>
                    </a:lnTo>
                    <a:lnTo>
                      <a:pt x="223" y="0"/>
                    </a:lnTo>
                    <a:lnTo>
                      <a:pt x="200" y="2"/>
                    </a:lnTo>
                    <a:lnTo>
                      <a:pt x="178" y="5"/>
                    </a:lnTo>
                    <a:lnTo>
                      <a:pt x="157" y="11"/>
                    </a:lnTo>
                    <a:lnTo>
                      <a:pt x="136" y="19"/>
                    </a:lnTo>
                    <a:lnTo>
                      <a:pt x="117" y="28"/>
                    </a:lnTo>
                    <a:lnTo>
                      <a:pt x="98" y="38"/>
                    </a:lnTo>
                    <a:lnTo>
                      <a:pt x="82" y="52"/>
                    </a:lnTo>
                    <a:lnTo>
                      <a:pt x="65" y="66"/>
                    </a:lnTo>
                    <a:lnTo>
                      <a:pt x="51" y="82"/>
                    </a:lnTo>
                    <a:lnTo>
                      <a:pt x="38" y="99"/>
                    </a:lnTo>
                    <a:lnTo>
                      <a:pt x="26" y="116"/>
                    </a:lnTo>
                    <a:lnTo>
                      <a:pt x="18" y="137"/>
                    </a:lnTo>
                    <a:lnTo>
                      <a:pt x="11" y="156"/>
                    </a:lnTo>
                    <a:lnTo>
                      <a:pt x="5" y="179"/>
                    </a:lnTo>
                    <a:lnTo>
                      <a:pt x="2" y="200"/>
                    </a:lnTo>
                    <a:lnTo>
                      <a:pt x="0" y="222"/>
                    </a:lnTo>
                    <a:lnTo>
                      <a:pt x="0" y="222"/>
                    </a:lnTo>
                    <a:lnTo>
                      <a:pt x="2" y="247"/>
                    </a:lnTo>
                    <a:lnTo>
                      <a:pt x="5" y="267"/>
                    </a:lnTo>
                    <a:lnTo>
                      <a:pt x="11" y="290"/>
                    </a:lnTo>
                    <a:lnTo>
                      <a:pt x="18" y="309"/>
                    </a:lnTo>
                    <a:lnTo>
                      <a:pt x="26" y="328"/>
                    </a:lnTo>
                    <a:lnTo>
                      <a:pt x="38" y="347"/>
                    </a:lnTo>
                    <a:lnTo>
                      <a:pt x="51" y="365"/>
                    </a:lnTo>
                    <a:lnTo>
                      <a:pt x="65" y="380"/>
                    </a:lnTo>
                    <a:lnTo>
                      <a:pt x="82" y="394"/>
                    </a:lnTo>
                    <a:lnTo>
                      <a:pt x="98" y="408"/>
                    </a:lnTo>
                    <a:lnTo>
                      <a:pt x="117" y="418"/>
                    </a:lnTo>
                    <a:lnTo>
                      <a:pt x="136" y="427"/>
                    </a:lnTo>
                    <a:lnTo>
                      <a:pt x="157" y="436"/>
                    </a:lnTo>
                    <a:lnTo>
                      <a:pt x="178" y="441"/>
                    </a:lnTo>
                    <a:lnTo>
                      <a:pt x="200" y="445"/>
                    </a:lnTo>
                    <a:lnTo>
                      <a:pt x="223" y="445"/>
                    </a:lnTo>
                    <a:lnTo>
                      <a:pt x="223" y="445"/>
                    </a:lnTo>
                    <a:close/>
                    <a:moveTo>
                      <a:pt x="223" y="111"/>
                    </a:moveTo>
                    <a:lnTo>
                      <a:pt x="223" y="111"/>
                    </a:lnTo>
                    <a:lnTo>
                      <a:pt x="235" y="113"/>
                    </a:lnTo>
                    <a:lnTo>
                      <a:pt x="245" y="115"/>
                    </a:lnTo>
                    <a:lnTo>
                      <a:pt x="256" y="116"/>
                    </a:lnTo>
                    <a:lnTo>
                      <a:pt x="266" y="122"/>
                    </a:lnTo>
                    <a:lnTo>
                      <a:pt x="275" y="125"/>
                    </a:lnTo>
                    <a:lnTo>
                      <a:pt x="285" y="130"/>
                    </a:lnTo>
                    <a:lnTo>
                      <a:pt x="301" y="144"/>
                    </a:lnTo>
                    <a:lnTo>
                      <a:pt x="315" y="162"/>
                    </a:lnTo>
                    <a:lnTo>
                      <a:pt x="320" y="170"/>
                    </a:lnTo>
                    <a:lnTo>
                      <a:pt x="325" y="181"/>
                    </a:lnTo>
                    <a:lnTo>
                      <a:pt x="329" y="189"/>
                    </a:lnTo>
                    <a:lnTo>
                      <a:pt x="332" y="201"/>
                    </a:lnTo>
                    <a:lnTo>
                      <a:pt x="334" y="212"/>
                    </a:lnTo>
                    <a:lnTo>
                      <a:pt x="334" y="222"/>
                    </a:lnTo>
                    <a:lnTo>
                      <a:pt x="334" y="222"/>
                    </a:lnTo>
                    <a:lnTo>
                      <a:pt x="334" y="234"/>
                    </a:lnTo>
                    <a:lnTo>
                      <a:pt x="332" y="245"/>
                    </a:lnTo>
                    <a:lnTo>
                      <a:pt x="329" y="257"/>
                    </a:lnTo>
                    <a:lnTo>
                      <a:pt x="325" y="266"/>
                    </a:lnTo>
                    <a:lnTo>
                      <a:pt x="320" y="276"/>
                    </a:lnTo>
                    <a:lnTo>
                      <a:pt x="315" y="285"/>
                    </a:lnTo>
                    <a:lnTo>
                      <a:pt x="301" y="302"/>
                    </a:lnTo>
                    <a:lnTo>
                      <a:pt x="285" y="316"/>
                    </a:lnTo>
                    <a:lnTo>
                      <a:pt x="275" y="321"/>
                    </a:lnTo>
                    <a:lnTo>
                      <a:pt x="266" y="325"/>
                    </a:lnTo>
                    <a:lnTo>
                      <a:pt x="256" y="330"/>
                    </a:lnTo>
                    <a:lnTo>
                      <a:pt x="245" y="332"/>
                    </a:lnTo>
                    <a:lnTo>
                      <a:pt x="235" y="333"/>
                    </a:lnTo>
                    <a:lnTo>
                      <a:pt x="223" y="333"/>
                    </a:lnTo>
                    <a:lnTo>
                      <a:pt x="223" y="333"/>
                    </a:lnTo>
                    <a:lnTo>
                      <a:pt x="211" y="333"/>
                    </a:lnTo>
                    <a:lnTo>
                      <a:pt x="200" y="332"/>
                    </a:lnTo>
                    <a:lnTo>
                      <a:pt x="190" y="330"/>
                    </a:lnTo>
                    <a:lnTo>
                      <a:pt x="179" y="325"/>
                    </a:lnTo>
                    <a:lnTo>
                      <a:pt x="169" y="321"/>
                    </a:lnTo>
                    <a:lnTo>
                      <a:pt x="160" y="316"/>
                    </a:lnTo>
                    <a:lnTo>
                      <a:pt x="145" y="302"/>
                    </a:lnTo>
                    <a:lnTo>
                      <a:pt x="131" y="285"/>
                    </a:lnTo>
                    <a:lnTo>
                      <a:pt x="125" y="276"/>
                    </a:lnTo>
                    <a:lnTo>
                      <a:pt x="120" y="266"/>
                    </a:lnTo>
                    <a:lnTo>
                      <a:pt x="117" y="257"/>
                    </a:lnTo>
                    <a:lnTo>
                      <a:pt x="113" y="245"/>
                    </a:lnTo>
                    <a:lnTo>
                      <a:pt x="112" y="234"/>
                    </a:lnTo>
                    <a:lnTo>
                      <a:pt x="112" y="222"/>
                    </a:lnTo>
                    <a:lnTo>
                      <a:pt x="112" y="222"/>
                    </a:lnTo>
                    <a:lnTo>
                      <a:pt x="112" y="212"/>
                    </a:lnTo>
                    <a:lnTo>
                      <a:pt x="113" y="201"/>
                    </a:lnTo>
                    <a:lnTo>
                      <a:pt x="117" y="191"/>
                    </a:lnTo>
                    <a:lnTo>
                      <a:pt x="120" y="181"/>
                    </a:lnTo>
                    <a:lnTo>
                      <a:pt x="125" y="170"/>
                    </a:lnTo>
                    <a:lnTo>
                      <a:pt x="131" y="162"/>
                    </a:lnTo>
                    <a:lnTo>
                      <a:pt x="145" y="144"/>
                    </a:lnTo>
                    <a:lnTo>
                      <a:pt x="160" y="132"/>
                    </a:lnTo>
                    <a:lnTo>
                      <a:pt x="171" y="125"/>
                    </a:lnTo>
                    <a:lnTo>
                      <a:pt x="179" y="122"/>
                    </a:lnTo>
                    <a:lnTo>
                      <a:pt x="190" y="118"/>
                    </a:lnTo>
                    <a:lnTo>
                      <a:pt x="200" y="115"/>
                    </a:lnTo>
                    <a:lnTo>
                      <a:pt x="211" y="113"/>
                    </a:lnTo>
                    <a:lnTo>
                      <a:pt x="223" y="113"/>
                    </a:lnTo>
                    <a:lnTo>
                      <a:pt x="223"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59" name="Freeform 181">
                <a:extLst>
                  <a:ext uri="{FF2B5EF4-FFF2-40B4-BE49-F238E27FC236}">
                    <a16:creationId xmlns:a16="http://schemas.microsoft.com/office/drawing/2014/main" id="{BDE41793-44A4-4B35-8133-9643807830C9}"/>
                  </a:ext>
                </a:extLst>
              </p:cNvPr>
              <p:cNvSpPr>
                <a:spLocks noEditPoints="1"/>
              </p:cNvSpPr>
              <p:nvPr/>
            </p:nvSpPr>
            <p:spPr bwMode="auto">
              <a:xfrm>
                <a:off x="8442941" y="3490170"/>
                <a:ext cx="66976" cy="66976"/>
              </a:xfrm>
              <a:custGeom>
                <a:avLst/>
                <a:gdLst>
                  <a:gd name="T0" fmla="*/ 245 w 445"/>
                  <a:gd name="T1" fmla="*/ 445 h 445"/>
                  <a:gd name="T2" fmla="*/ 309 w 445"/>
                  <a:gd name="T3" fmla="*/ 427 h 445"/>
                  <a:gd name="T4" fmla="*/ 363 w 445"/>
                  <a:gd name="T5" fmla="*/ 394 h 445"/>
                  <a:gd name="T6" fmla="*/ 407 w 445"/>
                  <a:gd name="T7" fmla="*/ 347 h 445"/>
                  <a:gd name="T8" fmla="*/ 434 w 445"/>
                  <a:gd name="T9" fmla="*/ 290 h 445"/>
                  <a:gd name="T10" fmla="*/ 445 w 445"/>
                  <a:gd name="T11" fmla="*/ 222 h 445"/>
                  <a:gd name="T12" fmla="*/ 440 w 445"/>
                  <a:gd name="T13" fmla="*/ 179 h 445"/>
                  <a:gd name="T14" fmla="*/ 419 w 445"/>
                  <a:gd name="T15" fmla="*/ 116 h 445"/>
                  <a:gd name="T16" fmla="*/ 380 w 445"/>
                  <a:gd name="T17" fmla="*/ 66 h 445"/>
                  <a:gd name="T18" fmla="*/ 328 w 445"/>
                  <a:gd name="T19" fmla="*/ 28 h 445"/>
                  <a:gd name="T20" fmla="*/ 267 w 445"/>
                  <a:gd name="T21" fmla="*/ 5 h 445"/>
                  <a:gd name="T22" fmla="*/ 222 w 445"/>
                  <a:gd name="T23" fmla="*/ 0 h 445"/>
                  <a:gd name="T24" fmla="*/ 156 w 445"/>
                  <a:gd name="T25" fmla="*/ 11 h 445"/>
                  <a:gd name="T26" fmla="*/ 97 w 445"/>
                  <a:gd name="T27" fmla="*/ 38 h 445"/>
                  <a:gd name="T28" fmla="*/ 50 w 445"/>
                  <a:gd name="T29" fmla="*/ 82 h 445"/>
                  <a:gd name="T30" fmla="*/ 17 w 445"/>
                  <a:gd name="T31" fmla="*/ 137 h 445"/>
                  <a:gd name="T32" fmla="*/ 1 w 445"/>
                  <a:gd name="T33" fmla="*/ 200 h 445"/>
                  <a:gd name="T34" fmla="*/ 1 w 445"/>
                  <a:gd name="T35" fmla="*/ 247 h 445"/>
                  <a:gd name="T36" fmla="*/ 17 w 445"/>
                  <a:gd name="T37" fmla="*/ 309 h 445"/>
                  <a:gd name="T38" fmla="*/ 50 w 445"/>
                  <a:gd name="T39" fmla="*/ 365 h 445"/>
                  <a:gd name="T40" fmla="*/ 97 w 445"/>
                  <a:gd name="T41" fmla="*/ 408 h 445"/>
                  <a:gd name="T42" fmla="*/ 156 w 445"/>
                  <a:gd name="T43" fmla="*/ 436 h 445"/>
                  <a:gd name="T44" fmla="*/ 222 w 445"/>
                  <a:gd name="T45" fmla="*/ 445 h 445"/>
                  <a:gd name="T46" fmla="*/ 222 w 445"/>
                  <a:gd name="T47" fmla="*/ 111 h 445"/>
                  <a:gd name="T48" fmla="*/ 255 w 445"/>
                  <a:gd name="T49" fmla="*/ 116 h 445"/>
                  <a:gd name="T50" fmla="*/ 285 w 445"/>
                  <a:gd name="T51" fmla="*/ 130 h 445"/>
                  <a:gd name="T52" fmla="*/ 320 w 445"/>
                  <a:gd name="T53" fmla="*/ 170 h 445"/>
                  <a:gd name="T54" fmla="*/ 332 w 445"/>
                  <a:gd name="T55" fmla="*/ 201 h 445"/>
                  <a:gd name="T56" fmla="*/ 333 w 445"/>
                  <a:gd name="T57" fmla="*/ 222 h 445"/>
                  <a:gd name="T58" fmla="*/ 328 w 445"/>
                  <a:gd name="T59" fmla="*/ 257 h 445"/>
                  <a:gd name="T60" fmla="*/ 314 w 445"/>
                  <a:gd name="T61" fmla="*/ 285 h 445"/>
                  <a:gd name="T62" fmla="*/ 276 w 445"/>
                  <a:gd name="T63" fmla="*/ 321 h 445"/>
                  <a:gd name="T64" fmla="*/ 245 w 445"/>
                  <a:gd name="T65" fmla="*/ 332 h 445"/>
                  <a:gd name="T66" fmla="*/ 222 w 445"/>
                  <a:gd name="T67" fmla="*/ 333 h 445"/>
                  <a:gd name="T68" fmla="*/ 189 w 445"/>
                  <a:gd name="T69" fmla="*/ 330 h 445"/>
                  <a:gd name="T70" fmla="*/ 160 w 445"/>
                  <a:gd name="T71" fmla="*/ 316 h 445"/>
                  <a:gd name="T72" fmla="*/ 125 w 445"/>
                  <a:gd name="T73" fmla="*/ 276 h 445"/>
                  <a:gd name="T74" fmla="*/ 113 w 445"/>
                  <a:gd name="T75" fmla="*/ 245 h 445"/>
                  <a:gd name="T76" fmla="*/ 111 w 445"/>
                  <a:gd name="T77" fmla="*/ 222 h 445"/>
                  <a:gd name="T78" fmla="*/ 116 w 445"/>
                  <a:gd name="T79" fmla="*/ 191 h 445"/>
                  <a:gd name="T80" fmla="*/ 130 w 445"/>
                  <a:gd name="T81" fmla="*/ 162 h 445"/>
                  <a:gd name="T82" fmla="*/ 170 w 445"/>
                  <a:gd name="T83" fmla="*/ 125 h 445"/>
                  <a:gd name="T84" fmla="*/ 200 w 445"/>
                  <a:gd name="T85" fmla="*/ 115 h 445"/>
                  <a:gd name="T86" fmla="*/ 222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2" y="445"/>
                    </a:moveTo>
                    <a:lnTo>
                      <a:pt x="222" y="445"/>
                    </a:lnTo>
                    <a:lnTo>
                      <a:pt x="245" y="445"/>
                    </a:lnTo>
                    <a:lnTo>
                      <a:pt x="267" y="441"/>
                    </a:lnTo>
                    <a:lnTo>
                      <a:pt x="288" y="436"/>
                    </a:lnTo>
                    <a:lnTo>
                      <a:pt x="309" y="427"/>
                    </a:lnTo>
                    <a:lnTo>
                      <a:pt x="328" y="418"/>
                    </a:lnTo>
                    <a:lnTo>
                      <a:pt x="347" y="408"/>
                    </a:lnTo>
                    <a:lnTo>
                      <a:pt x="363" y="394"/>
                    </a:lnTo>
                    <a:lnTo>
                      <a:pt x="380" y="380"/>
                    </a:lnTo>
                    <a:lnTo>
                      <a:pt x="394" y="365"/>
                    </a:lnTo>
                    <a:lnTo>
                      <a:pt x="407" y="347"/>
                    </a:lnTo>
                    <a:lnTo>
                      <a:pt x="419" y="328"/>
                    </a:lnTo>
                    <a:lnTo>
                      <a:pt x="427" y="309"/>
                    </a:lnTo>
                    <a:lnTo>
                      <a:pt x="434" y="290"/>
                    </a:lnTo>
                    <a:lnTo>
                      <a:pt x="440" y="267"/>
                    </a:lnTo>
                    <a:lnTo>
                      <a:pt x="443" y="247"/>
                    </a:lnTo>
                    <a:lnTo>
                      <a:pt x="445" y="222"/>
                    </a:lnTo>
                    <a:lnTo>
                      <a:pt x="445" y="222"/>
                    </a:lnTo>
                    <a:lnTo>
                      <a:pt x="443" y="200"/>
                    </a:lnTo>
                    <a:lnTo>
                      <a:pt x="440" y="179"/>
                    </a:lnTo>
                    <a:lnTo>
                      <a:pt x="434" y="156"/>
                    </a:lnTo>
                    <a:lnTo>
                      <a:pt x="427" y="137"/>
                    </a:lnTo>
                    <a:lnTo>
                      <a:pt x="419" y="116"/>
                    </a:lnTo>
                    <a:lnTo>
                      <a:pt x="407" y="99"/>
                    </a:lnTo>
                    <a:lnTo>
                      <a:pt x="394" y="82"/>
                    </a:lnTo>
                    <a:lnTo>
                      <a:pt x="380" y="66"/>
                    </a:lnTo>
                    <a:lnTo>
                      <a:pt x="363" y="52"/>
                    </a:lnTo>
                    <a:lnTo>
                      <a:pt x="347" y="38"/>
                    </a:lnTo>
                    <a:lnTo>
                      <a:pt x="328" y="28"/>
                    </a:lnTo>
                    <a:lnTo>
                      <a:pt x="309" y="19"/>
                    </a:lnTo>
                    <a:lnTo>
                      <a:pt x="288" y="11"/>
                    </a:lnTo>
                    <a:lnTo>
                      <a:pt x="267" y="5"/>
                    </a:lnTo>
                    <a:lnTo>
                      <a:pt x="245" y="2"/>
                    </a:lnTo>
                    <a:lnTo>
                      <a:pt x="222" y="0"/>
                    </a:lnTo>
                    <a:lnTo>
                      <a:pt x="222" y="0"/>
                    </a:lnTo>
                    <a:lnTo>
                      <a:pt x="200" y="2"/>
                    </a:lnTo>
                    <a:lnTo>
                      <a:pt x="177" y="5"/>
                    </a:lnTo>
                    <a:lnTo>
                      <a:pt x="156" y="11"/>
                    </a:lnTo>
                    <a:lnTo>
                      <a:pt x="135" y="19"/>
                    </a:lnTo>
                    <a:lnTo>
                      <a:pt x="116" y="28"/>
                    </a:lnTo>
                    <a:lnTo>
                      <a:pt x="97" y="38"/>
                    </a:lnTo>
                    <a:lnTo>
                      <a:pt x="81" y="52"/>
                    </a:lnTo>
                    <a:lnTo>
                      <a:pt x="66" y="66"/>
                    </a:lnTo>
                    <a:lnTo>
                      <a:pt x="50" y="82"/>
                    </a:lnTo>
                    <a:lnTo>
                      <a:pt x="38" y="99"/>
                    </a:lnTo>
                    <a:lnTo>
                      <a:pt x="26" y="116"/>
                    </a:lnTo>
                    <a:lnTo>
                      <a:pt x="17" y="137"/>
                    </a:lnTo>
                    <a:lnTo>
                      <a:pt x="10" y="156"/>
                    </a:lnTo>
                    <a:lnTo>
                      <a:pt x="5" y="179"/>
                    </a:lnTo>
                    <a:lnTo>
                      <a:pt x="1" y="200"/>
                    </a:lnTo>
                    <a:lnTo>
                      <a:pt x="0" y="222"/>
                    </a:lnTo>
                    <a:lnTo>
                      <a:pt x="0" y="222"/>
                    </a:lnTo>
                    <a:lnTo>
                      <a:pt x="1" y="247"/>
                    </a:lnTo>
                    <a:lnTo>
                      <a:pt x="5" y="267"/>
                    </a:lnTo>
                    <a:lnTo>
                      <a:pt x="10" y="290"/>
                    </a:lnTo>
                    <a:lnTo>
                      <a:pt x="17" y="309"/>
                    </a:lnTo>
                    <a:lnTo>
                      <a:pt x="26" y="328"/>
                    </a:lnTo>
                    <a:lnTo>
                      <a:pt x="38" y="347"/>
                    </a:lnTo>
                    <a:lnTo>
                      <a:pt x="50" y="365"/>
                    </a:lnTo>
                    <a:lnTo>
                      <a:pt x="66" y="380"/>
                    </a:lnTo>
                    <a:lnTo>
                      <a:pt x="81" y="394"/>
                    </a:lnTo>
                    <a:lnTo>
                      <a:pt x="97" y="408"/>
                    </a:lnTo>
                    <a:lnTo>
                      <a:pt x="116" y="418"/>
                    </a:lnTo>
                    <a:lnTo>
                      <a:pt x="135" y="427"/>
                    </a:lnTo>
                    <a:lnTo>
                      <a:pt x="156" y="436"/>
                    </a:lnTo>
                    <a:lnTo>
                      <a:pt x="177" y="441"/>
                    </a:lnTo>
                    <a:lnTo>
                      <a:pt x="200" y="445"/>
                    </a:lnTo>
                    <a:lnTo>
                      <a:pt x="222" y="445"/>
                    </a:lnTo>
                    <a:lnTo>
                      <a:pt x="222" y="445"/>
                    </a:lnTo>
                    <a:close/>
                    <a:moveTo>
                      <a:pt x="222" y="111"/>
                    </a:moveTo>
                    <a:lnTo>
                      <a:pt x="222" y="111"/>
                    </a:lnTo>
                    <a:lnTo>
                      <a:pt x="234" y="113"/>
                    </a:lnTo>
                    <a:lnTo>
                      <a:pt x="245" y="115"/>
                    </a:lnTo>
                    <a:lnTo>
                      <a:pt x="255" y="116"/>
                    </a:lnTo>
                    <a:lnTo>
                      <a:pt x="266" y="122"/>
                    </a:lnTo>
                    <a:lnTo>
                      <a:pt x="276" y="125"/>
                    </a:lnTo>
                    <a:lnTo>
                      <a:pt x="285" y="130"/>
                    </a:lnTo>
                    <a:lnTo>
                      <a:pt x="300" y="144"/>
                    </a:lnTo>
                    <a:lnTo>
                      <a:pt x="314" y="162"/>
                    </a:lnTo>
                    <a:lnTo>
                      <a:pt x="320" y="170"/>
                    </a:lnTo>
                    <a:lnTo>
                      <a:pt x="325" y="181"/>
                    </a:lnTo>
                    <a:lnTo>
                      <a:pt x="328" y="189"/>
                    </a:lnTo>
                    <a:lnTo>
                      <a:pt x="332" y="201"/>
                    </a:lnTo>
                    <a:lnTo>
                      <a:pt x="333" y="212"/>
                    </a:lnTo>
                    <a:lnTo>
                      <a:pt x="333" y="222"/>
                    </a:lnTo>
                    <a:lnTo>
                      <a:pt x="333" y="222"/>
                    </a:lnTo>
                    <a:lnTo>
                      <a:pt x="333" y="234"/>
                    </a:lnTo>
                    <a:lnTo>
                      <a:pt x="332" y="245"/>
                    </a:lnTo>
                    <a:lnTo>
                      <a:pt x="328" y="257"/>
                    </a:lnTo>
                    <a:lnTo>
                      <a:pt x="325" y="266"/>
                    </a:lnTo>
                    <a:lnTo>
                      <a:pt x="320" y="276"/>
                    </a:lnTo>
                    <a:lnTo>
                      <a:pt x="314" y="285"/>
                    </a:lnTo>
                    <a:lnTo>
                      <a:pt x="300" y="302"/>
                    </a:lnTo>
                    <a:lnTo>
                      <a:pt x="285" y="316"/>
                    </a:lnTo>
                    <a:lnTo>
                      <a:pt x="276" y="321"/>
                    </a:lnTo>
                    <a:lnTo>
                      <a:pt x="266" y="325"/>
                    </a:lnTo>
                    <a:lnTo>
                      <a:pt x="255" y="330"/>
                    </a:lnTo>
                    <a:lnTo>
                      <a:pt x="245" y="332"/>
                    </a:lnTo>
                    <a:lnTo>
                      <a:pt x="234" y="333"/>
                    </a:lnTo>
                    <a:lnTo>
                      <a:pt x="222" y="333"/>
                    </a:lnTo>
                    <a:lnTo>
                      <a:pt x="222" y="333"/>
                    </a:lnTo>
                    <a:lnTo>
                      <a:pt x="210" y="333"/>
                    </a:lnTo>
                    <a:lnTo>
                      <a:pt x="200" y="332"/>
                    </a:lnTo>
                    <a:lnTo>
                      <a:pt x="189" y="330"/>
                    </a:lnTo>
                    <a:lnTo>
                      <a:pt x="179" y="325"/>
                    </a:lnTo>
                    <a:lnTo>
                      <a:pt x="170" y="321"/>
                    </a:lnTo>
                    <a:lnTo>
                      <a:pt x="160" y="316"/>
                    </a:lnTo>
                    <a:lnTo>
                      <a:pt x="144" y="302"/>
                    </a:lnTo>
                    <a:lnTo>
                      <a:pt x="130" y="285"/>
                    </a:lnTo>
                    <a:lnTo>
                      <a:pt x="125" y="276"/>
                    </a:lnTo>
                    <a:lnTo>
                      <a:pt x="120" y="266"/>
                    </a:lnTo>
                    <a:lnTo>
                      <a:pt x="116" y="257"/>
                    </a:lnTo>
                    <a:lnTo>
                      <a:pt x="113" y="245"/>
                    </a:lnTo>
                    <a:lnTo>
                      <a:pt x="111" y="234"/>
                    </a:lnTo>
                    <a:lnTo>
                      <a:pt x="111" y="222"/>
                    </a:lnTo>
                    <a:lnTo>
                      <a:pt x="111" y="222"/>
                    </a:lnTo>
                    <a:lnTo>
                      <a:pt x="111" y="212"/>
                    </a:lnTo>
                    <a:lnTo>
                      <a:pt x="113" y="201"/>
                    </a:lnTo>
                    <a:lnTo>
                      <a:pt x="116" y="191"/>
                    </a:lnTo>
                    <a:lnTo>
                      <a:pt x="120" y="181"/>
                    </a:lnTo>
                    <a:lnTo>
                      <a:pt x="125" y="170"/>
                    </a:lnTo>
                    <a:lnTo>
                      <a:pt x="130" y="162"/>
                    </a:lnTo>
                    <a:lnTo>
                      <a:pt x="144" y="144"/>
                    </a:lnTo>
                    <a:lnTo>
                      <a:pt x="160" y="132"/>
                    </a:lnTo>
                    <a:lnTo>
                      <a:pt x="170" y="125"/>
                    </a:lnTo>
                    <a:lnTo>
                      <a:pt x="179" y="122"/>
                    </a:lnTo>
                    <a:lnTo>
                      <a:pt x="189" y="118"/>
                    </a:lnTo>
                    <a:lnTo>
                      <a:pt x="200" y="115"/>
                    </a:lnTo>
                    <a:lnTo>
                      <a:pt x="212" y="113"/>
                    </a:lnTo>
                    <a:lnTo>
                      <a:pt x="222" y="113"/>
                    </a:lnTo>
                    <a:lnTo>
                      <a:pt x="222"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60" name="Freeform 182">
                <a:extLst>
                  <a:ext uri="{FF2B5EF4-FFF2-40B4-BE49-F238E27FC236}">
                    <a16:creationId xmlns:a16="http://schemas.microsoft.com/office/drawing/2014/main" id="{19FA0291-703B-4437-A3BC-86D9394BBA84}"/>
                  </a:ext>
                </a:extLst>
              </p:cNvPr>
              <p:cNvSpPr>
                <a:spLocks noEditPoints="1"/>
              </p:cNvSpPr>
              <p:nvPr/>
            </p:nvSpPr>
            <p:spPr bwMode="auto">
              <a:xfrm>
                <a:off x="8277312" y="3380052"/>
                <a:ext cx="302296" cy="253120"/>
              </a:xfrm>
              <a:custGeom>
                <a:avLst/>
                <a:gdLst>
                  <a:gd name="T0" fmla="*/ 296 w 2004"/>
                  <a:gd name="T1" fmla="*/ 1500 h 1679"/>
                  <a:gd name="T2" fmla="*/ 437 w 2004"/>
                  <a:gd name="T3" fmla="*/ 1637 h 1679"/>
                  <a:gd name="T4" fmla="*/ 623 w 2004"/>
                  <a:gd name="T5" fmla="*/ 1679 h 1679"/>
                  <a:gd name="T6" fmla="*/ 1543 w 2004"/>
                  <a:gd name="T7" fmla="*/ 1651 h 1679"/>
                  <a:gd name="T8" fmla="*/ 1694 w 2004"/>
                  <a:gd name="T9" fmla="*/ 1524 h 1679"/>
                  <a:gd name="T10" fmla="*/ 1750 w 2004"/>
                  <a:gd name="T11" fmla="*/ 1345 h 1679"/>
                  <a:gd name="T12" fmla="*/ 1889 w 2004"/>
                  <a:gd name="T13" fmla="*/ 1283 h 1679"/>
                  <a:gd name="T14" fmla="*/ 1988 w 2004"/>
                  <a:gd name="T15" fmla="*/ 1137 h 1679"/>
                  <a:gd name="T16" fmla="*/ 1998 w 2004"/>
                  <a:gd name="T17" fmla="*/ 986 h 1679"/>
                  <a:gd name="T18" fmla="*/ 1939 w 2004"/>
                  <a:gd name="T19" fmla="*/ 852 h 1679"/>
                  <a:gd name="T20" fmla="*/ 1830 w 2004"/>
                  <a:gd name="T21" fmla="*/ 762 h 1679"/>
                  <a:gd name="T22" fmla="*/ 1727 w 2004"/>
                  <a:gd name="T23" fmla="*/ 710 h 1679"/>
                  <a:gd name="T24" fmla="*/ 1644 w 2004"/>
                  <a:gd name="T25" fmla="*/ 576 h 1679"/>
                  <a:gd name="T26" fmla="*/ 1489 w 2004"/>
                  <a:gd name="T27" fmla="*/ 495 h 1679"/>
                  <a:gd name="T28" fmla="*/ 1058 w 2004"/>
                  <a:gd name="T29" fmla="*/ 361 h 1679"/>
                  <a:gd name="T30" fmla="*/ 1146 w 2004"/>
                  <a:gd name="T31" fmla="*/ 300 h 1679"/>
                  <a:gd name="T32" fmla="*/ 1186 w 2004"/>
                  <a:gd name="T33" fmla="*/ 201 h 1679"/>
                  <a:gd name="T34" fmla="*/ 1172 w 2004"/>
                  <a:gd name="T35" fmla="*/ 111 h 1679"/>
                  <a:gd name="T36" fmla="*/ 1103 w 2004"/>
                  <a:gd name="T37" fmla="*/ 30 h 1679"/>
                  <a:gd name="T38" fmla="*/ 1002 w 2004"/>
                  <a:gd name="T39" fmla="*/ 0 h 1679"/>
                  <a:gd name="T40" fmla="*/ 912 w 2004"/>
                  <a:gd name="T41" fmla="*/ 23 h 1679"/>
                  <a:gd name="T42" fmla="*/ 839 w 2004"/>
                  <a:gd name="T43" fmla="*/ 99 h 1679"/>
                  <a:gd name="T44" fmla="*/ 818 w 2004"/>
                  <a:gd name="T45" fmla="*/ 203 h 1679"/>
                  <a:gd name="T46" fmla="*/ 856 w 2004"/>
                  <a:gd name="T47" fmla="*/ 299 h 1679"/>
                  <a:gd name="T48" fmla="*/ 946 w 2004"/>
                  <a:gd name="T49" fmla="*/ 481 h 1679"/>
                  <a:gd name="T50" fmla="*/ 512 w 2004"/>
                  <a:gd name="T51" fmla="*/ 495 h 1679"/>
                  <a:gd name="T52" fmla="*/ 362 w 2004"/>
                  <a:gd name="T53" fmla="*/ 573 h 1679"/>
                  <a:gd name="T54" fmla="*/ 268 w 2004"/>
                  <a:gd name="T55" fmla="*/ 731 h 1679"/>
                  <a:gd name="T56" fmla="*/ 127 w 2004"/>
                  <a:gd name="T57" fmla="*/ 788 h 1679"/>
                  <a:gd name="T58" fmla="*/ 20 w 2004"/>
                  <a:gd name="T59" fmla="*/ 929 h 1679"/>
                  <a:gd name="T60" fmla="*/ 4 w 2004"/>
                  <a:gd name="T61" fmla="*/ 1080 h 1679"/>
                  <a:gd name="T62" fmla="*/ 56 w 2004"/>
                  <a:gd name="T63" fmla="*/ 1215 h 1679"/>
                  <a:gd name="T64" fmla="*/ 162 w 2004"/>
                  <a:gd name="T65" fmla="*/ 1311 h 1679"/>
                  <a:gd name="T66" fmla="*/ 1892 w 2004"/>
                  <a:gd name="T67" fmla="*/ 1040 h 1679"/>
                  <a:gd name="T68" fmla="*/ 1877 w 2004"/>
                  <a:gd name="T69" fmla="*/ 1118 h 1679"/>
                  <a:gd name="T70" fmla="*/ 1819 w 2004"/>
                  <a:gd name="T71" fmla="*/ 1193 h 1679"/>
                  <a:gd name="T72" fmla="*/ 1748 w 2004"/>
                  <a:gd name="T73" fmla="*/ 851 h 1679"/>
                  <a:gd name="T74" fmla="*/ 1819 w 2004"/>
                  <a:gd name="T75" fmla="*/ 887 h 1679"/>
                  <a:gd name="T76" fmla="*/ 1877 w 2004"/>
                  <a:gd name="T77" fmla="*/ 962 h 1679"/>
                  <a:gd name="T78" fmla="*/ 1892 w 2004"/>
                  <a:gd name="T79" fmla="*/ 1040 h 1679"/>
                  <a:gd name="T80" fmla="*/ 950 w 2004"/>
                  <a:gd name="T81" fmla="*/ 135 h 1679"/>
                  <a:gd name="T82" fmla="*/ 1018 w 2004"/>
                  <a:gd name="T83" fmla="*/ 115 h 1679"/>
                  <a:gd name="T84" fmla="*/ 1075 w 2004"/>
                  <a:gd name="T85" fmla="*/ 174 h 1679"/>
                  <a:gd name="T86" fmla="*/ 1054 w 2004"/>
                  <a:gd name="T87" fmla="*/ 240 h 1679"/>
                  <a:gd name="T88" fmla="*/ 1002 w 2004"/>
                  <a:gd name="T89" fmla="*/ 262 h 1679"/>
                  <a:gd name="T90" fmla="*/ 934 w 2004"/>
                  <a:gd name="T91" fmla="*/ 217 h 1679"/>
                  <a:gd name="T92" fmla="*/ 366 w 2004"/>
                  <a:gd name="T93" fmla="*/ 814 h 1679"/>
                  <a:gd name="T94" fmla="*/ 439 w 2004"/>
                  <a:gd name="T95" fmla="*/ 656 h 1679"/>
                  <a:gd name="T96" fmla="*/ 564 w 2004"/>
                  <a:gd name="T97" fmla="*/ 601 h 1679"/>
                  <a:gd name="T98" fmla="*/ 1456 w 2004"/>
                  <a:gd name="T99" fmla="*/ 602 h 1679"/>
                  <a:gd name="T100" fmla="*/ 1595 w 2004"/>
                  <a:gd name="T101" fmla="*/ 689 h 1679"/>
                  <a:gd name="T102" fmla="*/ 1638 w 2004"/>
                  <a:gd name="T103" fmla="*/ 816 h 1679"/>
                  <a:gd name="T104" fmla="*/ 1635 w 2004"/>
                  <a:gd name="T105" fmla="*/ 1364 h 1679"/>
                  <a:gd name="T106" fmla="*/ 1579 w 2004"/>
                  <a:gd name="T107" fmla="*/ 1489 h 1679"/>
                  <a:gd name="T108" fmla="*/ 1421 w 2004"/>
                  <a:gd name="T109" fmla="*/ 1562 h 1679"/>
                  <a:gd name="T110" fmla="*/ 564 w 2004"/>
                  <a:gd name="T111" fmla="*/ 1559 h 1679"/>
                  <a:gd name="T112" fmla="*/ 439 w 2004"/>
                  <a:gd name="T113" fmla="*/ 1503 h 1679"/>
                  <a:gd name="T114" fmla="*/ 367 w 2004"/>
                  <a:gd name="T115" fmla="*/ 1345 h 1679"/>
                  <a:gd name="T116" fmla="*/ 233 w 2004"/>
                  <a:gd name="T117" fmla="*/ 1227 h 1679"/>
                  <a:gd name="T118" fmla="*/ 145 w 2004"/>
                  <a:gd name="T119" fmla="*/ 1156 h 1679"/>
                  <a:gd name="T120" fmla="*/ 110 w 2004"/>
                  <a:gd name="T121" fmla="*/ 1049 h 1679"/>
                  <a:gd name="T122" fmla="*/ 138 w 2004"/>
                  <a:gd name="T123" fmla="*/ 943 h 1679"/>
                  <a:gd name="T124" fmla="*/ 253 w 2004"/>
                  <a:gd name="T125" fmla="*/ 854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4" h="1679">
                    <a:moveTo>
                      <a:pt x="254" y="1345"/>
                    </a:moveTo>
                    <a:lnTo>
                      <a:pt x="254" y="1345"/>
                    </a:lnTo>
                    <a:lnTo>
                      <a:pt x="260" y="1389"/>
                    </a:lnTo>
                    <a:lnTo>
                      <a:pt x="268" y="1430"/>
                    </a:lnTo>
                    <a:lnTo>
                      <a:pt x="280" y="1467"/>
                    </a:lnTo>
                    <a:lnTo>
                      <a:pt x="296" y="1500"/>
                    </a:lnTo>
                    <a:lnTo>
                      <a:pt x="313" y="1531"/>
                    </a:lnTo>
                    <a:lnTo>
                      <a:pt x="334" y="1559"/>
                    </a:lnTo>
                    <a:lnTo>
                      <a:pt x="357" y="1581"/>
                    </a:lnTo>
                    <a:lnTo>
                      <a:pt x="381" y="1604"/>
                    </a:lnTo>
                    <a:lnTo>
                      <a:pt x="407" y="1621"/>
                    </a:lnTo>
                    <a:lnTo>
                      <a:pt x="437" y="1637"/>
                    </a:lnTo>
                    <a:lnTo>
                      <a:pt x="466" y="1651"/>
                    </a:lnTo>
                    <a:lnTo>
                      <a:pt x="496" y="1661"/>
                    </a:lnTo>
                    <a:lnTo>
                      <a:pt x="527" y="1668"/>
                    </a:lnTo>
                    <a:lnTo>
                      <a:pt x="559" y="1675"/>
                    </a:lnTo>
                    <a:lnTo>
                      <a:pt x="592" y="1677"/>
                    </a:lnTo>
                    <a:lnTo>
                      <a:pt x="623" y="1679"/>
                    </a:lnTo>
                    <a:lnTo>
                      <a:pt x="1381" y="1679"/>
                    </a:lnTo>
                    <a:lnTo>
                      <a:pt x="1381" y="1679"/>
                    </a:lnTo>
                    <a:lnTo>
                      <a:pt x="1426" y="1677"/>
                    </a:lnTo>
                    <a:lnTo>
                      <a:pt x="1468" y="1672"/>
                    </a:lnTo>
                    <a:lnTo>
                      <a:pt x="1508" y="1663"/>
                    </a:lnTo>
                    <a:lnTo>
                      <a:pt x="1543" y="1651"/>
                    </a:lnTo>
                    <a:lnTo>
                      <a:pt x="1576" y="1635"/>
                    </a:lnTo>
                    <a:lnTo>
                      <a:pt x="1605" y="1618"/>
                    </a:lnTo>
                    <a:lnTo>
                      <a:pt x="1631" y="1597"/>
                    </a:lnTo>
                    <a:lnTo>
                      <a:pt x="1656" y="1575"/>
                    </a:lnTo>
                    <a:lnTo>
                      <a:pt x="1677" y="1550"/>
                    </a:lnTo>
                    <a:lnTo>
                      <a:pt x="1694" y="1524"/>
                    </a:lnTo>
                    <a:lnTo>
                      <a:pt x="1710" y="1496"/>
                    </a:lnTo>
                    <a:lnTo>
                      <a:pt x="1722" y="1469"/>
                    </a:lnTo>
                    <a:lnTo>
                      <a:pt x="1732" y="1437"/>
                    </a:lnTo>
                    <a:lnTo>
                      <a:pt x="1741" y="1408"/>
                    </a:lnTo>
                    <a:lnTo>
                      <a:pt x="1746" y="1377"/>
                    </a:lnTo>
                    <a:lnTo>
                      <a:pt x="1750" y="1345"/>
                    </a:lnTo>
                    <a:lnTo>
                      <a:pt x="1750" y="1345"/>
                    </a:lnTo>
                    <a:lnTo>
                      <a:pt x="1781" y="1338"/>
                    </a:lnTo>
                    <a:lnTo>
                      <a:pt x="1809" y="1328"/>
                    </a:lnTo>
                    <a:lnTo>
                      <a:pt x="1837" y="1316"/>
                    </a:lnTo>
                    <a:lnTo>
                      <a:pt x="1864" y="1300"/>
                    </a:lnTo>
                    <a:lnTo>
                      <a:pt x="1889" y="1283"/>
                    </a:lnTo>
                    <a:lnTo>
                      <a:pt x="1910" y="1262"/>
                    </a:lnTo>
                    <a:lnTo>
                      <a:pt x="1931" y="1241"/>
                    </a:lnTo>
                    <a:lnTo>
                      <a:pt x="1948" y="1217"/>
                    </a:lnTo>
                    <a:lnTo>
                      <a:pt x="1964" y="1193"/>
                    </a:lnTo>
                    <a:lnTo>
                      <a:pt x="1977" y="1165"/>
                    </a:lnTo>
                    <a:lnTo>
                      <a:pt x="1988" y="1137"/>
                    </a:lnTo>
                    <a:lnTo>
                      <a:pt x="1997" y="1109"/>
                    </a:lnTo>
                    <a:lnTo>
                      <a:pt x="2002" y="1078"/>
                    </a:lnTo>
                    <a:lnTo>
                      <a:pt x="2004" y="1049"/>
                    </a:lnTo>
                    <a:lnTo>
                      <a:pt x="2004" y="1017"/>
                    </a:lnTo>
                    <a:lnTo>
                      <a:pt x="1998" y="986"/>
                    </a:lnTo>
                    <a:lnTo>
                      <a:pt x="1998" y="986"/>
                    </a:lnTo>
                    <a:lnTo>
                      <a:pt x="1993" y="962"/>
                    </a:lnTo>
                    <a:lnTo>
                      <a:pt x="1986" y="937"/>
                    </a:lnTo>
                    <a:lnTo>
                      <a:pt x="1977" y="915"/>
                    </a:lnTo>
                    <a:lnTo>
                      <a:pt x="1967" y="894"/>
                    </a:lnTo>
                    <a:lnTo>
                      <a:pt x="1953" y="873"/>
                    </a:lnTo>
                    <a:lnTo>
                      <a:pt x="1939" y="852"/>
                    </a:lnTo>
                    <a:lnTo>
                      <a:pt x="1925" y="835"/>
                    </a:lnTo>
                    <a:lnTo>
                      <a:pt x="1908" y="818"/>
                    </a:lnTo>
                    <a:lnTo>
                      <a:pt x="1891" y="802"/>
                    </a:lnTo>
                    <a:lnTo>
                      <a:pt x="1871" y="786"/>
                    </a:lnTo>
                    <a:lnTo>
                      <a:pt x="1851" y="774"/>
                    </a:lnTo>
                    <a:lnTo>
                      <a:pt x="1830" y="762"/>
                    </a:lnTo>
                    <a:lnTo>
                      <a:pt x="1807" y="753"/>
                    </a:lnTo>
                    <a:lnTo>
                      <a:pt x="1784" y="745"/>
                    </a:lnTo>
                    <a:lnTo>
                      <a:pt x="1760" y="740"/>
                    </a:lnTo>
                    <a:lnTo>
                      <a:pt x="1736" y="734"/>
                    </a:lnTo>
                    <a:lnTo>
                      <a:pt x="1736" y="734"/>
                    </a:lnTo>
                    <a:lnTo>
                      <a:pt x="1727" y="710"/>
                    </a:lnTo>
                    <a:lnTo>
                      <a:pt x="1718" y="684"/>
                    </a:lnTo>
                    <a:lnTo>
                      <a:pt x="1708" y="661"/>
                    </a:lnTo>
                    <a:lnTo>
                      <a:pt x="1694" y="637"/>
                    </a:lnTo>
                    <a:lnTo>
                      <a:pt x="1680" y="616"/>
                    </a:lnTo>
                    <a:lnTo>
                      <a:pt x="1663" y="595"/>
                    </a:lnTo>
                    <a:lnTo>
                      <a:pt x="1644" y="576"/>
                    </a:lnTo>
                    <a:lnTo>
                      <a:pt x="1624" y="557"/>
                    </a:lnTo>
                    <a:lnTo>
                      <a:pt x="1602" y="542"/>
                    </a:lnTo>
                    <a:lnTo>
                      <a:pt x="1576" y="528"/>
                    </a:lnTo>
                    <a:lnTo>
                      <a:pt x="1550" y="514"/>
                    </a:lnTo>
                    <a:lnTo>
                      <a:pt x="1520" y="503"/>
                    </a:lnTo>
                    <a:lnTo>
                      <a:pt x="1489" y="495"/>
                    </a:lnTo>
                    <a:lnTo>
                      <a:pt x="1456" y="488"/>
                    </a:lnTo>
                    <a:lnTo>
                      <a:pt x="1419" y="484"/>
                    </a:lnTo>
                    <a:lnTo>
                      <a:pt x="1381" y="483"/>
                    </a:lnTo>
                    <a:lnTo>
                      <a:pt x="1058" y="483"/>
                    </a:lnTo>
                    <a:lnTo>
                      <a:pt x="1058" y="361"/>
                    </a:lnTo>
                    <a:lnTo>
                      <a:pt x="1058" y="361"/>
                    </a:lnTo>
                    <a:lnTo>
                      <a:pt x="1075" y="354"/>
                    </a:lnTo>
                    <a:lnTo>
                      <a:pt x="1092" y="345"/>
                    </a:lnTo>
                    <a:lnTo>
                      <a:pt x="1108" y="337"/>
                    </a:lnTo>
                    <a:lnTo>
                      <a:pt x="1122" y="326"/>
                    </a:lnTo>
                    <a:lnTo>
                      <a:pt x="1136" y="312"/>
                    </a:lnTo>
                    <a:lnTo>
                      <a:pt x="1146" y="300"/>
                    </a:lnTo>
                    <a:lnTo>
                      <a:pt x="1157" y="285"/>
                    </a:lnTo>
                    <a:lnTo>
                      <a:pt x="1165" y="271"/>
                    </a:lnTo>
                    <a:lnTo>
                      <a:pt x="1174" y="253"/>
                    </a:lnTo>
                    <a:lnTo>
                      <a:pt x="1179" y="238"/>
                    </a:lnTo>
                    <a:lnTo>
                      <a:pt x="1185" y="220"/>
                    </a:lnTo>
                    <a:lnTo>
                      <a:pt x="1186" y="201"/>
                    </a:lnTo>
                    <a:lnTo>
                      <a:pt x="1188" y="184"/>
                    </a:lnTo>
                    <a:lnTo>
                      <a:pt x="1186" y="165"/>
                    </a:lnTo>
                    <a:lnTo>
                      <a:pt x="1183" y="148"/>
                    </a:lnTo>
                    <a:lnTo>
                      <a:pt x="1179" y="128"/>
                    </a:lnTo>
                    <a:lnTo>
                      <a:pt x="1179" y="128"/>
                    </a:lnTo>
                    <a:lnTo>
                      <a:pt x="1172" y="111"/>
                    </a:lnTo>
                    <a:lnTo>
                      <a:pt x="1164" y="95"/>
                    </a:lnTo>
                    <a:lnTo>
                      <a:pt x="1155" y="80"/>
                    </a:lnTo>
                    <a:lnTo>
                      <a:pt x="1143" y="64"/>
                    </a:lnTo>
                    <a:lnTo>
                      <a:pt x="1131" y="52"/>
                    </a:lnTo>
                    <a:lnTo>
                      <a:pt x="1117" y="40"/>
                    </a:lnTo>
                    <a:lnTo>
                      <a:pt x="1103" y="30"/>
                    </a:lnTo>
                    <a:lnTo>
                      <a:pt x="1087" y="21"/>
                    </a:lnTo>
                    <a:lnTo>
                      <a:pt x="1072" y="14"/>
                    </a:lnTo>
                    <a:lnTo>
                      <a:pt x="1054" y="7"/>
                    </a:lnTo>
                    <a:lnTo>
                      <a:pt x="1037" y="3"/>
                    </a:lnTo>
                    <a:lnTo>
                      <a:pt x="1019" y="0"/>
                    </a:lnTo>
                    <a:lnTo>
                      <a:pt x="1002" y="0"/>
                    </a:lnTo>
                    <a:lnTo>
                      <a:pt x="983" y="0"/>
                    </a:lnTo>
                    <a:lnTo>
                      <a:pt x="965" y="3"/>
                    </a:lnTo>
                    <a:lnTo>
                      <a:pt x="946" y="9"/>
                    </a:lnTo>
                    <a:lnTo>
                      <a:pt x="946" y="9"/>
                    </a:lnTo>
                    <a:lnTo>
                      <a:pt x="929" y="16"/>
                    </a:lnTo>
                    <a:lnTo>
                      <a:pt x="912" y="23"/>
                    </a:lnTo>
                    <a:lnTo>
                      <a:pt x="896" y="33"/>
                    </a:lnTo>
                    <a:lnTo>
                      <a:pt x="882" y="43"/>
                    </a:lnTo>
                    <a:lnTo>
                      <a:pt x="868" y="56"/>
                    </a:lnTo>
                    <a:lnTo>
                      <a:pt x="858" y="69"/>
                    </a:lnTo>
                    <a:lnTo>
                      <a:pt x="847" y="83"/>
                    </a:lnTo>
                    <a:lnTo>
                      <a:pt x="839" y="99"/>
                    </a:lnTo>
                    <a:lnTo>
                      <a:pt x="830" y="115"/>
                    </a:lnTo>
                    <a:lnTo>
                      <a:pt x="825" y="132"/>
                    </a:lnTo>
                    <a:lnTo>
                      <a:pt x="819" y="149"/>
                    </a:lnTo>
                    <a:lnTo>
                      <a:pt x="818" y="167"/>
                    </a:lnTo>
                    <a:lnTo>
                      <a:pt x="816" y="186"/>
                    </a:lnTo>
                    <a:lnTo>
                      <a:pt x="818" y="203"/>
                    </a:lnTo>
                    <a:lnTo>
                      <a:pt x="821" y="222"/>
                    </a:lnTo>
                    <a:lnTo>
                      <a:pt x="825" y="240"/>
                    </a:lnTo>
                    <a:lnTo>
                      <a:pt x="825" y="240"/>
                    </a:lnTo>
                    <a:lnTo>
                      <a:pt x="833" y="260"/>
                    </a:lnTo>
                    <a:lnTo>
                      <a:pt x="844" y="281"/>
                    </a:lnTo>
                    <a:lnTo>
                      <a:pt x="856" y="299"/>
                    </a:lnTo>
                    <a:lnTo>
                      <a:pt x="872" y="316"/>
                    </a:lnTo>
                    <a:lnTo>
                      <a:pt x="887" y="330"/>
                    </a:lnTo>
                    <a:lnTo>
                      <a:pt x="906" y="342"/>
                    </a:lnTo>
                    <a:lnTo>
                      <a:pt x="925" y="352"/>
                    </a:lnTo>
                    <a:lnTo>
                      <a:pt x="946" y="361"/>
                    </a:lnTo>
                    <a:lnTo>
                      <a:pt x="946" y="481"/>
                    </a:lnTo>
                    <a:lnTo>
                      <a:pt x="625" y="481"/>
                    </a:lnTo>
                    <a:lnTo>
                      <a:pt x="625" y="481"/>
                    </a:lnTo>
                    <a:lnTo>
                      <a:pt x="595" y="481"/>
                    </a:lnTo>
                    <a:lnTo>
                      <a:pt x="567" y="484"/>
                    </a:lnTo>
                    <a:lnTo>
                      <a:pt x="539" y="488"/>
                    </a:lnTo>
                    <a:lnTo>
                      <a:pt x="512" y="495"/>
                    </a:lnTo>
                    <a:lnTo>
                      <a:pt x="484" y="502"/>
                    </a:lnTo>
                    <a:lnTo>
                      <a:pt x="458" y="512"/>
                    </a:lnTo>
                    <a:lnTo>
                      <a:pt x="432" y="524"/>
                    </a:lnTo>
                    <a:lnTo>
                      <a:pt x="407" y="538"/>
                    </a:lnTo>
                    <a:lnTo>
                      <a:pt x="385" y="554"/>
                    </a:lnTo>
                    <a:lnTo>
                      <a:pt x="362" y="573"/>
                    </a:lnTo>
                    <a:lnTo>
                      <a:pt x="341" y="592"/>
                    </a:lnTo>
                    <a:lnTo>
                      <a:pt x="322" y="616"/>
                    </a:lnTo>
                    <a:lnTo>
                      <a:pt x="306" y="641"/>
                    </a:lnTo>
                    <a:lnTo>
                      <a:pt x="291" y="668"/>
                    </a:lnTo>
                    <a:lnTo>
                      <a:pt x="279" y="700"/>
                    </a:lnTo>
                    <a:lnTo>
                      <a:pt x="268" y="731"/>
                    </a:lnTo>
                    <a:lnTo>
                      <a:pt x="268" y="731"/>
                    </a:lnTo>
                    <a:lnTo>
                      <a:pt x="237" y="738"/>
                    </a:lnTo>
                    <a:lnTo>
                      <a:pt x="207" y="746"/>
                    </a:lnTo>
                    <a:lnTo>
                      <a:pt x="178" y="759"/>
                    </a:lnTo>
                    <a:lnTo>
                      <a:pt x="152" y="772"/>
                    </a:lnTo>
                    <a:lnTo>
                      <a:pt x="127" y="788"/>
                    </a:lnTo>
                    <a:lnTo>
                      <a:pt x="103" y="807"/>
                    </a:lnTo>
                    <a:lnTo>
                      <a:pt x="82" y="828"/>
                    </a:lnTo>
                    <a:lnTo>
                      <a:pt x="63" y="851"/>
                    </a:lnTo>
                    <a:lnTo>
                      <a:pt x="46" y="875"/>
                    </a:lnTo>
                    <a:lnTo>
                      <a:pt x="32" y="901"/>
                    </a:lnTo>
                    <a:lnTo>
                      <a:pt x="20" y="929"/>
                    </a:lnTo>
                    <a:lnTo>
                      <a:pt x="11" y="958"/>
                    </a:lnTo>
                    <a:lnTo>
                      <a:pt x="4" y="988"/>
                    </a:lnTo>
                    <a:lnTo>
                      <a:pt x="0" y="1017"/>
                    </a:lnTo>
                    <a:lnTo>
                      <a:pt x="0" y="1049"/>
                    </a:lnTo>
                    <a:lnTo>
                      <a:pt x="4" y="1080"/>
                    </a:lnTo>
                    <a:lnTo>
                      <a:pt x="4" y="1080"/>
                    </a:lnTo>
                    <a:lnTo>
                      <a:pt x="7" y="1104"/>
                    </a:lnTo>
                    <a:lnTo>
                      <a:pt x="14" y="1128"/>
                    </a:lnTo>
                    <a:lnTo>
                      <a:pt x="21" y="1151"/>
                    </a:lnTo>
                    <a:lnTo>
                      <a:pt x="32" y="1174"/>
                    </a:lnTo>
                    <a:lnTo>
                      <a:pt x="44" y="1194"/>
                    </a:lnTo>
                    <a:lnTo>
                      <a:pt x="56" y="1215"/>
                    </a:lnTo>
                    <a:lnTo>
                      <a:pt x="70" y="1234"/>
                    </a:lnTo>
                    <a:lnTo>
                      <a:pt x="87" y="1252"/>
                    </a:lnTo>
                    <a:lnTo>
                      <a:pt x="103" y="1269"/>
                    </a:lnTo>
                    <a:lnTo>
                      <a:pt x="122" y="1285"/>
                    </a:lnTo>
                    <a:lnTo>
                      <a:pt x="141" y="1298"/>
                    </a:lnTo>
                    <a:lnTo>
                      <a:pt x="162" y="1311"/>
                    </a:lnTo>
                    <a:lnTo>
                      <a:pt x="185" y="1321"/>
                    </a:lnTo>
                    <a:lnTo>
                      <a:pt x="207" y="1330"/>
                    </a:lnTo>
                    <a:lnTo>
                      <a:pt x="232" y="1337"/>
                    </a:lnTo>
                    <a:lnTo>
                      <a:pt x="256" y="1342"/>
                    </a:lnTo>
                    <a:lnTo>
                      <a:pt x="254" y="1345"/>
                    </a:lnTo>
                    <a:close/>
                    <a:moveTo>
                      <a:pt x="1892" y="1040"/>
                    </a:moveTo>
                    <a:lnTo>
                      <a:pt x="1892" y="1040"/>
                    </a:lnTo>
                    <a:lnTo>
                      <a:pt x="1892" y="1057"/>
                    </a:lnTo>
                    <a:lnTo>
                      <a:pt x="1889" y="1073"/>
                    </a:lnTo>
                    <a:lnTo>
                      <a:pt x="1887" y="1088"/>
                    </a:lnTo>
                    <a:lnTo>
                      <a:pt x="1882" y="1104"/>
                    </a:lnTo>
                    <a:lnTo>
                      <a:pt x="1877" y="1118"/>
                    </a:lnTo>
                    <a:lnTo>
                      <a:pt x="1870" y="1134"/>
                    </a:lnTo>
                    <a:lnTo>
                      <a:pt x="1861" y="1146"/>
                    </a:lnTo>
                    <a:lnTo>
                      <a:pt x="1852" y="1160"/>
                    </a:lnTo>
                    <a:lnTo>
                      <a:pt x="1842" y="1172"/>
                    </a:lnTo>
                    <a:lnTo>
                      <a:pt x="1831" y="1182"/>
                    </a:lnTo>
                    <a:lnTo>
                      <a:pt x="1819" y="1193"/>
                    </a:lnTo>
                    <a:lnTo>
                      <a:pt x="1807" y="1203"/>
                    </a:lnTo>
                    <a:lnTo>
                      <a:pt x="1793" y="1212"/>
                    </a:lnTo>
                    <a:lnTo>
                      <a:pt x="1779" y="1219"/>
                    </a:lnTo>
                    <a:lnTo>
                      <a:pt x="1764" y="1226"/>
                    </a:lnTo>
                    <a:lnTo>
                      <a:pt x="1748" y="1231"/>
                    </a:lnTo>
                    <a:lnTo>
                      <a:pt x="1748" y="851"/>
                    </a:lnTo>
                    <a:lnTo>
                      <a:pt x="1748" y="851"/>
                    </a:lnTo>
                    <a:lnTo>
                      <a:pt x="1764" y="856"/>
                    </a:lnTo>
                    <a:lnTo>
                      <a:pt x="1779" y="863"/>
                    </a:lnTo>
                    <a:lnTo>
                      <a:pt x="1793" y="870"/>
                    </a:lnTo>
                    <a:lnTo>
                      <a:pt x="1807" y="878"/>
                    </a:lnTo>
                    <a:lnTo>
                      <a:pt x="1819" y="887"/>
                    </a:lnTo>
                    <a:lnTo>
                      <a:pt x="1831" y="897"/>
                    </a:lnTo>
                    <a:lnTo>
                      <a:pt x="1842" y="910"/>
                    </a:lnTo>
                    <a:lnTo>
                      <a:pt x="1852" y="922"/>
                    </a:lnTo>
                    <a:lnTo>
                      <a:pt x="1861" y="934"/>
                    </a:lnTo>
                    <a:lnTo>
                      <a:pt x="1870" y="948"/>
                    </a:lnTo>
                    <a:lnTo>
                      <a:pt x="1877" y="962"/>
                    </a:lnTo>
                    <a:lnTo>
                      <a:pt x="1882" y="977"/>
                    </a:lnTo>
                    <a:lnTo>
                      <a:pt x="1887" y="993"/>
                    </a:lnTo>
                    <a:lnTo>
                      <a:pt x="1889" y="1009"/>
                    </a:lnTo>
                    <a:lnTo>
                      <a:pt x="1892" y="1024"/>
                    </a:lnTo>
                    <a:lnTo>
                      <a:pt x="1892" y="1040"/>
                    </a:lnTo>
                    <a:lnTo>
                      <a:pt x="1892" y="1040"/>
                    </a:lnTo>
                    <a:close/>
                    <a:moveTo>
                      <a:pt x="927" y="187"/>
                    </a:moveTo>
                    <a:lnTo>
                      <a:pt x="927" y="187"/>
                    </a:lnTo>
                    <a:lnTo>
                      <a:pt x="929" y="174"/>
                    </a:lnTo>
                    <a:lnTo>
                      <a:pt x="934" y="160"/>
                    </a:lnTo>
                    <a:lnTo>
                      <a:pt x="941" y="146"/>
                    </a:lnTo>
                    <a:lnTo>
                      <a:pt x="950" y="135"/>
                    </a:lnTo>
                    <a:lnTo>
                      <a:pt x="960" y="127"/>
                    </a:lnTo>
                    <a:lnTo>
                      <a:pt x="972" y="120"/>
                    </a:lnTo>
                    <a:lnTo>
                      <a:pt x="986" y="115"/>
                    </a:lnTo>
                    <a:lnTo>
                      <a:pt x="1002" y="115"/>
                    </a:lnTo>
                    <a:lnTo>
                      <a:pt x="1002" y="115"/>
                    </a:lnTo>
                    <a:lnTo>
                      <a:pt x="1018" y="115"/>
                    </a:lnTo>
                    <a:lnTo>
                      <a:pt x="1032" y="120"/>
                    </a:lnTo>
                    <a:lnTo>
                      <a:pt x="1044" y="127"/>
                    </a:lnTo>
                    <a:lnTo>
                      <a:pt x="1054" y="135"/>
                    </a:lnTo>
                    <a:lnTo>
                      <a:pt x="1063" y="146"/>
                    </a:lnTo>
                    <a:lnTo>
                      <a:pt x="1070" y="160"/>
                    </a:lnTo>
                    <a:lnTo>
                      <a:pt x="1075" y="174"/>
                    </a:lnTo>
                    <a:lnTo>
                      <a:pt x="1077" y="187"/>
                    </a:lnTo>
                    <a:lnTo>
                      <a:pt x="1077" y="187"/>
                    </a:lnTo>
                    <a:lnTo>
                      <a:pt x="1075" y="203"/>
                    </a:lnTo>
                    <a:lnTo>
                      <a:pt x="1070" y="217"/>
                    </a:lnTo>
                    <a:lnTo>
                      <a:pt x="1063" y="229"/>
                    </a:lnTo>
                    <a:lnTo>
                      <a:pt x="1054" y="240"/>
                    </a:lnTo>
                    <a:lnTo>
                      <a:pt x="1044" y="248"/>
                    </a:lnTo>
                    <a:lnTo>
                      <a:pt x="1032" y="255"/>
                    </a:lnTo>
                    <a:lnTo>
                      <a:pt x="1018" y="260"/>
                    </a:lnTo>
                    <a:lnTo>
                      <a:pt x="1002" y="262"/>
                    </a:lnTo>
                    <a:lnTo>
                      <a:pt x="1002" y="262"/>
                    </a:lnTo>
                    <a:lnTo>
                      <a:pt x="1002" y="262"/>
                    </a:lnTo>
                    <a:lnTo>
                      <a:pt x="986" y="260"/>
                    </a:lnTo>
                    <a:lnTo>
                      <a:pt x="972" y="255"/>
                    </a:lnTo>
                    <a:lnTo>
                      <a:pt x="960" y="248"/>
                    </a:lnTo>
                    <a:lnTo>
                      <a:pt x="950" y="240"/>
                    </a:lnTo>
                    <a:lnTo>
                      <a:pt x="941" y="229"/>
                    </a:lnTo>
                    <a:lnTo>
                      <a:pt x="934" y="217"/>
                    </a:lnTo>
                    <a:lnTo>
                      <a:pt x="929" y="203"/>
                    </a:lnTo>
                    <a:lnTo>
                      <a:pt x="927" y="187"/>
                    </a:lnTo>
                    <a:lnTo>
                      <a:pt x="927" y="187"/>
                    </a:lnTo>
                    <a:close/>
                    <a:moveTo>
                      <a:pt x="364" y="854"/>
                    </a:moveTo>
                    <a:lnTo>
                      <a:pt x="364" y="854"/>
                    </a:lnTo>
                    <a:lnTo>
                      <a:pt x="366" y="814"/>
                    </a:lnTo>
                    <a:lnTo>
                      <a:pt x="371" y="778"/>
                    </a:lnTo>
                    <a:lnTo>
                      <a:pt x="380" y="746"/>
                    </a:lnTo>
                    <a:lnTo>
                      <a:pt x="392" y="719"/>
                    </a:lnTo>
                    <a:lnTo>
                      <a:pt x="406" y="694"/>
                    </a:lnTo>
                    <a:lnTo>
                      <a:pt x="421" y="674"/>
                    </a:lnTo>
                    <a:lnTo>
                      <a:pt x="439" y="656"/>
                    </a:lnTo>
                    <a:lnTo>
                      <a:pt x="458" y="641"/>
                    </a:lnTo>
                    <a:lnTo>
                      <a:pt x="479" y="628"/>
                    </a:lnTo>
                    <a:lnTo>
                      <a:pt x="499" y="618"/>
                    </a:lnTo>
                    <a:lnTo>
                      <a:pt x="520" y="609"/>
                    </a:lnTo>
                    <a:lnTo>
                      <a:pt x="543" y="604"/>
                    </a:lnTo>
                    <a:lnTo>
                      <a:pt x="564" y="601"/>
                    </a:lnTo>
                    <a:lnTo>
                      <a:pt x="585" y="597"/>
                    </a:lnTo>
                    <a:lnTo>
                      <a:pt x="623" y="595"/>
                    </a:lnTo>
                    <a:lnTo>
                      <a:pt x="1381" y="595"/>
                    </a:lnTo>
                    <a:lnTo>
                      <a:pt x="1381" y="595"/>
                    </a:lnTo>
                    <a:lnTo>
                      <a:pt x="1421" y="597"/>
                    </a:lnTo>
                    <a:lnTo>
                      <a:pt x="1456" y="602"/>
                    </a:lnTo>
                    <a:lnTo>
                      <a:pt x="1489" y="611"/>
                    </a:lnTo>
                    <a:lnTo>
                      <a:pt x="1517" y="623"/>
                    </a:lnTo>
                    <a:lnTo>
                      <a:pt x="1541" y="635"/>
                    </a:lnTo>
                    <a:lnTo>
                      <a:pt x="1562" y="653"/>
                    </a:lnTo>
                    <a:lnTo>
                      <a:pt x="1579" y="670"/>
                    </a:lnTo>
                    <a:lnTo>
                      <a:pt x="1595" y="689"/>
                    </a:lnTo>
                    <a:lnTo>
                      <a:pt x="1607" y="708"/>
                    </a:lnTo>
                    <a:lnTo>
                      <a:pt x="1618" y="731"/>
                    </a:lnTo>
                    <a:lnTo>
                      <a:pt x="1624" y="752"/>
                    </a:lnTo>
                    <a:lnTo>
                      <a:pt x="1631" y="772"/>
                    </a:lnTo>
                    <a:lnTo>
                      <a:pt x="1635" y="795"/>
                    </a:lnTo>
                    <a:lnTo>
                      <a:pt x="1638" y="816"/>
                    </a:lnTo>
                    <a:lnTo>
                      <a:pt x="1640" y="854"/>
                    </a:lnTo>
                    <a:lnTo>
                      <a:pt x="1640" y="1305"/>
                    </a:lnTo>
                    <a:lnTo>
                      <a:pt x="1640" y="1305"/>
                    </a:lnTo>
                    <a:lnTo>
                      <a:pt x="1638" y="1325"/>
                    </a:lnTo>
                    <a:lnTo>
                      <a:pt x="1638" y="1344"/>
                    </a:lnTo>
                    <a:lnTo>
                      <a:pt x="1635" y="1364"/>
                    </a:lnTo>
                    <a:lnTo>
                      <a:pt x="1631" y="1387"/>
                    </a:lnTo>
                    <a:lnTo>
                      <a:pt x="1624" y="1408"/>
                    </a:lnTo>
                    <a:lnTo>
                      <a:pt x="1618" y="1430"/>
                    </a:lnTo>
                    <a:lnTo>
                      <a:pt x="1607" y="1451"/>
                    </a:lnTo>
                    <a:lnTo>
                      <a:pt x="1595" y="1470"/>
                    </a:lnTo>
                    <a:lnTo>
                      <a:pt x="1579" y="1489"/>
                    </a:lnTo>
                    <a:lnTo>
                      <a:pt x="1562" y="1509"/>
                    </a:lnTo>
                    <a:lnTo>
                      <a:pt x="1541" y="1524"/>
                    </a:lnTo>
                    <a:lnTo>
                      <a:pt x="1517" y="1538"/>
                    </a:lnTo>
                    <a:lnTo>
                      <a:pt x="1487" y="1548"/>
                    </a:lnTo>
                    <a:lnTo>
                      <a:pt x="1456" y="1557"/>
                    </a:lnTo>
                    <a:lnTo>
                      <a:pt x="1421" y="1562"/>
                    </a:lnTo>
                    <a:lnTo>
                      <a:pt x="1381" y="1564"/>
                    </a:lnTo>
                    <a:lnTo>
                      <a:pt x="625" y="1564"/>
                    </a:lnTo>
                    <a:lnTo>
                      <a:pt x="625" y="1564"/>
                    </a:lnTo>
                    <a:lnTo>
                      <a:pt x="606" y="1564"/>
                    </a:lnTo>
                    <a:lnTo>
                      <a:pt x="585" y="1562"/>
                    </a:lnTo>
                    <a:lnTo>
                      <a:pt x="564" y="1559"/>
                    </a:lnTo>
                    <a:lnTo>
                      <a:pt x="543" y="1555"/>
                    </a:lnTo>
                    <a:lnTo>
                      <a:pt x="520" y="1550"/>
                    </a:lnTo>
                    <a:lnTo>
                      <a:pt x="499" y="1542"/>
                    </a:lnTo>
                    <a:lnTo>
                      <a:pt x="479" y="1531"/>
                    </a:lnTo>
                    <a:lnTo>
                      <a:pt x="458" y="1519"/>
                    </a:lnTo>
                    <a:lnTo>
                      <a:pt x="439" y="1503"/>
                    </a:lnTo>
                    <a:lnTo>
                      <a:pt x="421" y="1486"/>
                    </a:lnTo>
                    <a:lnTo>
                      <a:pt x="406" y="1465"/>
                    </a:lnTo>
                    <a:lnTo>
                      <a:pt x="392" y="1441"/>
                    </a:lnTo>
                    <a:lnTo>
                      <a:pt x="381" y="1413"/>
                    </a:lnTo>
                    <a:lnTo>
                      <a:pt x="373" y="1382"/>
                    </a:lnTo>
                    <a:lnTo>
                      <a:pt x="367" y="1345"/>
                    </a:lnTo>
                    <a:lnTo>
                      <a:pt x="366" y="1305"/>
                    </a:lnTo>
                    <a:lnTo>
                      <a:pt x="364" y="854"/>
                    </a:lnTo>
                    <a:close/>
                    <a:moveTo>
                      <a:pt x="253" y="854"/>
                    </a:moveTo>
                    <a:lnTo>
                      <a:pt x="253" y="1234"/>
                    </a:lnTo>
                    <a:lnTo>
                      <a:pt x="253" y="1234"/>
                    </a:lnTo>
                    <a:lnTo>
                      <a:pt x="233" y="1227"/>
                    </a:lnTo>
                    <a:lnTo>
                      <a:pt x="216" y="1219"/>
                    </a:lnTo>
                    <a:lnTo>
                      <a:pt x="199" y="1210"/>
                    </a:lnTo>
                    <a:lnTo>
                      <a:pt x="183" y="1198"/>
                    </a:lnTo>
                    <a:lnTo>
                      <a:pt x="169" y="1186"/>
                    </a:lnTo>
                    <a:lnTo>
                      <a:pt x="155" y="1172"/>
                    </a:lnTo>
                    <a:lnTo>
                      <a:pt x="145" y="1156"/>
                    </a:lnTo>
                    <a:lnTo>
                      <a:pt x="134" y="1141"/>
                    </a:lnTo>
                    <a:lnTo>
                      <a:pt x="126" y="1123"/>
                    </a:lnTo>
                    <a:lnTo>
                      <a:pt x="119" y="1106"/>
                    </a:lnTo>
                    <a:lnTo>
                      <a:pt x="115" y="1087"/>
                    </a:lnTo>
                    <a:lnTo>
                      <a:pt x="112" y="1068"/>
                    </a:lnTo>
                    <a:lnTo>
                      <a:pt x="110" y="1049"/>
                    </a:lnTo>
                    <a:lnTo>
                      <a:pt x="110" y="1029"/>
                    </a:lnTo>
                    <a:lnTo>
                      <a:pt x="113" y="1009"/>
                    </a:lnTo>
                    <a:lnTo>
                      <a:pt x="117" y="989"/>
                    </a:lnTo>
                    <a:lnTo>
                      <a:pt x="117" y="989"/>
                    </a:lnTo>
                    <a:lnTo>
                      <a:pt x="126" y="965"/>
                    </a:lnTo>
                    <a:lnTo>
                      <a:pt x="138" y="943"/>
                    </a:lnTo>
                    <a:lnTo>
                      <a:pt x="152" y="924"/>
                    </a:lnTo>
                    <a:lnTo>
                      <a:pt x="167" y="904"/>
                    </a:lnTo>
                    <a:lnTo>
                      <a:pt x="187" y="889"/>
                    </a:lnTo>
                    <a:lnTo>
                      <a:pt x="207" y="875"/>
                    </a:lnTo>
                    <a:lnTo>
                      <a:pt x="230" y="863"/>
                    </a:lnTo>
                    <a:lnTo>
                      <a:pt x="253" y="854"/>
                    </a:lnTo>
                    <a:lnTo>
                      <a:pt x="253" y="854"/>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61" name="Freeform 183">
                <a:extLst>
                  <a:ext uri="{FF2B5EF4-FFF2-40B4-BE49-F238E27FC236}">
                    <a16:creationId xmlns:a16="http://schemas.microsoft.com/office/drawing/2014/main" id="{F178D52D-2EB8-409E-87CF-ECEB9ED37BB5}"/>
                  </a:ext>
                </a:extLst>
              </p:cNvPr>
              <p:cNvSpPr>
                <a:spLocks/>
              </p:cNvSpPr>
              <p:nvPr/>
            </p:nvSpPr>
            <p:spPr bwMode="auto">
              <a:xfrm>
                <a:off x="8372043" y="3580074"/>
                <a:ext cx="112833" cy="16895"/>
              </a:xfrm>
              <a:custGeom>
                <a:avLst/>
                <a:gdLst>
                  <a:gd name="T0" fmla="*/ 692 w 748"/>
                  <a:gd name="T1" fmla="*/ 0 h 111"/>
                  <a:gd name="T2" fmla="*/ 56 w 748"/>
                  <a:gd name="T3" fmla="*/ 0 h 111"/>
                  <a:gd name="T4" fmla="*/ 56 w 748"/>
                  <a:gd name="T5" fmla="*/ 0 h 111"/>
                  <a:gd name="T6" fmla="*/ 45 w 748"/>
                  <a:gd name="T7" fmla="*/ 0 h 111"/>
                  <a:gd name="T8" fmla="*/ 35 w 748"/>
                  <a:gd name="T9" fmla="*/ 4 h 111"/>
                  <a:gd name="T10" fmla="*/ 25 w 748"/>
                  <a:gd name="T11" fmla="*/ 9 h 111"/>
                  <a:gd name="T12" fmla="*/ 16 w 748"/>
                  <a:gd name="T13" fmla="*/ 16 h 111"/>
                  <a:gd name="T14" fmla="*/ 9 w 748"/>
                  <a:gd name="T15" fmla="*/ 25 h 111"/>
                  <a:gd name="T16" fmla="*/ 4 w 748"/>
                  <a:gd name="T17" fmla="*/ 33 h 111"/>
                  <a:gd name="T18" fmla="*/ 2 w 748"/>
                  <a:gd name="T19" fmla="*/ 44 h 111"/>
                  <a:gd name="T20" fmla="*/ 0 w 748"/>
                  <a:gd name="T21" fmla="*/ 56 h 111"/>
                  <a:gd name="T22" fmla="*/ 0 w 748"/>
                  <a:gd name="T23" fmla="*/ 56 h 111"/>
                  <a:gd name="T24" fmla="*/ 2 w 748"/>
                  <a:gd name="T25" fmla="*/ 66 h 111"/>
                  <a:gd name="T26" fmla="*/ 4 w 748"/>
                  <a:gd name="T27" fmla="*/ 77 h 111"/>
                  <a:gd name="T28" fmla="*/ 9 w 748"/>
                  <a:gd name="T29" fmla="*/ 85 h 111"/>
                  <a:gd name="T30" fmla="*/ 16 w 748"/>
                  <a:gd name="T31" fmla="*/ 94 h 111"/>
                  <a:gd name="T32" fmla="*/ 25 w 748"/>
                  <a:gd name="T33" fmla="*/ 101 h 111"/>
                  <a:gd name="T34" fmla="*/ 35 w 748"/>
                  <a:gd name="T35" fmla="*/ 106 h 111"/>
                  <a:gd name="T36" fmla="*/ 45 w 748"/>
                  <a:gd name="T37" fmla="*/ 110 h 111"/>
                  <a:gd name="T38" fmla="*/ 56 w 748"/>
                  <a:gd name="T39" fmla="*/ 111 h 111"/>
                  <a:gd name="T40" fmla="*/ 692 w 748"/>
                  <a:gd name="T41" fmla="*/ 111 h 111"/>
                  <a:gd name="T42" fmla="*/ 692 w 748"/>
                  <a:gd name="T43" fmla="*/ 111 h 111"/>
                  <a:gd name="T44" fmla="*/ 703 w 748"/>
                  <a:gd name="T45" fmla="*/ 110 h 111"/>
                  <a:gd name="T46" fmla="*/ 713 w 748"/>
                  <a:gd name="T47" fmla="*/ 106 h 111"/>
                  <a:gd name="T48" fmla="*/ 723 w 748"/>
                  <a:gd name="T49" fmla="*/ 101 h 111"/>
                  <a:gd name="T50" fmla="*/ 732 w 748"/>
                  <a:gd name="T51" fmla="*/ 94 h 111"/>
                  <a:gd name="T52" fmla="*/ 739 w 748"/>
                  <a:gd name="T53" fmla="*/ 85 h 111"/>
                  <a:gd name="T54" fmla="*/ 744 w 748"/>
                  <a:gd name="T55" fmla="*/ 77 h 111"/>
                  <a:gd name="T56" fmla="*/ 746 w 748"/>
                  <a:gd name="T57" fmla="*/ 66 h 111"/>
                  <a:gd name="T58" fmla="*/ 748 w 748"/>
                  <a:gd name="T59" fmla="*/ 56 h 111"/>
                  <a:gd name="T60" fmla="*/ 748 w 748"/>
                  <a:gd name="T61" fmla="*/ 56 h 111"/>
                  <a:gd name="T62" fmla="*/ 746 w 748"/>
                  <a:gd name="T63" fmla="*/ 44 h 111"/>
                  <a:gd name="T64" fmla="*/ 744 w 748"/>
                  <a:gd name="T65" fmla="*/ 33 h 111"/>
                  <a:gd name="T66" fmla="*/ 739 w 748"/>
                  <a:gd name="T67" fmla="*/ 25 h 111"/>
                  <a:gd name="T68" fmla="*/ 732 w 748"/>
                  <a:gd name="T69" fmla="*/ 16 h 111"/>
                  <a:gd name="T70" fmla="*/ 723 w 748"/>
                  <a:gd name="T71" fmla="*/ 9 h 111"/>
                  <a:gd name="T72" fmla="*/ 713 w 748"/>
                  <a:gd name="T73" fmla="*/ 4 h 111"/>
                  <a:gd name="T74" fmla="*/ 703 w 748"/>
                  <a:gd name="T75" fmla="*/ 0 h 111"/>
                  <a:gd name="T76" fmla="*/ 692 w 748"/>
                  <a:gd name="T77" fmla="*/ 0 h 111"/>
                  <a:gd name="T78" fmla="*/ 692 w 748"/>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8" h="111">
                    <a:moveTo>
                      <a:pt x="692" y="0"/>
                    </a:moveTo>
                    <a:lnTo>
                      <a:pt x="56" y="0"/>
                    </a:lnTo>
                    <a:lnTo>
                      <a:pt x="56" y="0"/>
                    </a:lnTo>
                    <a:lnTo>
                      <a:pt x="45" y="0"/>
                    </a:lnTo>
                    <a:lnTo>
                      <a:pt x="35" y="4"/>
                    </a:lnTo>
                    <a:lnTo>
                      <a:pt x="25" y="9"/>
                    </a:lnTo>
                    <a:lnTo>
                      <a:pt x="16" y="16"/>
                    </a:lnTo>
                    <a:lnTo>
                      <a:pt x="9" y="25"/>
                    </a:lnTo>
                    <a:lnTo>
                      <a:pt x="4" y="33"/>
                    </a:lnTo>
                    <a:lnTo>
                      <a:pt x="2" y="44"/>
                    </a:lnTo>
                    <a:lnTo>
                      <a:pt x="0" y="56"/>
                    </a:lnTo>
                    <a:lnTo>
                      <a:pt x="0" y="56"/>
                    </a:lnTo>
                    <a:lnTo>
                      <a:pt x="2" y="66"/>
                    </a:lnTo>
                    <a:lnTo>
                      <a:pt x="4" y="77"/>
                    </a:lnTo>
                    <a:lnTo>
                      <a:pt x="9" y="85"/>
                    </a:lnTo>
                    <a:lnTo>
                      <a:pt x="16" y="94"/>
                    </a:lnTo>
                    <a:lnTo>
                      <a:pt x="25" y="101"/>
                    </a:lnTo>
                    <a:lnTo>
                      <a:pt x="35" y="106"/>
                    </a:lnTo>
                    <a:lnTo>
                      <a:pt x="45" y="110"/>
                    </a:lnTo>
                    <a:lnTo>
                      <a:pt x="56" y="111"/>
                    </a:lnTo>
                    <a:lnTo>
                      <a:pt x="692" y="111"/>
                    </a:lnTo>
                    <a:lnTo>
                      <a:pt x="692" y="111"/>
                    </a:lnTo>
                    <a:lnTo>
                      <a:pt x="703" y="110"/>
                    </a:lnTo>
                    <a:lnTo>
                      <a:pt x="713" y="106"/>
                    </a:lnTo>
                    <a:lnTo>
                      <a:pt x="723" y="101"/>
                    </a:lnTo>
                    <a:lnTo>
                      <a:pt x="732" y="94"/>
                    </a:lnTo>
                    <a:lnTo>
                      <a:pt x="739" y="85"/>
                    </a:lnTo>
                    <a:lnTo>
                      <a:pt x="744" y="77"/>
                    </a:lnTo>
                    <a:lnTo>
                      <a:pt x="746" y="66"/>
                    </a:lnTo>
                    <a:lnTo>
                      <a:pt x="748" y="56"/>
                    </a:lnTo>
                    <a:lnTo>
                      <a:pt x="748" y="56"/>
                    </a:lnTo>
                    <a:lnTo>
                      <a:pt x="746" y="44"/>
                    </a:lnTo>
                    <a:lnTo>
                      <a:pt x="744" y="33"/>
                    </a:lnTo>
                    <a:lnTo>
                      <a:pt x="739" y="25"/>
                    </a:lnTo>
                    <a:lnTo>
                      <a:pt x="732" y="16"/>
                    </a:lnTo>
                    <a:lnTo>
                      <a:pt x="723" y="9"/>
                    </a:lnTo>
                    <a:lnTo>
                      <a:pt x="713" y="4"/>
                    </a:lnTo>
                    <a:lnTo>
                      <a:pt x="703" y="0"/>
                    </a:lnTo>
                    <a:lnTo>
                      <a:pt x="692" y="0"/>
                    </a:lnTo>
                    <a:lnTo>
                      <a:pt x="692" y="0"/>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62" name="Freeform 184">
                <a:extLst>
                  <a:ext uri="{FF2B5EF4-FFF2-40B4-BE49-F238E27FC236}">
                    <a16:creationId xmlns:a16="http://schemas.microsoft.com/office/drawing/2014/main" id="{09B34272-B3EF-427A-A88E-4FC1F249972F}"/>
                  </a:ext>
                </a:extLst>
              </p:cNvPr>
              <p:cNvSpPr>
                <a:spLocks noEditPoints="1"/>
              </p:cNvSpPr>
              <p:nvPr/>
            </p:nvSpPr>
            <p:spPr bwMode="auto">
              <a:xfrm>
                <a:off x="8241712" y="3616277"/>
                <a:ext cx="373496" cy="257646"/>
              </a:xfrm>
              <a:custGeom>
                <a:avLst/>
                <a:gdLst>
                  <a:gd name="T0" fmla="*/ 2426 w 2476"/>
                  <a:gd name="T1" fmla="*/ 80 h 1708"/>
                  <a:gd name="T2" fmla="*/ 2259 w 2476"/>
                  <a:gd name="T3" fmla="*/ 3 h 1708"/>
                  <a:gd name="T4" fmla="*/ 2125 w 2476"/>
                  <a:gd name="T5" fmla="*/ 50 h 1708"/>
                  <a:gd name="T6" fmla="*/ 1900 w 2476"/>
                  <a:gd name="T7" fmla="*/ 199 h 1708"/>
                  <a:gd name="T8" fmla="*/ 365 w 2476"/>
                  <a:gd name="T9" fmla="*/ 61 h 1708"/>
                  <a:gd name="T10" fmla="*/ 191 w 2476"/>
                  <a:gd name="T11" fmla="*/ 2 h 1708"/>
                  <a:gd name="T12" fmla="*/ 45 w 2476"/>
                  <a:gd name="T13" fmla="*/ 83 h 1708"/>
                  <a:gd name="T14" fmla="*/ 5 w 2476"/>
                  <a:gd name="T15" fmla="*/ 262 h 1708"/>
                  <a:gd name="T16" fmla="*/ 132 w 2476"/>
                  <a:gd name="T17" fmla="*/ 415 h 1708"/>
                  <a:gd name="T18" fmla="*/ 82 w 2476"/>
                  <a:gd name="T19" fmla="*/ 878 h 1708"/>
                  <a:gd name="T20" fmla="*/ 3 w 2476"/>
                  <a:gd name="T21" fmla="*/ 1010 h 1708"/>
                  <a:gd name="T22" fmla="*/ 24 w 2476"/>
                  <a:gd name="T23" fmla="*/ 1191 h 1708"/>
                  <a:gd name="T24" fmla="*/ 103 w 2476"/>
                  <a:gd name="T25" fmla="*/ 1175 h 1708"/>
                  <a:gd name="T26" fmla="*/ 129 w 2476"/>
                  <a:gd name="T27" fmla="*/ 988 h 1708"/>
                  <a:gd name="T28" fmla="*/ 236 w 2476"/>
                  <a:gd name="T29" fmla="*/ 944 h 1708"/>
                  <a:gd name="T30" fmla="*/ 320 w 2476"/>
                  <a:gd name="T31" fmla="*/ 1047 h 1708"/>
                  <a:gd name="T32" fmla="*/ 365 w 2476"/>
                  <a:gd name="T33" fmla="*/ 1199 h 1708"/>
                  <a:gd name="T34" fmla="*/ 431 w 2476"/>
                  <a:gd name="T35" fmla="*/ 1156 h 1708"/>
                  <a:gd name="T36" fmla="*/ 405 w 2476"/>
                  <a:gd name="T37" fmla="*/ 944 h 1708"/>
                  <a:gd name="T38" fmla="*/ 289 w 2476"/>
                  <a:gd name="T39" fmla="*/ 843 h 1708"/>
                  <a:gd name="T40" fmla="*/ 398 w 2476"/>
                  <a:gd name="T41" fmla="*/ 331 h 1708"/>
                  <a:gd name="T42" fmla="*/ 529 w 2476"/>
                  <a:gd name="T43" fmla="*/ 1135 h 1708"/>
                  <a:gd name="T44" fmla="*/ 629 w 2476"/>
                  <a:gd name="T45" fmla="*/ 1378 h 1708"/>
                  <a:gd name="T46" fmla="*/ 855 w 2476"/>
                  <a:gd name="T47" fmla="*/ 1599 h 1708"/>
                  <a:gd name="T48" fmla="*/ 1148 w 2476"/>
                  <a:gd name="T49" fmla="*/ 1703 h 1708"/>
                  <a:gd name="T50" fmla="*/ 1464 w 2476"/>
                  <a:gd name="T51" fmla="*/ 1670 h 1708"/>
                  <a:gd name="T52" fmla="*/ 1699 w 2476"/>
                  <a:gd name="T53" fmla="*/ 1540 h 1708"/>
                  <a:gd name="T54" fmla="*/ 1880 w 2476"/>
                  <a:gd name="T55" fmla="*/ 1312 h 1708"/>
                  <a:gd name="T56" fmla="*/ 1956 w 2476"/>
                  <a:gd name="T57" fmla="*/ 1060 h 1708"/>
                  <a:gd name="T58" fmla="*/ 2111 w 2476"/>
                  <a:gd name="T59" fmla="*/ 371 h 1708"/>
                  <a:gd name="T60" fmla="*/ 2154 w 2476"/>
                  <a:gd name="T61" fmla="*/ 859 h 1708"/>
                  <a:gd name="T62" fmla="*/ 2055 w 2476"/>
                  <a:gd name="T63" fmla="*/ 975 h 1708"/>
                  <a:gd name="T64" fmla="*/ 2053 w 2476"/>
                  <a:gd name="T65" fmla="*/ 1175 h 1708"/>
                  <a:gd name="T66" fmla="*/ 2130 w 2476"/>
                  <a:gd name="T67" fmla="*/ 1191 h 1708"/>
                  <a:gd name="T68" fmla="*/ 2156 w 2476"/>
                  <a:gd name="T69" fmla="*/ 1026 h 1708"/>
                  <a:gd name="T70" fmla="*/ 2259 w 2476"/>
                  <a:gd name="T71" fmla="*/ 942 h 1708"/>
                  <a:gd name="T72" fmla="*/ 2363 w 2476"/>
                  <a:gd name="T73" fmla="*/ 1034 h 1708"/>
                  <a:gd name="T74" fmla="*/ 2398 w 2476"/>
                  <a:gd name="T75" fmla="*/ 1196 h 1708"/>
                  <a:gd name="T76" fmla="*/ 2471 w 2476"/>
                  <a:gd name="T77" fmla="*/ 1166 h 1708"/>
                  <a:gd name="T78" fmla="*/ 2457 w 2476"/>
                  <a:gd name="T79" fmla="*/ 960 h 1708"/>
                  <a:gd name="T80" fmla="*/ 2349 w 2476"/>
                  <a:gd name="T81" fmla="*/ 850 h 1708"/>
                  <a:gd name="T82" fmla="*/ 2394 w 2476"/>
                  <a:gd name="T83" fmla="*/ 385 h 1708"/>
                  <a:gd name="T84" fmla="*/ 2473 w 2476"/>
                  <a:gd name="T85" fmla="*/ 253 h 1708"/>
                  <a:gd name="T86" fmla="*/ 158 w 2476"/>
                  <a:gd name="T87" fmla="*/ 304 h 1708"/>
                  <a:gd name="T88" fmla="*/ 113 w 2476"/>
                  <a:gd name="T89" fmla="*/ 196 h 1708"/>
                  <a:gd name="T90" fmla="*/ 216 w 2476"/>
                  <a:gd name="T91" fmla="*/ 113 h 1708"/>
                  <a:gd name="T92" fmla="*/ 320 w 2476"/>
                  <a:gd name="T93" fmla="*/ 206 h 1708"/>
                  <a:gd name="T94" fmla="*/ 257 w 2476"/>
                  <a:gd name="T95" fmla="*/ 312 h 1708"/>
                  <a:gd name="T96" fmla="*/ 1122 w 2476"/>
                  <a:gd name="T97" fmla="*/ 1586 h 1708"/>
                  <a:gd name="T98" fmla="*/ 819 w 2476"/>
                  <a:gd name="T99" fmla="*/ 1432 h 1708"/>
                  <a:gd name="T100" fmla="*/ 1683 w 2476"/>
                  <a:gd name="T101" fmla="*/ 1404 h 1708"/>
                  <a:gd name="T102" fmla="*/ 1391 w 2476"/>
                  <a:gd name="T103" fmla="*/ 1578 h 1708"/>
                  <a:gd name="T104" fmla="*/ 1847 w 2476"/>
                  <a:gd name="T105" fmla="*/ 1041 h 1708"/>
                  <a:gd name="T106" fmla="*/ 656 w 2476"/>
                  <a:gd name="T107" fmla="*/ 1177 h 1708"/>
                  <a:gd name="T108" fmla="*/ 1850 w 2476"/>
                  <a:gd name="T109" fmla="*/ 311 h 1708"/>
                  <a:gd name="T110" fmla="*/ 2172 w 2476"/>
                  <a:gd name="T111" fmla="*/ 274 h 1708"/>
                  <a:gd name="T112" fmla="*/ 2172 w 2476"/>
                  <a:gd name="T113" fmla="*/ 156 h 1708"/>
                  <a:gd name="T114" fmla="*/ 2280 w 2476"/>
                  <a:gd name="T115" fmla="*/ 113 h 1708"/>
                  <a:gd name="T116" fmla="*/ 2363 w 2476"/>
                  <a:gd name="T117" fmla="*/ 215 h 1708"/>
                  <a:gd name="T118" fmla="*/ 2271 w 2476"/>
                  <a:gd name="T119" fmla="*/ 321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6" h="1708">
                    <a:moveTo>
                      <a:pt x="2476" y="217"/>
                    </a:moveTo>
                    <a:lnTo>
                      <a:pt x="2476" y="217"/>
                    </a:lnTo>
                    <a:lnTo>
                      <a:pt x="2474" y="194"/>
                    </a:lnTo>
                    <a:lnTo>
                      <a:pt x="2471" y="173"/>
                    </a:lnTo>
                    <a:lnTo>
                      <a:pt x="2466" y="153"/>
                    </a:lnTo>
                    <a:lnTo>
                      <a:pt x="2459" y="133"/>
                    </a:lnTo>
                    <a:lnTo>
                      <a:pt x="2448" y="114"/>
                    </a:lnTo>
                    <a:lnTo>
                      <a:pt x="2438" y="97"/>
                    </a:lnTo>
                    <a:lnTo>
                      <a:pt x="2426" y="80"/>
                    </a:lnTo>
                    <a:lnTo>
                      <a:pt x="2412" y="64"/>
                    </a:lnTo>
                    <a:lnTo>
                      <a:pt x="2396" y="50"/>
                    </a:lnTo>
                    <a:lnTo>
                      <a:pt x="2379" y="38"/>
                    </a:lnTo>
                    <a:lnTo>
                      <a:pt x="2361" y="28"/>
                    </a:lnTo>
                    <a:lnTo>
                      <a:pt x="2342" y="19"/>
                    </a:lnTo>
                    <a:lnTo>
                      <a:pt x="2323" y="12"/>
                    </a:lnTo>
                    <a:lnTo>
                      <a:pt x="2302" y="7"/>
                    </a:lnTo>
                    <a:lnTo>
                      <a:pt x="2280" y="3"/>
                    </a:lnTo>
                    <a:lnTo>
                      <a:pt x="2259" y="3"/>
                    </a:lnTo>
                    <a:lnTo>
                      <a:pt x="2259" y="3"/>
                    </a:lnTo>
                    <a:lnTo>
                      <a:pt x="2240" y="3"/>
                    </a:lnTo>
                    <a:lnTo>
                      <a:pt x="2222" y="7"/>
                    </a:lnTo>
                    <a:lnTo>
                      <a:pt x="2203" y="10"/>
                    </a:lnTo>
                    <a:lnTo>
                      <a:pt x="2187" y="15"/>
                    </a:lnTo>
                    <a:lnTo>
                      <a:pt x="2170" y="22"/>
                    </a:lnTo>
                    <a:lnTo>
                      <a:pt x="2154" y="31"/>
                    </a:lnTo>
                    <a:lnTo>
                      <a:pt x="2139" y="40"/>
                    </a:lnTo>
                    <a:lnTo>
                      <a:pt x="2125" y="50"/>
                    </a:lnTo>
                    <a:lnTo>
                      <a:pt x="2111" y="62"/>
                    </a:lnTo>
                    <a:lnTo>
                      <a:pt x="2099" y="74"/>
                    </a:lnTo>
                    <a:lnTo>
                      <a:pt x="2088" y="88"/>
                    </a:lnTo>
                    <a:lnTo>
                      <a:pt x="2078" y="102"/>
                    </a:lnTo>
                    <a:lnTo>
                      <a:pt x="2069" y="118"/>
                    </a:lnTo>
                    <a:lnTo>
                      <a:pt x="2060" y="135"/>
                    </a:lnTo>
                    <a:lnTo>
                      <a:pt x="2055" y="153"/>
                    </a:lnTo>
                    <a:lnTo>
                      <a:pt x="2050" y="170"/>
                    </a:lnTo>
                    <a:lnTo>
                      <a:pt x="1900" y="199"/>
                    </a:lnTo>
                    <a:lnTo>
                      <a:pt x="576" y="199"/>
                    </a:lnTo>
                    <a:lnTo>
                      <a:pt x="426" y="170"/>
                    </a:lnTo>
                    <a:lnTo>
                      <a:pt x="426" y="170"/>
                    </a:lnTo>
                    <a:lnTo>
                      <a:pt x="421" y="149"/>
                    </a:lnTo>
                    <a:lnTo>
                      <a:pt x="412" y="128"/>
                    </a:lnTo>
                    <a:lnTo>
                      <a:pt x="403" y="109"/>
                    </a:lnTo>
                    <a:lnTo>
                      <a:pt x="391" y="92"/>
                    </a:lnTo>
                    <a:lnTo>
                      <a:pt x="379" y="74"/>
                    </a:lnTo>
                    <a:lnTo>
                      <a:pt x="365" y="61"/>
                    </a:lnTo>
                    <a:lnTo>
                      <a:pt x="349" y="47"/>
                    </a:lnTo>
                    <a:lnTo>
                      <a:pt x="332" y="35"/>
                    </a:lnTo>
                    <a:lnTo>
                      <a:pt x="315" y="24"/>
                    </a:lnTo>
                    <a:lnTo>
                      <a:pt x="296" y="15"/>
                    </a:lnTo>
                    <a:lnTo>
                      <a:pt x="275" y="9"/>
                    </a:lnTo>
                    <a:lnTo>
                      <a:pt x="256" y="3"/>
                    </a:lnTo>
                    <a:lnTo>
                      <a:pt x="235" y="2"/>
                    </a:lnTo>
                    <a:lnTo>
                      <a:pt x="212" y="0"/>
                    </a:lnTo>
                    <a:lnTo>
                      <a:pt x="191" y="2"/>
                    </a:lnTo>
                    <a:lnTo>
                      <a:pt x="169" y="5"/>
                    </a:lnTo>
                    <a:lnTo>
                      <a:pt x="169" y="5"/>
                    </a:lnTo>
                    <a:lnTo>
                      <a:pt x="148" y="12"/>
                    </a:lnTo>
                    <a:lnTo>
                      <a:pt x="127" y="19"/>
                    </a:lnTo>
                    <a:lnTo>
                      <a:pt x="108" y="29"/>
                    </a:lnTo>
                    <a:lnTo>
                      <a:pt x="90" y="40"/>
                    </a:lnTo>
                    <a:lnTo>
                      <a:pt x="75" y="52"/>
                    </a:lnTo>
                    <a:lnTo>
                      <a:pt x="59" y="68"/>
                    </a:lnTo>
                    <a:lnTo>
                      <a:pt x="45" y="83"/>
                    </a:lnTo>
                    <a:lnTo>
                      <a:pt x="33" y="99"/>
                    </a:lnTo>
                    <a:lnTo>
                      <a:pt x="23" y="118"/>
                    </a:lnTo>
                    <a:lnTo>
                      <a:pt x="14" y="137"/>
                    </a:lnTo>
                    <a:lnTo>
                      <a:pt x="9" y="156"/>
                    </a:lnTo>
                    <a:lnTo>
                      <a:pt x="3" y="177"/>
                    </a:lnTo>
                    <a:lnTo>
                      <a:pt x="0" y="198"/>
                    </a:lnTo>
                    <a:lnTo>
                      <a:pt x="0" y="219"/>
                    </a:lnTo>
                    <a:lnTo>
                      <a:pt x="0" y="239"/>
                    </a:lnTo>
                    <a:lnTo>
                      <a:pt x="5" y="262"/>
                    </a:lnTo>
                    <a:lnTo>
                      <a:pt x="5" y="262"/>
                    </a:lnTo>
                    <a:lnTo>
                      <a:pt x="9" y="276"/>
                    </a:lnTo>
                    <a:lnTo>
                      <a:pt x="12" y="291"/>
                    </a:lnTo>
                    <a:lnTo>
                      <a:pt x="24" y="318"/>
                    </a:lnTo>
                    <a:lnTo>
                      <a:pt x="40" y="342"/>
                    </a:lnTo>
                    <a:lnTo>
                      <a:pt x="59" y="364"/>
                    </a:lnTo>
                    <a:lnTo>
                      <a:pt x="82" y="385"/>
                    </a:lnTo>
                    <a:lnTo>
                      <a:pt x="106" y="401"/>
                    </a:lnTo>
                    <a:lnTo>
                      <a:pt x="132" y="415"/>
                    </a:lnTo>
                    <a:lnTo>
                      <a:pt x="146" y="420"/>
                    </a:lnTo>
                    <a:lnTo>
                      <a:pt x="160" y="425"/>
                    </a:lnTo>
                    <a:lnTo>
                      <a:pt x="160" y="840"/>
                    </a:lnTo>
                    <a:lnTo>
                      <a:pt x="160" y="840"/>
                    </a:lnTo>
                    <a:lnTo>
                      <a:pt x="143" y="845"/>
                    </a:lnTo>
                    <a:lnTo>
                      <a:pt x="127" y="852"/>
                    </a:lnTo>
                    <a:lnTo>
                      <a:pt x="111" y="859"/>
                    </a:lnTo>
                    <a:lnTo>
                      <a:pt x="96" y="868"/>
                    </a:lnTo>
                    <a:lnTo>
                      <a:pt x="82" y="878"/>
                    </a:lnTo>
                    <a:lnTo>
                      <a:pt x="68" y="890"/>
                    </a:lnTo>
                    <a:lnTo>
                      <a:pt x="56" y="903"/>
                    </a:lnTo>
                    <a:lnTo>
                      <a:pt x="45" y="916"/>
                    </a:lnTo>
                    <a:lnTo>
                      <a:pt x="35" y="930"/>
                    </a:lnTo>
                    <a:lnTo>
                      <a:pt x="26" y="944"/>
                    </a:lnTo>
                    <a:lnTo>
                      <a:pt x="19" y="960"/>
                    </a:lnTo>
                    <a:lnTo>
                      <a:pt x="12" y="977"/>
                    </a:lnTo>
                    <a:lnTo>
                      <a:pt x="7" y="993"/>
                    </a:lnTo>
                    <a:lnTo>
                      <a:pt x="3" y="1010"/>
                    </a:lnTo>
                    <a:lnTo>
                      <a:pt x="0" y="1029"/>
                    </a:lnTo>
                    <a:lnTo>
                      <a:pt x="0" y="1047"/>
                    </a:lnTo>
                    <a:lnTo>
                      <a:pt x="0" y="1146"/>
                    </a:lnTo>
                    <a:lnTo>
                      <a:pt x="0" y="1146"/>
                    </a:lnTo>
                    <a:lnTo>
                      <a:pt x="2" y="1156"/>
                    </a:lnTo>
                    <a:lnTo>
                      <a:pt x="5" y="1166"/>
                    </a:lnTo>
                    <a:lnTo>
                      <a:pt x="9" y="1175"/>
                    </a:lnTo>
                    <a:lnTo>
                      <a:pt x="16" y="1184"/>
                    </a:lnTo>
                    <a:lnTo>
                      <a:pt x="24" y="1191"/>
                    </a:lnTo>
                    <a:lnTo>
                      <a:pt x="35" y="1196"/>
                    </a:lnTo>
                    <a:lnTo>
                      <a:pt x="45" y="1199"/>
                    </a:lnTo>
                    <a:lnTo>
                      <a:pt x="56" y="1201"/>
                    </a:lnTo>
                    <a:lnTo>
                      <a:pt x="56" y="1201"/>
                    </a:lnTo>
                    <a:lnTo>
                      <a:pt x="66" y="1199"/>
                    </a:lnTo>
                    <a:lnTo>
                      <a:pt x="77" y="1196"/>
                    </a:lnTo>
                    <a:lnTo>
                      <a:pt x="87" y="1191"/>
                    </a:lnTo>
                    <a:lnTo>
                      <a:pt x="96" y="1184"/>
                    </a:lnTo>
                    <a:lnTo>
                      <a:pt x="103" y="1175"/>
                    </a:lnTo>
                    <a:lnTo>
                      <a:pt x="106" y="1166"/>
                    </a:lnTo>
                    <a:lnTo>
                      <a:pt x="110" y="1156"/>
                    </a:lnTo>
                    <a:lnTo>
                      <a:pt x="111" y="1146"/>
                    </a:lnTo>
                    <a:lnTo>
                      <a:pt x="111" y="1047"/>
                    </a:lnTo>
                    <a:lnTo>
                      <a:pt x="111" y="1047"/>
                    </a:lnTo>
                    <a:lnTo>
                      <a:pt x="111" y="1034"/>
                    </a:lnTo>
                    <a:lnTo>
                      <a:pt x="113" y="1026"/>
                    </a:lnTo>
                    <a:lnTo>
                      <a:pt x="120" y="1005"/>
                    </a:lnTo>
                    <a:lnTo>
                      <a:pt x="129" y="988"/>
                    </a:lnTo>
                    <a:lnTo>
                      <a:pt x="143" y="972"/>
                    </a:lnTo>
                    <a:lnTo>
                      <a:pt x="158" y="960"/>
                    </a:lnTo>
                    <a:lnTo>
                      <a:pt x="176" y="949"/>
                    </a:lnTo>
                    <a:lnTo>
                      <a:pt x="195" y="944"/>
                    </a:lnTo>
                    <a:lnTo>
                      <a:pt x="205" y="942"/>
                    </a:lnTo>
                    <a:lnTo>
                      <a:pt x="216" y="941"/>
                    </a:lnTo>
                    <a:lnTo>
                      <a:pt x="216" y="941"/>
                    </a:lnTo>
                    <a:lnTo>
                      <a:pt x="226" y="942"/>
                    </a:lnTo>
                    <a:lnTo>
                      <a:pt x="236" y="944"/>
                    </a:lnTo>
                    <a:lnTo>
                      <a:pt x="257" y="949"/>
                    </a:lnTo>
                    <a:lnTo>
                      <a:pt x="275" y="960"/>
                    </a:lnTo>
                    <a:lnTo>
                      <a:pt x="290" y="972"/>
                    </a:lnTo>
                    <a:lnTo>
                      <a:pt x="303" y="988"/>
                    </a:lnTo>
                    <a:lnTo>
                      <a:pt x="313" y="1005"/>
                    </a:lnTo>
                    <a:lnTo>
                      <a:pt x="318" y="1026"/>
                    </a:lnTo>
                    <a:lnTo>
                      <a:pt x="320" y="1034"/>
                    </a:lnTo>
                    <a:lnTo>
                      <a:pt x="320" y="1047"/>
                    </a:lnTo>
                    <a:lnTo>
                      <a:pt x="320" y="1047"/>
                    </a:lnTo>
                    <a:lnTo>
                      <a:pt x="320" y="1146"/>
                    </a:lnTo>
                    <a:lnTo>
                      <a:pt x="320" y="1146"/>
                    </a:lnTo>
                    <a:lnTo>
                      <a:pt x="322" y="1156"/>
                    </a:lnTo>
                    <a:lnTo>
                      <a:pt x="325" y="1166"/>
                    </a:lnTo>
                    <a:lnTo>
                      <a:pt x="330" y="1175"/>
                    </a:lnTo>
                    <a:lnTo>
                      <a:pt x="337" y="1184"/>
                    </a:lnTo>
                    <a:lnTo>
                      <a:pt x="344" y="1191"/>
                    </a:lnTo>
                    <a:lnTo>
                      <a:pt x="355" y="1196"/>
                    </a:lnTo>
                    <a:lnTo>
                      <a:pt x="365" y="1199"/>
                    </a:lnTo>
                    <a:lnTo>
                      <a:pt x="376" y="1201"/>
                    </a:lnTo>
                    <a:lnTo>
                      <a:pt x="376" y="1201"/>
                    </a:lnTo>
                    <a:lnTo>
                      <a:pt x="388" y="1199"/>
                    </a:lnTo>
                    <a:lnTo>
                      <a:pt x="398" y="1196"/>
                    </a:lnTo>
                    <a:lnTo>
                      <a:pt x="407" y="1191"/>
                    </a:lnTo>
                    <a:lnTo>
                      <a:pt x="416" y="1184"/>
                    </a:lnTo>
                    <a:lnTo>
                      <a:pt x="423" y="1175"/>
                    </a:lnTo>
                    <a:lnTo>
                      <a:pt x="428" y="1166"/>
                    </a:lnTo>
                    <a:lnTo>
                      <a:pt x="431" y="1156"/>
                    </a:lnTo>
                    <a:lnTo>
                      <a:pt x="431" y="1146"/>
                    </a:lnTo>
                    <a:lnTo>
                      <a:pt x="431" y="1047"/>
                    </a:lnTo>
                    <a:lnTo>
                      <a:pt x="431" y="1047"/>
                    </a:lnTo>
                    <a:lnTo>
                      <a:pt x="431" y="1028"/>
                    </a:lnTo>
                    <a:lnTo>
                      <a:pt x="429" y="1010"/>
                    </a:lnTo>
                    <a:lnTo>
                      <a:pt x="424" y="993"/>
                    </a:lnTo>
                    <a:lnTo>
                      <a:pt x="419" y="975"/>
                    </a:lnTo>
                    <a:lnTo>
                      <a:pt x="414" y="960"/>
                    </a:lnTo>
                    <a:lnTo>
                      <a:pt x="405" y="944"/>
                    </a:lnTo>
                    <a:lnTo>
                      <a:pt x="396" y="929"/>
                    </a:lnTo>
                    <a:lnTo>
                      <a:pt x="386" y="915"/>
                    </a:lnTo>
                    <a:lnTo>
                      <a:pt x="376" y="903"/>
                    </a:lnTo>
                    <a:lnTo>
                      <a:pt x="363" y="890"/>
                    </a:lnTo>
                    <a:lnTo>
                      <a:pt x="349" y="878"/>
                    </a:lnTo>
                    <a:lnTo>
                      <a:pt x="336" y="868"/>
                    </a:lnTo>
                    <a:lnTo>
                      <a:pt x="322" y="859"/>
                    </a:lnTo>
                    <a:lnTo>
                      <a:pt x="306" y="850"/>
                    </a:lnTo>
                    <a:lnTo>
                      <a:pt x="289" y="843"/>
                    </a:lnTo>
                    <a:lnTo>
                      <a:pt x="271" y="838"/>
                    </a:lnTo>
                    <a:lnTo>
                      <a:pt x="271" y="423"/>
                    </a:lnTo>
                    <a:lnTo>
                      <a:pt x="271" y="423"/>
                    </a:lnTo>
                    <a:lnTo>
                      <a:pt x="297" y="415"/>
                    </a:lnTo>
                    <a:lnTo>
                      <a:pt x="322" y="403"/>
                    </a:lnTo>
                    <a:lnTo>
                      <a:pt x="344" y="389"/>
                    </a:lnTo>
                    <a:lnTo>
                      <a:pt x="363" y="371"/>
                    </a:lnTo>
                    <a:lnTo>
                      <a:pt x="383" y="352"/>
                    </a:lnTo>
                    <a:lnTo>
                      <a:pt x="398" y="331"/>
                    </a:lnTo>
                    <a:lnTo>
                      <a:pt x="410" y="307"/>
                    </a:lnTo>
                    <a:lnTo>
                      <a:pt x="421" y="281"/>
                    </a:lnTo>
                    <a:lnTo>
                      <a:pt x="513" y="300"/>
                    </a:lnTo>
                    <a:lnTo>
                      <a:pt x="513" y="986"/>
                    </a:lnTo>
                    <a:lnTo>
                      <a:pt x="513" y="986"/>
                    </a:lnTo>
                    <a:lnTo>
                      <a:pt x="515" y="1022"/>
                    </a:lnTo>
                    <a:lnTo>
                      <a:pt x="518" y="1060"/>
                    </a:lnTo>
                    <a:lnTo>
                      <a:pt x="523" y="1097"/>
                    </a:lnTo>
                    <a:lnTo>
                      <a:pt x="529" y="1135"/>
                    </a:lnTo>
                    <a:lnTo>
                      <a:pt x="539" y="1172"/>
                    </a:lnTo>
                    <a:lnTo>
                      <a:pt x="549" y="1206"/>
                    </a:lnTo>
                    <a:lnTo>
                      <a:pt x="562" y="1243"/>
                    </a:lnTo>
                    <a:lnTo>
                      <a:pt x="576" y="1277"/>
                    </a:lnTo>
                    <a:lnTo>
                      <a:pt x="576" y="1283"/>
                    </a:lnTo>
                    <a:lnTo>
                      <a:pt x="576" y="1283"/>
                    </a:lnTo>
                    <a:lnTo>
                      <a:pt x="591" y="1316"/>
                    </a:lnTo>
                    <a:lnTo>
                      <a:pt x="610" y="1349"/>
                    </a:lnTo>
                    <a:lnTo>
                      <a:pt x="629" y="1378"/>
                    </a:lnTo>
                    <a:lnTo>
                      <a:pt x="649" y="1409"/>
                    </a:lnTo>
                    <a:lnTo>
                      <a:pt x="671" y="1437"/>
                    </a:lnTo>
                    <a:lnTo>
                      <a:pt x="694" y="1465"/>
                    </a:lnTo>
                    <a:lnTo>
                      <a:pt x="718" y="1491"/>
                    </a:lnTo>
                    <a:lnTo>
                      <a:pt x="744" y="1515"/>
                    </a:lnTo>
                    <a:lnTo>
                      <a:pt x="770" y="1538"/>
                    </a:lnTo>
                    <a:lnTo>
                      <a:pt x="798" y="1560"/>
                    </a:lnTo>
                    <a:lnTo>
                      <a:pt x="826" y="1581"/>
                    </a:lnTo>
                    <a:lnTo>
                      <a:pt x="855" y="1599"/>
                    </a:lnTo>
                    <a:lnTo>
                      <a:pt x="885" y="1618"/>
                    </a:lnTo>
                    <a:lnTo>
                      <a:pt x="916" y="1633"/>
                    </a:lnTo>
                    <a:lnTo>
                      <a:pt x="948" y="1647"/>
                    </a:lnTo>
                    <a:lnTo>
                      <a:pt x="979" y="1661"/>
                    </a:lnTo>
                    <a:lnTo>
                      <a:pt x="1012" y="1672"/>
                    </a:lnTo>
                    <a:lnTo>
                      <a:pt x="1045" y="1682"/>
                    </a:lnTo>
                    <a:lnTo>
                      <a:pt x="1080" y="1691"/>
                    </a:lnTo>
                    <a:lnTo>
                      <a:pt x="1113" y="1698"/>
                    </a:lnTo>
                    <a:lnTo>
                      <a:pt x="1148" y="1703"/>
                    </a:lnTo>
                    <a:lnTo>
                      <a:pt x="1182" y="1706"/>
                    </a:lnTo>
                    <a:lnTo>
                      <a:pt x="1217" y="1708"/>
                    </a:lnTo>
                    <a:lnTo>
                      <a:pt x="1252" y="1708"/>
                    </a:lnTo>
                    <a:lnTo>
                      <a:pt x="1288" y="1706"/>
                    </a:lnTo>
                    <a:lnTo>
                      <a:pt x="1323" y="1703"/>
                    </a:lnTo>
                    <a:lnTo>
                      <a:pt x="1358" y="1698"/>
                    </a:lnTo>
                    <a:lnTo>
                      <a:pt x="1394" y="1691"/>
                    </a:lnTo>
                    <a:lnTo>
                      <a:pt x="1429" y="1680"/>
                    </a:lnTo>
                    <a:lnTo>
                      <a:pt x="1464" y="1670"/>
                    </a:lnTo>
                    <a:lnTo>
                      <a:pt x="1499" y="1658"/>
                    </a:lnTo>
                    <a:lnTo>
                      <a:pt x="1532" y="1644"/>
                    </a:lnTo>
                    <a:lnTo>
                      <a:pt x="1532" y="1644"/>
                    </a:lnTo>
                    <a:lnTo>
                      <a:pt x="1563" y="1630"/>
                    </a:lnTo>
                    <a:lnTo>
                      <a:pt x="1591" y="1614"/>
                    </a:lnTo>
                    <a:lnTo>
                      <a:pt x="1619" y="1597"/>
                    </a:lnTo>
                    <a:lnTo>
                      <a:pt x="1647" y="1580"/>
                    </a:lnTo>
                    <a:lnTo>
                      <a:pt x="1673" y="1560"/>
                    </a:lnTo>
                    <a:lnTo>
                      <a:pt x="1699" y="1540"/>
                    </a:lnTo>
                    <a:lnTo>
                      <a:pt x="1723" y="1519"/>
                    </a:lnTo>
                    <a:lnTo>
                      <a:pt x="1747" y="1496"/>
                    </a:lnTo>
                    <a:lnTo>
                      <a:pt x="1768" y="1472"/>
                    </a:lnTo>
                    <a:lnTo>
                      <a:pt x="1791" y="1448"/>
                    </a:lnTo>
                    <a:lnTo>
                      <a:pt x="1810" y="1422"/>
                    </a:lnTo>
                    <a:lnTo>
                      <a:pt x="1829" y="1396"/>
                    </a:lnTo>
                    <a:lnTo>
                      <a:pt x="1848" y="1369"/>
                    </a:lnTo>
                    <a:lnTo>
                      <a:pt x="1864" y="1340"/>
                    </a:lnTo>
                    <a:lnTo>
                      <a:pt x="1880" y="1312"/>
                    </a:lnTo>
                    <a:lnTo>
                      <a:pt x="1895" y="1283"/>
                    </a:lnTo>
                    <a:lnTo>
                      <a:pt x="1897" y="1276"/>
                    </a:lnTo>
                    <a:lnTo>
                      <a:pt x="1897" y="1276"/>
                    </a:lnTo>
                    <a:lnTo>
                      <a:pt x="1913" y="1241"/>
                    </a:lnTo>
                    <a:lnTo>
                      <a:pt x="1925" y="1206"/>
                    </a:lnTo>
                    <a:lnTo>
                      <a:pt x="1935" y="1170"/>
                    </a:lnTo>
                    <a:lnTo>
                      <a:pt x="1944" y="1133"/>
                    </a:lnTo>
                    <a:lnTo>
                      <a:pt x="1951" y="1097"/>
                    </a:lnTo>
                    <a:lnTo>
                      <a:pt x="1956" y="1060"/>
                    </a:lnTo>
                    <a:lnTo>
                      <a:pt x="1960" y="1022"/>
                    </a:lnTo>
                    <a:lnTo>
                      <a:pt x="1961" y="986"/>
                    </a:lnTo>
                    <a:lnTo>
                      <a:pt x="1961" y="300"/>
                    </a:lnTo>
                    <a:lnTo>
                      <a:pt x="2053" y="281"/>
                    </a:lnTo>
                    <a:lnTo>
                      <a:pt x="2053" y="281"/>
                    </a:lnTo>
                    <a:lnTo>
                      <a:pt x="2064" y="307"/>
                    </a:lnTo>
                    <a:lnTo>
                      <a:pt x="2078" y="331"/>
                    </a:lnTo>
                    <a:lnTo>
                      <a:pt x="2092" y="352"/>
                    </a:lnTo>
                    <a:lnTo>
                      <a:pt x="2111" y="371"/>
                    </a:lnTo>
                    <a:lnTo>
                      <a:pt x="2132" y="389"/>
                    </a:lnTo>
                    <a:lnTo>
                      <a:pt x="2153" y="403"/>
                    </a:lnTo>
                    <a:lnTo>
                      <a:pt x="2177" y="415"/>
                    </a:lnTo>
                    <a:lnTo>
                      <a:pt x="2203" y="423"/>
                    </a:lnTo>
                    <a:lnTo>
                      <a:pt x="2203" y="838"/>
                    </a:lnTo>
                    <a:lnTo>
                      <a:pt x="2203" y="838"/>
                    </a:lnTo>
                    <a:lnTo>
                      <a:pt x="2186" y="843"/>
                    </a:lnTo>
                    <a:lnTo>
                      <a:pt x="2170" y="850"/>
                    </a:lnTo>
                    <a:lnTo>
                      <a:pt x="2154" y="859"/>
                    </a:lnTo>
                    <a:lnTo>
                      <a:pt x="2139" y="868"/>
                    </a:lnTo>
                    <a:lnTo>
                      <a:pt x="2125" y="878"/>
                    </a:lnTo>
                    <a:lnTo>
                      <a:pt x="2111" y="890"/>
                    </a:lnTo>
                    <a:lnTo>
                      <a:pt x="2099" y="903"/>
                    </a:lnTo>
                    <a:lnTo>
                      <a:pt x="2088" y="915"/>
                    </a:lnTo>
                    <a:lnTo>
                      <a:pt x="2078" y="929"/>
                    </a:lnTo>
                    <a:lnTo>
                      <a:pt x="2069" y="944"/>
                    </a:lnTo>
                    <a:lnTo>
                      <a:pt x="2062" y="960"/>
                    </a:lnTo>
                    <a:lnTo>
                      <a:pt x="2055" y="975"/>
                    </a:lnTo>
                    <a:lnTo>
                      <a:pt x="2050" y="993"/>
                    </a:lnTo>
                    <a:lnTo>
                      <a:pt x="2047" y="1010"/>
                    </a:lnTo>
                    <a:lnTo>
                      <a:pt x="2045" y="1028"/>
                    </a:lnTo>
                    <a:lnTo>
                      <a:pt x="2043" y="1047"/>
                    </a:lnTo>
                    <a:lnTo>
                      <a:pt x="2043" y="1146"/>
                    </a:lnTo>
                    <a:lnTo>
                      <a:pt x="2043" y="1146"/>
                    </a:lnTo>
                    <a:lnTo>
                      <a:pt x="2045" y="1156"/>
                    </a:lnTo>
                    <a:lnTo>
                      <a:pt x="2048" y="1166"/>
                    </a:lnTo>
                    <a:lnTo>
                      <a:pt x="2053" y="1175"/>
                    </a:lnTo>
                    <a:lnTo>
                      <a:pt x="2059" y="1184"/>
                    </a:lnTo>
                    <a:lnTo>
                      <a:pt x="2067" y="1191"/>
                    </a:lnTo>
                    <a:lnTo>
                      <a:pt x="2078" y="1196"/>
                    </a:lnTo>
                    <a:lnTo>
                      <a:pt x="2088" y="1199"/>
                    </a:lnTo>
                    <a:lnTo>
                      <a:pt x="2099" y="1201"/>
                    </a:lnTo>
                    <a:lnTo>
                      <a:pt x="2099" y="1201"/>
                    </a:lnTo>
                    <a:lnTo>
                      <a:pt x="2109" y="1199"/>
                    </a:lnTo>
                    <a:lnTo>
                      <a:pt x="2120" y="1196"/>
                    </a:lnTo>
                    <a:lnTo>
                      <a:pt x="2130" y="1191"/>
                    </a:lnTo>
                    <a:lnTo>
                      <a:pt x="2139" y="1184"/>
                    </a:lnTo>
                    <a:lnTo>
                      <a:pt x="2146" y="1175"/>
                    </a:lnTo>
                    <a:lnTo>
                      <a:pt x="2151" y="1166"/>
                    </a:lnTo>
                    <a:lnTo>
                      <a:pt x="2153" y="1156"/>
                    </a:lnTo>
                    <a:lnTo>
                      <a:pt x="2154" y="1146"/>
                    </a:lnTo>
                    <a:lnTo>
                      <a:pt x="2154" y="1047"/>
                    </a:lnTo>
                    <a:lnTo>
                      <a:pt x="2154" y="1047"/>
                    </a:lnTo>
                    <a:lnTo>
                      <a:pt x="2154" y="1034"/>
                    </a:lnTo>
                    <a:lnTo>
                      <a:pt x="2156" y="1026"/>
                    </a:lnTo>
                    <a:lnTo>
                      <a:pt x="2163" y="1005"/>
                    </a:lnTo>
                    <a:lnTo>
                      <a:pt x="2172" y="988"/>
                    </a:lnTo>
                    <a:lnTo>
                      <a:pt x="2186" y="972"/>
                    </a:lnTo>
                    <a:lnTo>
                      <a:pt x="2201" y="960"/>
                    </a:lnTo>
                    <a:lnTo>
                      <a:pt x="2219" y="949"/>
                    </a:lnTo>
                    <a:lnTo>
                      <a:pt x="2238" y="944"/>
                    </a:lnTo>
                    <a:lnTo>
                      <a:pt x="2248" y="942"/>
                    </a:lnTo>
                    <a:lnTo>
                      <a:pt x="2259" y="942"/>
                    </a:lnTo>
                    <a:lnTo>
                      <a:pt x="2259" y="942"/>
                    </a:lnTo>
                    <a:lnTo>
                      <a:pt x="2269" y="942"/>
                    </a:lnTo>
                    <a:lnTo>
                      <a:pt x="2280" y="944"/>
                    </a:lnTo>
                    <a:lnTo>
                      <a:pt x="2300" y="949"/>
                    </a:lnTo>
                    <a:lnTo>
                      <a:pt x="2318" y="960"/>
                    </a:lnTo>
                    <a:lnTo>
                      <a:pt x="2333" y="972"/>
                    </a:lnTo>
                    <a:lnTo>
                      <a:pt x="2346" y="988"/>
                    </a:lnTo>
                    <a:lnTo>
                      <a:pt x="2356" y="1005"/>
                    </a:lnTo>
                    <a:lnTo>
                      <a:pt x="2361" y="1026"/>
                    </a:lnTo>
                    <a:lnTo>
                      <a:pt x="2363" y="1034"/>
                    </a:lnTo>
                    <a:lnTo>
                      <a:pt x="2363" y="1047"/>
                    </a:lnTo>
                    <a:lnTo>
                      <a:pt x="2363" y="1146"/>
                    </a:lnTo>
                    <a:lnTo>
                      <a:pt x="2363" y="1146"/>
                    </a:lnTo>
                    <a:lnTo>
                      <a:pt x="2365" y="1156"/>
                    </a:lnTo>
                    <a:lnTo>
                      <a:pt x="2368" y="1166"/>
                    </a:lnTo>
                    <a:lnTo>
                      <a:pt x="2373" y="1175"/>
                    </a:lnTo>
                    <a:lnTo>
                      <a:pt x="2380" y="1184"/>
                    </a:lnTo>
                    <a:lnTo>
                      <a:pt x="2387" y="1191"/>
                    </a:lnTo>
                    <a:lnTo>
                      <a:pt x="2398" y="1196"/>
                    </a:lnTo>
                    <a:lnTo>
                      <a:pt x="2408" y="1199"/>
                    </a:lnTo>
                    <a:lnTo>
                      <a:pt x="2419" y="1201"/>
                    </a:lnTo>
                    <a:lnTo>
                      <a:pt x="2419" y="1201"/>
                    </a:lnTo>
                    <a:lnTo>
                      <a:pt x="2431" y="1199"/>
                    </a:lnTo>
                    <a:lnTo>
                      <a:pt x="2441" y="1196"/>
                    </a:lnTo>
                    <a:lnTo>
                      <a:pt x="2450" y="1191"/>
                    </a:lnTo>
                    <a:lnTo>
                      <a:pt x="2459" y="1184"/>
                    </a:lnTo>
                    <a:lnTo>
                      <a:pt x="2466" y="1175"/>
                    </a:lnTo>
                    <a:lnTo>
                      <a:pt x="2471" y="1166"/>
                    </a:lnTo>
                    <a:lnTo>
                      <a:pt x="2474" y="1156"/>
                    </a:lnTo>
                    <a:lnTo>
                      <a:pt x="2474" y="1146"/>
                    </a:lnTo>
                    <a:lnTo>
                      <a:pt x="2474" y="1047"/>
                    </a:lnTo>
                    <a:lnTo>
                      <a:pt x="2474" y="1047"/>
                    </a:lnTo>
                    <a:lnTo>
                      <a:pt x="2474" y="1028"/>
                    </a:lnTo>
                    <a:lnTo>
                      <a:pt x="2473" y="1010"/>
                    </a:lnTo>
                    <a:lnTo>
                      <a:pt x="2467" y="993"/>
                    </a:lnTo>
                    <a:lnTo>
                      <a:pt x="2462" y="975"/>
                    </a:lnTo>
                    <a:lnTo>
                      <a:pt x="2457" y="960"/>
                    </a:lnTo>
                    <a:lnTo>
                      <a:pt x="2448" y="944"/>
                    </a:lnTo>
                    <a:lnTo>
                      <a:pt x="2439" y="929"/>
                    </a:lnTo>
                    <a:lnTo>
                      <a:pt x="2429" y="915"/>
                    </a:lnTo>
                    <a:lnTo>
                      <a:pt x="2419" y="903"/>
                    </a:lnTo>
                    <a:lnTo>
                      <a:pt x="2406" y="890"/>
                    </a:lnTo>
                    <a:lnTo>
                      <a:pt x="2394" y="878"/>
                    </a:lnTo>
                    <a:lnTo>
                      <a:pt x="2379" y="868"/>
                    </a:lnTo>
                    <a:lnTo>
                      <a:pt x="2365" y="859"/>
                    </a:lnTo>
                    <a:lnTo>
                      <a:pt x="2349" y="850"/>
                    </a:lnTo>
                    <a:lnTo>
                      <a:pt x="2332" y="843"/>
                    </a:lnTo>
                    <a:lnTo>
                      <a:pt x="2314" y="838"/>
                    </a:lnTo>
                    <a:lnTo>
                      <a:pt x="2314" y="423"/>
                    </a:lnTo>
                    <a:lnTo>
                      <a:pt x="2314" y="423"/>
                    </a:lnTo>
                    <a:lnTo>
                      <a:pt x="2332" y="418"/>
                    </a:lnTo>
                    <a:lnTo>
                      <a:pt x="2349" y="411"/>
                    </a:lnTo>
                    <a:lnTo>
                      <a:pt x="2365" y="404"/>
                    </a:lnTo>
                    <a:lnTo>
                      <a:pt x="2380" y="396"/>
                    </a:lnTo>
                    <a:lnTo>
                      <a:pt x="2394" y="385"/>
                    </a:lnTo>
                    <a:lnTo>
                      <a:pt x="2406" y="373"/>
                    </a:lnTo>
                    <a:lnTo>
                      <a:pt x="2419" y="361"/>
                    </a:lnTo>
                    <a:lnTo>
                      <a:pt x="2431" y="347"/>
                    </a:lnTo>
                    <a:lnTo>
                      <a:pt x="2441" y="333"/>
                    </a:lnTo>
                    <a:lnTo>
                      <a:pt x="2450" y="319"/>
                    </a:lnTo>
                    <a:lnTo>
                      <a:pt x="2457" y="304"/>
                    </a:lnTo>
                    <a:lnTo>
                      <a:pt x="2464" y="286"/>
                    </a:lnTo>
                    <a:lnTo>
                      <a:pt x="2469" y="271"/>
                    </a:lnTo>
                    <a:lnTo>
                      <a:pt x="2473" y="253"/>
                    </a:lnTo>
                    <a:lnTo>
                      <a:pt x="2474" y="234"/>
                    </a:lnTo>
                    <a:lnTo>
                      <a:pt x="2476" y="217"/>
                    </a:lnTo>
                    <a:lnTo>
                      <a:pt x="2476" y="217"/>
                    </a:lnTo>
                    <a:close/>
                    <a:moveTo>
                      <a:pt x="216" y="321"/>
                    </a:moveTo>
                    <a:lnTo>
                      <a:pt x="216" y="321"/>
                    </a:lnTo>
                    <a:lnTo>
                      <a:pt x="205" y="321"/>
                    </a:lnTo>
                    <a:lnTo>
                      <a:pt x="195" y="319"/>
                    </a:lnTo>
                    <a:lnTo>
                      <a:pt x="176" y="312"/>
                    </a:lnTo>
                    <a:lnTo>
                      <a:pt x="158" y="304"/>
                    </a:lnTo>
                    <a:lnTo>
                      <a:pt x="143" y="290"/>
                    </a:lnTo>
                    <a:lnTo>
                      <a:pt x="129" y="276"/>
                    </a:lnTo>
                    <a:lnTo>
                      <a:pt x="120" y="257"/>
                    </a:lnTo>
                    <a:lnTo>
                      <a:pt x="113" y="238"/>
                    </a:lnTo>
                    <a:lnTo>
                      <a:pt x="111" y="227"/>
                    </a:lnTo>
                    <a:lnTo>
                      <a:pt x="111" y="217"/>
                    </a:lnTo>
                    <a:lnTo>
                      <a:pt x="111" y="217"/>
                    </a:lnTo>
                    <a:lnTo>
                      <a:pt x="111" y="206"/>
                    </a:lnTo>
                    <a:lnTo>
                      <a:pt x="113" y="196"/>
                    </a:lnTo>
                    <a:lnTo>
                      <a:pt x="120" y="175"/>
                    </a:lnTo>
                    <a:lnTo>
                      <a:pt x="129" y="158"/>
                    </a:lnTo>
                    <a:lnTo>
                      <a:pt x="143" y="142"/>
                    </a:lnTo>
                    <a:lnTo>
                      <a:pt x="158" y="130"/>
                    </a:lnTo>
                    <a:lnTo>
                      <a:pt x="176" y="120"/>
                    </a:lnTo>
                    <a:lnTo>
                      <a:pt x="195" y="114"/>
                    </a:lnTo>
                    <a:lnTo>
                      <a:pt x="205" y="113"/>
                    </a:lnTo>
                    <a:lnTo>
                      <a:pt x="216" y="113"/>
                    </a:lnTo>
                    <a:lnTo>
                      <a:pt x="216" y="113"/>
                    </a:lnTo>
                    <a:lnTo>
                      <a:pt x="226" y="113"/>
                    </a:lnTo>
                    <a:lnTo>
                      <a:pt x="236" y="114"/>
                    </a:lnTo>
                    <a:lnTo>
                      <a:pt x="257" y="120"/>
                    </a:lnTo>
                    <a:lnTo>
                      <a:pt x="275" y="130"/>
                    </a:lnTo>
                    <a:lnTo>
                      <a:pt x="290" y="142"/>
                    </a:lnTo>
                    <a:lnTo>
                      <a:pt x="303" y="158"/>
                    </a:lnTo>
                    <a:lnTo>
                      <a:pt x="313" y="175"/>
                    </a:lnTo>
                    <a:lnTo>
                      <a:pt x="318" y="196"/>
                    </a:lnTo>
                    <a:lnTo>
                      <a:pt x="320" y="206"/>
                    </a:lnTo>
                    <a:lnTo>
                      <a:pt x="320" y="217"/>
                    </a:lnTo>
                    <a:lnTo>
                      <a:pt x="320" y="217"/>
                    </a:lnTo>
                    <a:lnTo>
                      <a:pt x="320" y="227"/>
                    </a:lnTo>
                    <a:lnTo>
                      <a:pt x="318" y="238"/>
                    </a:lnTo>
                    <a:lnTo>
                      <a:pt x="313" y="257"/>
                    </a:lnTo>
                    <a:lnTo>
                      <a:pt x="303" y="276"/>
                    </a:lnTo>
                    <a:lnTo>
                      <a:pt x="290" y="290"/>
                    </a:lnTo>
                    <a:lnTo>
                      <a:pt x="275" y="304"/>
                    </a:lnTo>
                    <a:lnTo>
                      <a:pt x="257" y="312"/>
                    </a:lnTo>
                    <a:lnTo>
                      <a:pt x="236" y="319"/>
                    </a:lnTo>
                    <a:lnTo>
                      <a:pt x="226" y="321"/>
                    </a:lnTo>
                    <a:lnTo>
                      <a:pt x="216" y="321"/>
                    </a:lnTo>
                    <a:lnTo>
                      <a:pt x="216" y="321"/>
                    </a:lnTo>
                    <a:close/>
                    <a:moveTo>
                      <a:pt x="1238" y="1597"/>
                    </a:moveTo>
                    <a:lnTo>
                      <a:pt x="1238" y="1597"/>
                    </a:lnTo>
                    <a:lnTo>
                      <a:pt x="1200" y="1595"/>
                    </a:lnTo>
                    <a:lnTo>
                      <a:pt x="1160" y="1592"/>
                    </a:lnTo>
                    <a:lnTo>
                      <a:pt x="1122" y="1586"/>
                    </a:lnTo>
                    <a:lnTo>
                      <a:pt x="1085" y="1578"/>
                    </a:lnTo>
                    <a:lnTo>
                      <a:pt x="1048" y="1567"/>
                    </a:lnTo>
                    <a:lnTo>
                      <a:pt x="1012" y="1554"/>
                    </a:lnTo>
                    <a:lnTo>
                      <a:pt x="977" y="1538"/>
                    </a:lnTo>
                    <a:lnTo>
                      <a:pt x="942" y="1522"/>
                    </a:lnTo>
                    <a:lnTo>
                      <a:pt x="911" y="1501"/>
                    </a:lnTo>
                    <a:lnTo>
                      <a:pt x="878" y="1481"/>
                    </a:lnTo>
                    <a:lnTo>
                      <a:pt x="849" y="1458"/>
                    </a:lnTo>
                    <a:lnTo>
                      <a:pt x="819" y="1432"/>
                    </a:lnTo>
                    <a:lnTo>
                      <a:pt x="793" y="1404"/>
                    </a:lnTo>
                    <a:lnTo>
                      <a:pt x="767" y="1376"/>
                    </a:lnTo>
                    <a:lnTo>
                      <a:pt x="742" y="1345"/>
                    </a:lnTo>
                    <a:lnTo>
                      <a:pt x="722" y="1314"/>
                    </a:lnTo>
                    <a:lnTo>
                      <a:pt x="1754" y="1314"/>
                    </a:lnTo>
                    <a:lnTo>
                      <a:pt x="1754" y="1314"/>
                    </a:lnTo>
                    <a:lnTo>
                      <a:pt x="1734" y="1345"/>
                    </a:lnTo>
                    <a:lnTo>
                      <a:pt x="1709" y="1376"/>
                    </a:lnTo>
                    <a:lnTo>
                      <a:pt x="1683" y="1404"/>
                    </a:lnTo>
                    <a:lnTo>
                      <a:pt x="1657" y="1432"/>
                    </a:lnTo>
                    <a:lnTo>
                      <a:pt x="1627" y="1458"/>
                    </a:lnTo>
                    <a:lnTo>
                      <a:pt x="1598" y="1481"/>
                    </a:lnTo>
                    <a:lnTo>
                      <a:pt x="1565" y="1501"/>
                    </a:lnTo>
                    <a:lnTo>
                      <a:pt x="1534" y="1522"/>
                    </a:lnTo>
                    <a:lnTo>
                      <a:pt x="1499" y="1538"/>
                    </a:lnTo>
                    <a:lnTo>
                      <a:pt x="1464" y="1554"/>
                    </a:lnTo>
                    <a:lnTo>
                      <a:pt x="1428" y="1567"/>
                    </a:lnTo>
                    <a:lnTo>
                      <a:pt x="1391" y="1578"/>
                    </a:lnTo>
                    <a:lnTo>
                      <a:pt x="1354" y="1586"/>
                    </a:lnTo>
                    <a:lnTo>
                      <a:pt x="1316" y="1592"/>
                    </a:lnTo>
                    <a:lnTo>
                      <a:pt x="1276" y="1595"/>
                    </a:lnTo>
                    <a:lnTo>
                      <a:pt x="1238" y="1597"/>
                    </a:lnTo>
                    <a:lnTo>
                      <a:pt x="1238" y="1597"/>
                    </a:lnTo>
                    <a:close/>
                    <a:moveTo>
                      <a:pt x="1850" y="986"/>
                    </a:moveTo>
                    <a:lnTo>
                      <a:pt x="1850" y="986"/>
                    </a:lnTo>
                    <a:lnTo>
                      <a:pt x="1850" y="1014"/>
                    </a:lnTo>
                    <a:lnTo>
                      <a:pt x="1847" y="1041"/>
                    </a:lnTo>
                    <a:lnTo>
                      <a:pt x="1845" y="1069"/>
                    </a:lnTo>
                    <a:lnTo>
                      <a:pt x="1840" y="1097"/>
                    </a:lnTo>
                    <a:lnTo>
                      <a:pt x="1834" y="1123"/>
                    </a:lnTo>
                    <a:lnTo>
                      <a:pt x="1827" y="1151"/>
                    </a:lnTo>
                    <a:lnTo>
                      <a:pt x="1819" y="1177"/>
                    </a:lnTo>
                    <a:lnTo>
                      <a:pt x="1810" y="1203"/>
                    </a:lnTo>
                    <a:lnTo>
                      <a:pt x="666" y="1203"/>
                    </a:lnTo>
                    <a:lnTo>
                      <a:pt x="666" y="1203"/>
                    </a:lnTo>
                    <a:lnTo>
                      <a:pt x="656" y="1177"/>
                    </a:lnTo>
                    <a:lnTo>
                      <a:pt x="649" y="1151"/>
                    </a:lnTo>
                    <a:lnTo>
                      <a:pt x="642" y="1123"/>
                    </a:lnTo>
                    <a:lnTo>
                      <a:pt x="635" y="1097"/>
                    </a:lnTo>
                    <a:lnTo>
                      <a:pt x="631" y="1069"/>
                    </a:lnTo>
                    <a:lnTo>
                      <a:pt x="628" y="1041"/>
                    </a:lnTo>
                    <a:lnTo>
                      <a:pt x="626" y="1014"/>
                    </a:lnTo>
                    <a:lnTo>
                      <a:pt x="624" y="986"/>
                    </a:lnTo>
                    <a:lnTo>
                      <a:pt x="624" y="311"/>
                    </a:lnTo>
                    <a:lnTo>
                      <a:pt x="1850" y="311"/>
                    </a:lnTo>
                    <a:lnTo>
                      <a:pt x="1850" y="986"/>
                    </a:lnTo>
                    <a:close/>
                    <a:moveTo>
                      <a:pt x="2259" y="319"/>
                    </a:moveTo>
                    <a:lnTo>
                      <a:pt x="2259" y="319"/>
                    </a:lnTo>
                    <a:lnTo>
                      <a:pt x="2248" y="319"/>
                    </a:lnTo>
                    <a:lnTo>
                      <a:pt x="2238" y="318"/>
                    </a:lnTo>
                    <a:lnTo>
                      <a:pt x="2219" y="311"/>
                    </a:lnTo>
                    <a:lnTo>
                      <a:pt x="2201" y="302"/>
                    </a:lnTo>
                    <a:lnTo>
                      <a:pt x="2186" y="288"/>
                    </a:lnTo>
                    <a:lnTo>
                      <a:pt x="2172" y="274"/>
                    </a:lnTo>
                    <a:lnTo>
                      <a:pt x="2163" y="255"/>
                    </a:lnTo>
                    <a:lnTo>
                      <a:pt x="2156" y="236"/>
                    </a:lnTo>
                    <a:lnTo>
                      <a:pt x="2154" y="225"/>
                    </a:lnTo>
                    <a:lnTo>
                      <a:pt x="2154" y="215"/>
                    </a:lnTo>
                    <a:lnTo>
                      <a:pt x="2154" y="215"/>
                    </a:lnTo>
                    <a:lnTo>
                      <a:pt x="2154" y="205"/>
                    </a:lnTo>
                    <a:lnTo>
                      <a:pt x="2156" y="194"/>
                    </a:lnTo>
                    <a:lnTo>
                      <a:pt x="2163" y="175"/>
                    </a:lnTo>
                    <a:lnTo>
                      <a:pt x="2172" y="156"/>
                    </a:lnTo>
                    <a:lnTo>
                      <a:pt x="2186" y="140"/>
                    </a:lnTo>
                    <a:lnTo>
                      <a:pt x="2201" y="128"/>
                    </a:lnTo>
                    <a:lnTo>
                      <a:pt x="2219" y="118"/>
                    </a:lnTo>
                    <a:lnTo>
                      <a:pt x="2238" y="113"/>
                    </a:lnTo>
                    <a:lnTo>
                      <a:pt x="2248" y="111"/>
                    </a:lnTo>
                    <a:lnTo>
                      <a:pt x="2259" y="111"/>
                    </a:lnTo>
                    <a:lnTo>
                      <a:pt x="2259" y="111"/>
                    </a:lnTo>
                    <a:lnTo>
                      <a:pt x="2269" y="111"/>
                    </a:lnTo>
                    <a:lnTo>
                      <a:pt x="2280" y="113"/>
                    </a:lnTo>
                    <a:lnTo>
                      <a:pt x="2300" y="118"/>
                    </a:lnTo>
                    <a:lnTo>
                      <a:pt x="2318" y="128"/>
                    </a:lnTo>
                    <a:lnTo>
                      <a:pt x="2333" y="140"/>
                    </a:lnTo>
                    <a:lnTo>
                      <a:pt x="2346" y="156"/>
                    </a:lnTo>
                    <a:lnTo>
                      <a:pt x="2356" y="175"/>
                    </a:lnTo>
                    <a:lnTo>
                      <a:pt x="2361" y="194"/>
                    </a:lnTo>
                    <a:lnTo>
                      <a:pt x="2363" y="205"/>
                    </a:lnTo>
                    <a:lnTo>
                      <a:pt x="2363" y="215"/>
                    </a:lnTo>
                    <a:lnTo>
                      <a:pt x="2363" y="215"/>
                    </a:lnTo>
                    <a:lnTo>
                      <a:pt x="2363" y="225"/>
                    </a:lnTo>
                    <a:lnTo>
                      <a:pt x="2361" y="236"/>
                    </a:lnTo>
                    <a:lnTo>
                      <a:pt x="2356" y="255"/>
                    </a:lnTo>
                    <a:lnTo>
                      <a:pt x="2347" y="274"/>
                    </a:lnTo>
                    <a:lnTo>
                      <a:pt x="2333" y="290"/>
                    </a:lnTo>
                    <a:lnTo>
                      <a:pt x="2320" y="302"/>
                    </a:lnTo>
                    <a:lnTo>
                      <a:pt x="2302" y="312"/>
                    </a:lnTo>
                    <a:lnTo>
                      <a:pt x="2281" y="319"/>
                    </a:lnTo>
                    <a:lnTo>
                      <a:pt x="2271" y="321"/>
                    </a:lnTo>
                    <a:lnTo>
                      <a:pt x="2260" y="321"/>
                    </a:lnTo>
                    <a:lnTo>
                      <a:pt x="2260" y="321"/>
                    </a:lnTo>
                    <a:lnTo>
                      <a:pt x="2260" y="321"/>
                    </a:lnTo>
                    <a:lnTo>
                      <a:pt x="2259" y="319"/>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06" name="Freeform 185">
                <a:extLst>
                  <a:ext uri="{FF2B5EF4-FFF2-40B4-BE49-F238E27FC236}">
                    <a16:creationId xmlns:a16="http://schemas.microsoft.com/office/drawing/2014/main" id="{BDA66215-E72B-4870-B113-5C5858717F36}"/>
                  </a:ext>
                </a:extLst>
              </p:cNvPr>
              <p:cNvSpPr>
                <a:spLocks/>
              </p:cNvSpPr>
              <p:nvPr/>
            </p:nvSpPr>
            <p:spPr bwMode="auto">
              <a:xfrm>
                <a:off x="8399196" y="3674504"/>
                <a:ext cx="61847" cy="111626"/>
              </a:xfrm>
              <a:custGeom>
                <a:avLst/>
                <a:gdLst>
                  <a:gd name="T0" fmla="*/ 21 w 411"/>
                  <a:gd name="T1" fmla="*/ 726 h 739"/>
                  <a:gd name="T2" fmla="*/ 40 w 411"/>
                  <a:gd name="T3" fmla="*/ 736 h 739"/>
                  <a:gd name="T4" fmla="*/ 61 w 411"/>
                  <a:gd name="T5" fmla="*/ 739 h 739"/>
                  <a:gd name="T6" fmla="*/ 82 w 411"/>
                  <a:gd name="T7" fmla="*/ 734 h 739"/>
                  <a:gd name="T8" fmla="*/ 99 w 411"/>
                  <a:gd name="T9" fmla="*/ 720 h 739"/>
                  <a:gd name="T10" fmla="*/ 397 w 411"/>
                  <a:gd name="T11" fmla="*/ 394 h 739"/>
                  <a:gd name="T12" fmla="*/ 407 w 411"/>
                  <a:gd name="T13" fmla="*/ 375 h 739"/>
                  <a:gd name="T14" fmla="*/ 411 w 411"/>
                  <a:gd name="T15" fmla="*/ 354 h 739"/>
                  <a:gd name="T16" fmla="*/ 405 w 411"/>
                  <a:gd name="T17" fmla="*/ 333 h 739"/>
                  <a:gd name="T18" fmla="*/ 391 w 411"/>
                  <a:gd name="T19" fmla="*/ 314 h 739"/>
                  <a:gd name="T20" fmla="*/ 385 w 411"/>
                  <a:gd name="T21" fmla="*/ 309 h 739"/>
                  <a:gd name="T22" fmla="*/ 365 w 411"/>
                  <a:gd name="T23" fmla="*/ 302 h 739"/>
                  <a:gd name="T24" fmla="*/ 188 w 411"/>
                  <a:gd name="T25" fmla="*/ 300 h 739"/>
                  <a:gd name="T26" fmla="*/ 393 w 411"/>
                  <a:gd name="T27" fmla="*/ 90 h 739"/>
                  <a:gd name="T28" fmla="*/ 404 w 411"/>
                  <a:gd name="T29" fmla="*/ 71 h 739"/>
                  <a:gd name="T30" fmla="*/ 405 w 411"/>
                  <a:gd name="T31" fmla="*/ 50 h 739"/>
                  <a:gd name="T32" fmla="*/ 398 w 411"/>
                  <a:gd name="T33" fmla="*/ 29 h 739"/>
                  <a:gd name="T34" fmla="*/ 386 w 411"/>
                  <a:gd name="T35" fmla="*/ 12 h 739"/>
                  <a:gd name="T36" fmla="*/ 378 w 411"/>
                  <a:gd name="T37" fmla="*/ 7 h 739"/>
                  <a:gd name="T38" fmla="*/ 358 w 411"/>
                  <a:gd name="T39" fmla="*/ 0 h 739"/>
                  <a:gd name="T40" fmla="*/ 339 w 411"/>
                  <a:gd name="T41" fmla="*/ 0 h 739"/>
                  <a:gd name="T42" fmla="*/ 322 w 411"/>
                  <a:gd name="T43" fmla="*/ 7 h 739"/>
                  <a:gd name="T44" fmla="*/ 16 w 411"/>
                  <a:gd name="T45" fmla="*/ 318 h 739"/>
                  <a:gd name="T46" fmla="*/ 9 w 411"/>
                  <a:gd name="T47" fmla="*/ 326 h 739"/>
                  <a:gd name="T48" fmla="*/ 2 w 411"/>
                  <a:gd name="T49" fmla="*/ 347 h 739"/>
                  <a:gd name="T50" fmla="*/ 2 w 411"/>
                  <a:gd name="T51" fmla="*/ 368 h 739"/>
                  <a:gd name="T52" fmla="*/ 11 w 411"/>
                  <a:gd name="T53" fmla="*/ 387 h 739"/>
                  <a:gd name="T54" fmla="*/ 18 w 411"/>
                  <a:gd name="T55" fmla="*/ 396 h 739"/>
                  <a:gd name="T56" fmla="*/ 35 w 411"/>
                  <a:gd name="T57" fmla="*/ 408 h 739"/>
                  <a:gd name="T58" fmla="*/ 56 w 411"/>
                  <a:gd name="T59" fmla="*/ 413 h 739"/>
                  <a:gd name="T60" fmla="*/ 18 w 411"/>
                  <a:gd name="T61" fmla="*/ 647 h 739"/>
                  <a:gd name="T62" fmla="*/ 11 w 411"/>
                  <a:gd name="T63" fmla="*/ 656 h 739"/>
                  <a:gd name="T64" fmla="*/ 4 w 411"/>
                  <a:gd name="T65" fmla="*/ 677 h 739"/>
                  <a:gd name="T66" fmla="*/ 4 w 411"/>
                  <a:gd name="T67" fmla="*/ 698 h 739"/>
                  <a:gd name="T68" fmla="*/ 14 w 411"/>
                  <a:gd name="T69" fmla="*/ 717 h 739"/>
                  <a:gd name="T70" fmla="*/ 21 w 411"/>
                  <a:gd name="T71" fmla="*/ 72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739">
                    <a:moveTo>
                      <a:pt x="21" y="726"/>
                    </a:moveTo>
                    <a:lnTo>
                      <a:pt x="21" y="726"/>
                    </a:lnTo>
                    <a:lnTo>
                      <a:pt x="30" y="733"/>
                    </a:lnTo>
                    <a:lnTo>
                      <a:pt x="40" y="736"/>
                    </a:lnTo>
                    <a:lnTo>
                      <a:pt x="51" y="739"/>
                    </a:lnTo>
                    <a:lnTo>
                      <a:pt x="61" y="739"/>
                    </a:lnTo>
                    <a:lnTo>
                      <a:pt x="72" y="738"/>
                    </a:lnTo>
                    <a:lnTo>
                      <a:pt x="82" y="734"/>
                    </a:lnTo>
                    <a:lnTo>
                      <a:pt x="91" y="729"/>
                    </a:lnTo>
                    <a:lnTo>
                      <a:pt x="99" y="720"/>
                    </a:lnTo>
                    <a:lnTo>
                      <a:pt x="397" y="394"/>
                    </a:lnTo>
                    <a:lnTo>
                      <a:pt x="397" y="394"/>
                    </a:lnTo>
                    <a:lnTo>
                      <a:pt x="402" y="384"/>
                    </a:lnTo>
                    <a:lnTo>
                      <a:pt x="407" y="375"/>
                    </a:lnTo>
                    <a:lnTo>
                      <a:pt x="409" y="364"/>
                    </a:lnTo>
                    <a:lnTo>
                      <a:pt x="411" y="354"/>
                    </a:lnTo>
                    <a:lnTo>
                      <a:pt x="409" y="344"/>
                    </a:lnTo>
                    <a:lnTo>
                      <a:pt x="405" y="333"/>
                    </a:lnTo>
                    <a:lnTo>
                      <a:pt x="400" y="323"/>
                    </a:lnTo>
                    <a:lnTo>
                      <a:pt x="391" y="314"/>
                    </a:lnTo>
                    <a:lnTo>
                      <a:pt x="391" y="314"/>
                    </a:lnTo>
                    <a:lnTo>
                      <a:pt x="385" y="309"/>
                    </a:lnTo>
                    <a:lnTo>
                      <a:pt x="374" y="304"/>
                    </a:lnTo>
                    <a:lnTo>
                      <a:pt x="365" y="302"/>
                    </a:lnTo>
                    <a:lnTo>
                      <a:pt x="355" y="300"/>
                    </a:lnTo>
                    <a:lnTo>
                      <a:pt x="188" y="300"/>
                    </a:lnTo>
                    <a:lnTo>
                      <a:pt x="393" y="90"/>
                    </a:lnTo>
                    <a:lnTo>
                      <a:pt x="393" y="90"/>
                    </a:lnTo>
                    <a:lnTo>
                      <a:pt x="398" y="82"/>
                    </a:lnTo>
                    <a:lnTo>
                      <a:pt x="404" y="71"/>
                    </a:lnTo>
                    <a:lnTo>
                      <a:pt x="405" y="61"/>
                    </a:lnTo>
                    <a:lnTo>
                      <a:pt x="405" y="50"/>
                    </a:lnTo>
                    <a:lnTo>
                      <a:pt x="404" y="40"/>
                    </a:lnTo>
                    <a:lnTo>
                      <a:pt x="398" y="29"/>
                    </a:lnTo>
                    <a:lnTo>
                      <a:pt x="393" y="21"/>
                    </a:lnTo>
                    <a:lnTo>
                      <a:pt x="386" y="12"/>
                    </a:lnTo>
                    <a:lnTo>
                      <a:pt x="386" y="12"/>
                    </a:lnTo>
                    <a:lnTo>
                      <a:pt x="378" y="7"/>
                    </a:lnTo>
                    <a:lnTo>
                      <a:pt x="369" y="3"/>
                    </a:lnTo>
                    <a:lnTo>
                      <a:pt x="358" y="0"/>
                    </a:lnTo>
                    <a:lnTo>
                      <a:pt x="350" y="0"/>
                    </a:lnTo>
                    <a:lnTo>
                      <a:pt x="339" y="0"/>
                    </a:lnTo>
                    <a:lnTo>
                      <a:pt x="331" y="3"/>
                    </a:lnTo>
                    <a:lnTo>
                      <a:pt x="322" y="7"/>
                    </a:lnTo>
                    <a:lnTo>
                      <a:pt x="313" y="14"/>
                    </a:lnTo>
                    <a:lnTo>
                      <a:pt x="16" y="318"/>
                    </a:lnTo>
                    <a:lnTo>
                      <a:pt x="16" y="318"/>
                    </a:lnTo>
                    <a:lnTo>
                      <a:pt x="9" y="326"/>
                    </a:lnTo>
                    <a:lnTo>
                      <a:pt x="4" y="337"/>
                    </a:lnTo>
                    <a:lnTo>
                      <a:pt x="2" y="347"/>
                    </a:lnTo>
                    <a:lnTo>
                      <a:pt x="0" y="358"/>
                    </a:lnTo>
                    <a:lnTo>
                      <a:pt x="2" y="368"/>
                    </a:lnTo>
                    <a:lnTo>
                      <a:pt x="5" y="378"/>
                    </a:lnTo>
                    <a:lnTo>
                      <a:pt x="11" y="387"/>
                    </a:lnTo>
                    <a:lnTo>
                      <a:pt x="18" y="396"/>
                    </a:lnTo>
                    <a:lnTo>
                      <a:pt x="18" y="396"/>
                    </a:lnTo>
                    <a:lnTo>
                      <a:pt x="26" y="403"/>
                    </a:lnTo>
                    <a:lnTo>
                      <a:pt x="35" y="408"/>
                    </a:lnTo>
                    <a:lnTo>
                      <a:pt x="45" y="411"/>
                    </a:lnTo>
                    <a:lnTo>
                      <a:pt x="56" y="413"/>
                    </a:lnTo>
                    <a:lnTo>
                      <a:pt x="228" y="413"/>
                    </a:lnTo>
                    <a:lnTo>
                      <a:pt x="18" y="647"/>
                    </a:lnTo>
                    <a:lnTo>
                      <a:pt x="18" y="647"/>
                    </a:lnTo>
                    <a:lnTo>
                      <a:pt x="11" y="656"/>
                    </a:lnTo>
                    <a:lnTo>
                      <a:pt x="5" y="667"/>
                    </a:lnTo>
                    <a:lnTo>
                      <a:pt x="4" y="677"/>
                    </a:lnTo>
                    <a:lnTo>
                      <a:pt x="2" y="687"/>
                    </a:lnTo>
                    <a:lnTo>
                      <a:pt x="4" y="698"/>
                    </a:lnTo>
                    <a:lnTo>
                      <a:pt x="7" y="708"/>
                    </a:lnTo>
                    <a:lnTo>
                      <a:pt x="14" y="717"/>
                    </a:lnTo>
                    <a:lnTo>
                      <a:pt x="21" y="726"/>
                    </a:lnTo>
                    <a:lnTo>
                      <a:pt x="21" y="726"/>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grpSp>
      </p:grpSp>
    </p:spTree>
    <p:extLst>
      <p:ext uri="{BB962C8B-B14F-4D97-AF65-F5344CB8AC3E}">
        <p14:creationId xmlns:p14="http://schemas.microsoft.com/office/powerpoint/2010/main" val="7144974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46BBE9-6B5F-4ED8-9CC0-8E465FE1033C}"/>
              </a:ext>
            </a:extLst>
          </p:cNvPr>
          <p:cNvSpPr txBox="1">
            <a:spLocks/>
          </p:cNvSpPr>
          <p:nvPr/>
        </p:nvSpPr>
        <p:spPr>
          <a:xfrm>
            <a:off x="618977" y="548640"/>
            <a:ext cx="11885965" cy="592301"/>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r>
              <a:rPr lang="en-US" kern="0" dirty="0"/>
              <a:t>Similarity Score / Agent Effort </a:t>
            </a:r>
          </a:p>
        </p:txBody>
      </p:sp>
      <p:grpSp>
        <p:nvGrpSpPr>
          <p:cNvPr id="4" name="Group 3">
            <a:extLst>
              <a:ext uri="{FF2B5EF4-FFF2-40B4-BE49-F238E27FC236}">
                <a16:creationId xmlns:a16="http://schemas.microsoft.com/office/drawing/2014/main" id="{A926CCE9-0803-4513-BFD6-CE092D5FFDA1}"/>
              </a:ext>
            </a:extLst>
          </p:cNvPr>
          <p:cNvGrpSpPr/>
          <p:nvPr/>
        </p:nvGrpSpPr>
        <p:grpSpPr>
          <a:xfrm>
            <a:off x="1770807" y="1229274"/>
            <a:ext cx="7189810" cy="5202336"/>
            <a:chOff x="124887" y="1170329"/>
            <a:chExt cx="6582841" cy="4763151"/>
          </a:xfrm>
        </p:grpSpPr>
        <p:pic>
          <p:nvPicPr>
            <p:cNvPr id="5" name="Picture 4">
              <a:extLst>
                <a:ext uri="{FF2B5EF4-FFF2-40B4-BE49-F238E27FC236}">
                  <a16:creationId xmlns:a16="http://schemas.microsoft.com/office/drawing/2014/main" id="{841CC84C-FED4-4E9C-9A07-81320246D715}"/>
                </a:ext>
              </a:extLst>
            </p:cNvPr>
            <p:cNvPicPr>
              <a:picLocks noChangeAspect="1"/>
            </p:cNvPicPr>
            <p:nvPr/>
          </p:nvPicPr>
          <p:blipFill>
            <a:blip r:embed="rId2"/>
            <a:stretch>
              <a:fillRect/>
            </a:stretch>
          </p:blipFill>
          <p:spPr>
            <a:xfrm>
              <a:off x="124887" y="1482847"/>
              <a:ext cx="6582841" cy="4450633"/>
            </a:xfrm>
            <a:prstGeom prst="rect">
              <a:avLst/>
            </a:prstGeom>
            <a:ln w="38100" cap="sq">
              <a:solidFill>
                <a:schemeClr val="bg1">
                  <a:lumMod val="65000"/>
                </a:schemeClr>
              </a:solidFill>
              <a:prstDash val="solid"/>
              <a:miter lim="800000"/>
            </a:ln>
            <a:effectLst>
              <a:outerShdw blurRad="50800" dist="38100" dir="2700000" algn="tl" rotWithShape="0">
                <a:srgbClr val="000000">
                  <a:alpha val="43000"/>
                </a:srgbClr>
              </a:outerShdw>
            </a:effectLst>
          </p:spPr>
        </p:pic>
        <p:cxnSp>
          <p:nvCxnSpPr>
            <p:cNvPr id="8" name="Straight Connector 7">
              <a:extLst>
                <a:ext uri="{FF2B5EF4-FFF2-40B4-BE49-F238E27FC236}">
                  <a16:creationId xmlns:a16="http://schemas.microsoft.com/office/drawing/2014/main" id="{A8D059A5-FAA6-4CDD-A1F5-81B962E2378F}"/>
                </a:ext>
              </a:extLst>
            </p:cNvPr>
            <p:cNvCxnSpPr/>
            <p:nvPr/>
          </p:nvCxnSpPr>
          <p:spPr>
            <a:xfrm>
              <a:off x="1540042" y="1716506"/>
              <a:ext cx="1524000" cy="0"/>
            </a:xfrm>
            <a:prstGeom prst="line">
              <a:avLst/>
            </a:prstGeom>
            <a:ln/>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991A0EAF-16F6-4365-AB5C-D9C77A7F28F8}"/>
                </a:ext>
              </a:extLst>
            </p:cNvPr>
            <p:cNvSpPr txBox="1"/>
            <p:nvPr/>
          </p:nvSpPr>
          <p:spPr>
            <a:xfrm>
              <a:off x="124887" y="1170329"/>
              <a:ext cx="3147702" cy="286232"/>
            </a:xfrm>
            <a:prstGeom prst="rect">
              <a:avLst/>
            </a:prstGeom>
            <a:noFill/>
            <a:ln>
              <a:noFill/>
            </a:ln>
          </p:spPr>
          <p:txBody>
            <a:bodyPr wrap="square" rtlCol="0">
              <a:spAutoFit/>
            </a:bodyPr>
            <a:lstStyle/>
            <a:p>
              <a:pPr algn="l" defTabSz="228600">
                <a:lnSpc>
                  <a:spcPct val="90000"/>
                </a:lnSpc>
                <a:spcBef>
                  <a:spcPts val="600"/>
                </a:spcBef>
                <a:buSzPct val="100000"/>
              </a:pPr>
              <a:r>
                <a:rPr lang="en-US" sz="1600" b="1" kern="0" dirty="0">
                  <a:solidFill>
                    <a:schemeClr val="tx2"/>
                  </a:solidFill>
                  <a:sym typeface="Trebuchet MS"/>
                </a:rPr>
                <a:t>Intent: Repayment Schedule</a:t>
              </a:r>
              <a:endParaRPr lang="en-IN" sz="1600" b="1" kern="0" dirty="0" err="1">
                <a:solidFill>
                  <a:schemeClr val="tx2"/>
                </a:solidFill>
                <a:sym typeface="Trebuchet MS"/>
              </a:endParaRPr>
            </a:p>
          </p:txBody>
        </p:sp>
      </p:grpSp>
    </p:spTree>
    <p:extLst>
      <p:ext uri="{BB962C8B-B14F-4D97-AF65-F5344CB8AC3E}">
        <p14:creationId xmlns:p14="http://schemas.microsoft.com/office/powerpoint/2010/main" val="18625861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8AA2AF-A93B-4C9E-8C7E-F3CCD722E8F3}"/>
              </a:ext>
            </a:extLst>
          </p:cNvPr>
          <p:cNvSpPr>
            <a:spLocks noGrp="1"/>
          </p:cNvSpPr>
          <p:nvPr>
            <p:ph type="title"/>
          </p:nvPr>
        </p:nvSpPr>
        <p:spPr>
          <a:xfrm>
            <a:off x="486021" y="82993"/>
            <a:ext cx="10661375" cy="962008"/>
          </a:xfrm>
        </p:spPr>
        <p:txBody>
          <a:bodyPr/>
          <a:lstStyle/>
          <a:p>
            <a:r>
              <a:rPr lang="en-US" dirty="0">
                <a:solidFill>
                  <a:schemeClr val="tx2"/>
                </a:solidFill>
              </a:rPr>
              <a:t>Email Bot Training Module</a:t>
            </a:r>
            <a:endParaRPr lang="en-IN" dirty="0">
              <a:solidFill>
                <a:schemeClr val="tx2"/>
              </a:solidFill>
            </a:endParaRPr>
          </a:p>
        </p:txBody>
      </p:sp>
      <p:pic>
        <p:nvPicPr>
          <p:cNvPr id="2" name="Picture 1">
            <a:extLst>
              <a:ext uri="{FF2B5EF4-FFF2-40B4-BE49-F238E27FC236}">
                <a16:creationId xmlns:a16="http://schemas.microsoft.com/office/drawing/2014/main" id="{27C96F19-2818-4995-822D-4EFB5D704FF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16708" y="1156037"/>
            <a:ext cx="6322389" cy="4220621"/>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11" name="Straight Connector 10">
            <a:extLst>
              <a:ext uri="{FF2B5EF4-FFF2-40B4-BE49-F238E27FC236}">
                <a16:creationId xmlns:a16="http://schemas.microsoft.com/office/drawing/2014/main" id="{EB83899E-BB2E-4C68-807D-61AC3B40D71B}"/>
              </a:ext>
            </a:extLst>
          </p:cNvPr>
          <p:cNvCxnSpPr>
            <a:cxnSpLocks/>
          </p:cNvCxnSpPr>
          <p:nvPr/>
        </p:nvCxnSpPr>
        <p:spPr>
          <a:xfrm>
            <a:off x="6946233" y="1604209"/>
            <a:ext cx="684000" cy="0"/>
          </a:xfrm>
          <a:prstGeom prst="line">
            <a:avLst/>
          </a:prstGeom>
          <a:ln/>
        </p:spPr>
        <p:style>
          <a:lnRef idx="2">
            <a:schemeClr val="accent4"/>
          </a:lnRef>
          <a:fillRef idx="0">
            <a:schemeClr val="accent4"/>
          </a:fillRef>
          <a:effectRef idx="1">
            <a:schemeClr val="accent4"/>
          </a:effectRef>
          <a:fontRef idx="minor">
            <a:schemeClr val="tx1"/>
          </a:fontRef>
        </p:style>
      </p:cxnSp>
      <p:grpSp>
        <p:nvGrpSpPr>
          <p:cNvPr id="4" name="Group 3">
            <a:extLst>
              <a:ext uri="{FF2B5EF4-FFF2-40B4-BE49-F238E27FC236}">
                <a16:creationId xmlns:a16="http://schemas.microsoft.com/office/drawing/2014/main" id="{786F6916-606C-4640-A394-C4AA61F6DBC1}"/>
              </a:ext>
            </a:extLst>
          </p:cNvPr>
          <p:cNvGrpSpPr/>
          <p:nvPr/>
        </p:nvGrpSpPr>
        <p:grpSpPr>
          <a:xfrm>
            <a:off x="181040" y="2028234"/>
            <a:ext cx="6560234" cy="4220621"/>
            <a:chOff x="6875987" y="1405168"/>
            <a:chExt cx="5256000" cy="2930285"/>
          </a:xfrm>
        </p:grpSpPr>
        <p:pic>
          <p:nvPicPr>
            <p:cNvPr id="5" name="Picture 4">
              <a:extLst>
                <a:ext uri="{FF2B5EF4-FFF2-40B4-BE49-F238E27FC236}">
                  <a16:creationId xmlns:a16="http://schemas.microsoft.com/office/drawing/2014/main" id="{045BB4F4-428A-452B-864A-AD701C4E518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875987" y="1405168"/>
              <a:ext cx="5256000" cy="2930285"/>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7910B084-2E12-4E3C-B5DD-5F1E8F929763}"/>
                </a:ext>
              </a:extLst>
            </p:cNvPr>
            <p:cNvCxnSpPr/>
            <p:nvPr/>
          </p:nvCxnSpPr>
          <p:spPr>
            <a:xfrm>
              <a:off x="11686673" y="3392907"/>
              <a:ext cx="396000" cy="0"/>
            </a:xfrm>
            <a:prstGeom prst="line">
              <a:avLst/>
            </a:prstGeom>
            <a:ln>
              <a:noFill/>
            </a:ln>
          </p:spPr>
          <p:style>
            <a:lnRef idx="2">
              <a:schemeClr val="accent4"/>
            </a:lnRef>
            <a:fillRef idx="0">
              <a:schemeClr val="accent4"/>
            </a:fillRef>
            <a:effectRef idx="1">
              <a:schemeClr val="accent4"/>
            </a:effectRef>
            <a:fontRef idx="minor">
              <a:schemeClr val="tx1"/>
            </a:fontRef>
          </p:style>
        </p:cxnSp>
        <p:cxnSp>
          <p:nvCxnSpPr>
            <p:cNvPr id="9" name="Straight Connector 8">
              <a:extLst>
                <a:ext uri="{FF2B5EF4-FFF2-40B4-BE49-F238E27FC236}">
                  <a16:creationId xmlns:a16="http://schemas.microsoft.com/office/drawing/2014/main" id="{B7C62F19-9563-44DC-A527-0FABF68F1577}"/>
                </a:ext>
              </a:extLst>
            </p:cNvPr>
            <p:cNvCxnSpPr/>
            <p:nvPr/>
          </p:nvCxnSpPr>
          <p:spPr>
            <a:xfrm>
              <a:off x="7066546" y="1612235"/>
              <a:ext cx="540000" cy="0"/>
            </a:xfrm>
            <a:prstGeom prst="line">
              <a:avLst/>
            </a:prstGeom>
            <a:ln>
              <a:no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79056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526876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404040"/>
                </a:solidFill>
                <a:latin typeface="Arial Black"/>
              </a:rPr>
              <a:t>Visualization of Overall flow</a:t>
            </a:r>
            <a:endParaRPr kumimoji="0" lang="zh-CN" altLang="en-US" sz="3200" b="0" i="0" u="none" strike="noStrike" kern="1200" cap="none" spc="0" normalizeH="0" baseline="0" noProof="0" dirty="0">
              <a:ln>
                <a:noFill/>
              </a:ln>
              <a:solidFill>
                <a:srgbClr val="404040"/>
              </a:solidFill>
              <a:effectLst/>
              <a:uLnTx/>
              <a:uFillTx/>
              <a:latin typeface="Arial Black"/>
              <a:ea typeface="+mn-ea"/>
              <a:cs typeface="+mn-cs"/>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A5EC460B-DCE7-44C6-B299-A467591C0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7491844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BD71B87-77AA-4925-9655-5905A1EE2809}"/>
              </a:ext>
            </a:extLst>
          </p:cNvPr>
          <p:cNvCxnSpPr>
            <a:cxnSpLocks/>
          </p:cNvCxnSpPr>
          <p:nvPr/>
        </p:nvCxnSpPr>
        <p:spPr>
          <a:xfrm flipH="1">
            <a:off x="797540" y="2267949"/>
            <a:ext cx="10800000" cy="0"/>
          </a:xfrm>
          <a:prstGeom prst="line">
            <a:avLst/>
          </a:prstGeom>
          <a:ln w="571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itle 52">
            <a:extLst>
              <a:ext uri="{FF2B5EF4-FFF2-40B4-BE49-F238E27FC236}">
                <a16:creationId xmlns:a16="http://schemas.microsoft.com/office/drawing/2014/main" id="{5358B798-CAF6-4413-8C3A-D94FC117C26C}"/>
              </a:ext>
            </a:extLst>
          </p:cNvPr>
          <p:cNvSpPr txBox="1">
            <a:spLocks/>
          </p:cNvSpPr>
          <p:nvPr/>
        </p:nvSpPr>
        <p:spPr>
          <a:xfrm>
            <a:off x="594544" y="368976"/>
            <a:ext cx="10408171" cy="1039387"/>
          </a:xfrm>
          <a:prstGeom prst="rect">
            <a:avLst/>
          </a:prstGeom>
        </p:spPr>
        <p:txBody>
          <a:bodyPr wrap="square">
            <a:spAutoFit/>
          </a:bodyPr>
          <a:lstStyle>
            <a:lvl1pPr algn="l" defTabSz="914377" rtl="0" eaLnBrk="1" latinLnBrk="0" hangingPunct="1">
              <a:lnSpc>
                <a:spcPct val="90000"/>
              </a:lnSpc>
              <a:spcBef>
                <a:spcPct val="0"/>
              </a:spcBef>
              <a:buNone/>
              <a:defRPr sz="4400" b="1" kern="1200">
                <a:solidFill>
                  <a:srgbClr val="FFFFFF"/>
                </a:solidFill>
                <a:latin typeface="+mj-lt"/>
                <a:ea typeface="+mj-ea"/>
                <a:cs typeface="+mj-cs"/>
              </a:defRPr>
            </a:lvl1pPr>
          </a:lstStyle>
          <a:p>
            <a:pPr marL="158839" marR="0" lvl="0" indent="-158839" algn="l" defTabSz="913865" rtl="0" eaLnBrk="1" fontAlgn="auto" latinLnBrk="0" hangingPunct="1">
              <a:lnSpc>
                <a:spcPct val="90000"/>
              </a:lnSpc>
              <a:spcBef>
                <a:spcPts val="0"/>
              </a:spcBef>
              <a:spcAft>
                <a:spcPts val="0"/>
              </a:spcAft>
              <a:buClr>
                <a:srgbClr val="2372B2"/>
              </a:buClr>
              <a:buSzPts val="3600"/>
              <a:buFontTx/>
              <a:buNone/>
              <a:tabLst/>
              <a:defRPr/>
            </a:pPr>
            <a:r>
              <a:rPr kumimoji="0" lang="en-US" sz="3638" b="1" i="0" u="none" strike="noStrike" kern="1200" cap="none" spc="0" normalizeH="0" baseline="0" noProof="0" dirty="0">
                <a:ln>
                  <a:noFill/>
                </a:ln>
                <a:solidFill>
                  <a:srgbClr val="000000"/>
                </a:solidFill>
                <a:effectLst/>
                <a:uLnTx/>
                <a:uFillTx/>
                <a:latin typeface="Trebuchet MS" panose="020B0603020202020204" pitchFamily="34" charset="0"/>
                <a:ea typeface="ＭＳ Ｐゴシック" charset="0"/>
                <a:cs typeface="+mj-cs"/>
                <a:sym typeface="Poppins"/>
              </a:rPr>
              <a:t> </a:t>
            </a:r>
            <a:r>
              <a:rPr kumimoji="0" lang="en-US" sz="3200" b="0" i="0" u="none" strike="noStrike" kern="0" cap="none" spc="0" normalizeH="0" baseline="0" noProof="0" dirty="0">
                <a:ln>
                  <a:noFill/>
                </a:ln>
                <a:solidFill>
                  <a:srgbClr val="000000"/>
                </a:solidFill>
                <a:effectLst/>
                <a:uLnTx/>
                <a:uFillTx/>
                <a:latin typeface="Arial Black"/>
                <a:ea typeface="+mj-ea"/>
                <a:cs typeface="+mj-cs"/>
                <a:sym typeface="Poppins"/>
              </a:rPr>
              <a:t>Smarter Email BOT Assistance</a:t>
            </a:r>
          </a:p>
          <a:p>
            <a:pPr marL="158839" lvl="0" indent="-158839" defTabSz="913865">
              <a:spcBef>
                <a:spcPts val="0"/>
              </a:spcBef>
              <a:buClr>
                <a:srgbClr val="2372B2"/>
              </a:buClr>
              <a:buSzPts val="3600"/>
              <a:defRPr/>
            </a:pPr>
            <a:r>
              <a:rPr kumimoji="0" lang="en-US" sz="3200" b="0" i="0" u="none" strike="noStrike" kern="0" cap="none" spc="0" normalizeH="0" baseline="0" noProof="0" dirty="0">
                <a:ln>
                  <a:noFill/>
                </a:ln>
                <a:solidFill>
                  <a:srgbClr val="000000"/>
                </a:solidFill>
                <a:effectLst/>
                <a:uLnTx/>
                <a:uFillTx/>
                <a:latin typeface="Arial Black"/>
                <a:ea typeface="+mj-ea"/>
                <a:cs typeface="+mj-cs"/>
                <a:sym typeface="Poppins"/>
              </a:rPr>
              <a:t>	</a:t>
            </a:r>
            <a:r>
              <a:rPr lang="en-US" sz="2000" b="0" kern="0" dirty="0">
                <a:solidFill>
                  <a:schemeClr val="accent4"/>
                </a:solidFill>
                <a:sym typeface="Poppins"/>
              </a:rPr>
              <a:t>Attended Automation (Human in the loop)</a:t>
            </a:r>
            <a:endParaRPr lang="en-US" sz="2400" b="0" kern="0" dirty="0">
              <a:solidFill>
                <a:schemeClr val="accent4"/>
              </a:solidFill>
              <a:sym typeface="Poppins"/>
            </a:endParaRPr>
          </a:p>
        </p:txBody>
      </p:sp>
      <p:sp>
        <p:nvSpPr>
          <p:cNvPr id="9" name="Oval 8">
            <a:extLst>
              <a:ext uri="{FF2B5EF4-FFF2-40B4-BE49-F238E27FC236}">
                <a16:creationId xmlns:a16="http://schemas.microsoft.com/office/drawing/2014/main" id="{16C07F12-F89C-4DBC-B657-05F08A06B5BF}"/>
              </a:ext>
            </a:extLst>
          </p:cNvPr>
          <p:cNvSpPr/>
          <p:nvPr/>
        </p:nvSpPr>
        <p:spPr bwMode="auto">
          <a:xfrm>
            <a:off x="2081314" y="2106139"/>
            <a:ext cx="323997" cy="323997"/>
          </a:xfrm>
          <a:prstGeom prst="ellipse">
            <a:avLst/>
          </a:prstGeom>
          <a:solidFill>
            <a:schemeClr val="bg1"/>
          </a:solidFill>
          <a:ln w="9525">
            <a:solidFill>
              <a:schemeClr val="tx1"/>
            </a:solidFill>
            <a:miter lim="800000"/>
            <a:headEnd/>
            <a:tailEnd/>
          </a:ln>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Montserrat-Medium"/>
              <a:ea typeface="+mn-ea"/>
              <a:cs typeface="+mn-cs"/>
            </a:endParaRPr>
          </a:p>
        </p:txBody>
      </p:sp>
      <p:pic>
        <p:nvPicPr>
          <p:cNvPr id="10" name="Picture 2" descr="Image result for customer icon">
            <a:extLst>
              <a:ext uri="{FF2B5EF4-FFF2-40B4-BE49-F238E27FC236}">
                <a16:creationId xmlns:a16="http://schemas.microsoft.com/office/drawing/2014/main" id="{95B82A42-8C08-400E-8B50-1355806456FD}"/>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8800" y="1925737"/>
            <a:ext cx="564126" cy="564126"/>
          </a:xfrm>
          <a:prstGeom prst="rect">
            <a:avLst/>
          </a:prstGeom>
          <a:solidFill>
            <a:schemeClr val="tx1"/>
          </a:solidFill>
        </p:spPr>
      </p:pic>
      <p:cxnSp>
        <p:nvCxnSpPr>
          <p:cNvPr id="11" name="Straight Arrow Connector 10">
            <a:extLst>
              <a:ext uri="{FF2B5EF4-FFF2-40B4-BE49-F238E27FC236}">
                <a16:creationId xmlns:a16="http://schemas.microsoft.com/office/drawing/2014/main" id="{38DDF3B1-705E-4A8B-9062-31F9313764BC}"/>
              </a:ext>
            </a:extLst>
          </p:cNvPr>
          <p:cNvCxnSpPr/>
          <p:nvPr/>
        </p:nvCxnSpPr>
        <p:spPr>
          <a:xfrm>
            <a:off x="2066850" y="2430136"/>
            <a:ext cx="0" cy="231542"/>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2" name="Picture 11">
            <a:extLst>
              <a:ext uri="{FF2B5EF4-FFF2-40B4-BE49-F238E27FC236}">
                <a16:creationId xmlns:a16="http://schemas.microsoft.com/office/drawing/2014/main" id="{107AAED5-B775-454D-84EB-F1F7AAE71783}"/>
              </a:ext>
            </a:extLst>
          </p:cNvPr>
          <p:cNvPicPr>
            <a:picLocks noChangeAspect="1"/>
          </p:cNvPicPr>
          <p:nvPr/>
        </p:nvPicPr>
        <p:blipFill>
          <a:blip r:embed="rId4">
            <a:duotone>
              <a:schemeClr val="accent4">
                <a:shade val="45000"/>
                <a:satMod val="135000"/>
              </a:schemeClr>
              <a:prstClr val="white"/>
            </a:duotone>
          </a:blip>
          <a:stretch>
            <a:fillRect/>
          </a:stretch>
        </p:blipFill>
        <p:spPr>
          <a:xfrm>
            <a:off x="3459274" y="2043715"/>
            <a:ext cx="389874" cy="427005"/>
          </a:xfrm>
          <a:prstGeom prst="rect">
            <a:avLst/>
          </a:prstGeom>
          <a:solidFill>
            <a:schemeClr val="tx1"/>
          </a:solidFill>
        </p:spPr>
      </p:pic>
      <p:cxnSp>
        <p:nvCxnSpPr>
          <p:cNvPr id="13" name="Straight Arrow Connector 12">
            <a:extLst>
              <a:ext uri="{FF2B5EF4-FFF2-40B4-BE49-F238E27FC236}">
                <a16:creationId xmlns:a16="http://schemas.microsoft.com/office/drawing/2014/main" id="{2B249DDF-41CD-4132-BF6E-B6A9D48962AE}"/>
              </a:ext>
            </a:extLst>
          </p:cNvPr>
          <p:cNvCxnSpPr/>
          <p:nvPr/>
        </p:nvCxnSpPr>
        <p:spPr>
          <a:xfrm>
            <a:off x="3374502" y="2482009"/>
            <a:ext cx="0" cy="231542"/>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4" name="Picture 13">
            <a:extLst>
              <a:ext uri="{FF2B5EF4-FFF2-40B4-BE49-F238E27FC236}">
                <a16:creationId xmlns:a16="http://schemas.microsoft.com/office/drawing/2014/main" id="{09AA6209-7EF4-4ED9-996D-6E474EEADDE5}"/>
              </a:ext>
            </a:extLst>
          </p:cNvPr>
          <p:cNvPicPr>
            <a:picLocks noChangeAspect="1"/>
          </p:cNvPicPr>
          <p:nvPr/>
        </p:nvPicPr>
        <p:blipFill>
          <a:blip r:embed="rId5">
            <a:duotone>
              <a:schemeClr val="accent5">
                <a:shade val="45000"/>
                <a:satMod val="135000"/>
              </a:schemeClr>
              <a:prstClr val="white"/>
            </a:duotone>
          </a:blip>
          <a:stretch>
            <a:fillRect/>
          </a:stretch>
        </p:blipFill>
        <p:spPr>
          <a:xfrm>
            <a:off x="5647016" y="2033789"/>
            <a:ext cx="416464" cy="368790"/>
          </a:xfrm>
          <a:prstGeom prst="rect">
            <a:avLst/>
          </a:prstGeom>
          <a:solidFill>
            <a:schemeClr val="tx1"/>
          </a:solidFill>
        </p:spPr>
      </p:pic>
      <p:cxnSp>
        <p:nvCxnSpPr>
          <p:cNvPr id="15" name="Straight Arrow Connector 14">
            <a:extLst>
              <a:ext uri="{FF2B5EF4-FFF2-40B4-BE49-F238E27FC236}">
                <a16:creationId xmlns:a16="http://schemas.microsoft.com/office/drawing/2014/main" id="{A454D607-F723-4845-8181-82514549FE2A}"/>
              </a:ext>
            </a:extLst>
          </p:cNvPr>
          <p:cNvCxnSpPr/>
          <p:nvPr/>
        </p:nvCxnSpPr>
        <p:spPr>
          <a:xfrm>
            <a:off x="4892126" y="2495357"/>
            <a:ext cx="0" cy="231542"/>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B8338AEE-ABD8-4D41-932A-5C43FF9FF0AC}"/>
              </a:ext>
            </a:extLst>
          </p:cNvPr>
          <p:cNvCxnSpPr/>
          <p:nvPr/>
        </p:nvCxnSpPr>
        <p:spPr>
          <a:xfrm>
            <a:off x="6655608" y="2488099"/>
            <a:ext cx="0" cy="231542"/>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8" name="Picture 17">
            <a:extLst>
              <a:ext uri="{FF2B5EF4-FFF2-40B4-BE49-F238E27FC236}">
                <a16:creationId xmlns:a16="http://schemas.microsoft.com/office/drawing/2014/main" id="{5F151765-39E7-444F-90EB-0A601000AFB7}"/>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8056571" y="1956521"/>
            <a:ext cx="579607" cy="638693"/>
          </a:xfrm>
          <a:prstGeom prst="rect">
            <a:avLst/>
          </a:prstGeom>
          <a:solidFill>
            <a:schemeClr val="tx1"/>
          </a:solidFill>
        </p:spPr>
      </p:pic>
      <p:pic>
        <p:nvPicPr>
          <p:cNvPr id="19" name="Picture 18">
            <a:extLst>
              <a:ext uri="{FF2B5EF4-FFF2-40B4-BE49-F238E27FC236}">
                <a16:creationId xmlns:a16="http://schemas.microsoft.com/office/drawing/2014/main" id="{1AC79597-F651-4CE4-8904-1130D9DFC4B1}"/>
              </a:ext>
            </a:extLst>
          </p:cNvPr>
          <p:cNvPicPr>
            <a:picLocks noChangeAspect="1"/>
          </p:cNvPicPr>
          <p:nvPr/>
        </p:nvPicPr>
        <p:blipFill>
          <a:blip r:embed="rId7">
            <a:duotone>
              <a:schemeClr val="accent3">
                <a:shade val="45000"/>
                <a:satMod val="135000"/>
              </a:schemeClr>
              <a:prstClr val="white"/>
            </a:duotone>
          </a:blip>
          <a:stretch>
            <a:fillRect/>
          </a:stretch>
        </p:blipFill>
        <p:spPr>
          <a:xfrm>
            <a:off x="10400576" y="1958567"/>
            <a:ext cx="560994" cy="531689"/>
          </a:xfrm>
          <a:prstGeom prst="rect">
            <a:avLst/>
          </a:prstGeom>
          <a:solidFill>
            <a:schemeClr val="tx1"/>
          </a:solidFill>
        </p:spPr>
      </p:pic>
      <p:cxnSp>
        <p:nvCxnSpPr>
          <p:cNvPr id="20" name="Straight Arrow Connector 19">
            <a:extLst>
              <a:ext uri="{FF2B5EF4-FFF2-40B4-BE49-F238E27FC236}">
                <a16:creationId xmlns:a16="http://schemas.microsoft.com/office/drawing/2014/main" id="{B8AE2283-04AB-4388-BDC6-A9027D1AC55C}"/>
              </a:ext>
            </a:extLst>
          </p:cNvPr>
          <p:cNvCxnSpPr/>
          <p:nvPr/>
        </p:nvCxnSpPr>
        <p:spPr>
          <a:xfrm>
            <a:off x="8672617" y="2466895"/>
            <a:ext cx="0" cy="144000"/>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F88AB14-E235-4EE1-B583-D7FAFE6F6734}"/>
              </a:ext>
            </a:extLst>
          </p:cNvPr>
          <p:cNvCxnSpPr/>
          <p:nvPr/>
        </p:nvCxnSpPr>
        <p:spPr>
          <a:xfrm>
            <a:off x="11185445" y="2372328"/>
            <a:ext cx="0" cy="144000"/>
          </a:xfrm>
          <a:prstGeom prst="straightConnector1">
            <a:avLst/>
          </a:prstGeom>
          <a:noFill/>
          <a:ln w="127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49496646-24B1-4805-9E05-435FD41CDE67}"/>
              </a:ext>
            </a:extLst>
          </p:cNvPr>
          <p:cNvCxnSpPr/>
          <p:nvPr/>
        </p:nvCxnSpPr>
        <p:spPr>
          <a:xfrm>
            <a:off x="875783" y="2443704"/>
            <a:ext cx="0" cy="231542"/>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FC7B401F-CBED-4570-BB0F-F8AF6D540CBE}"/>
              </a:ext>
            </a:extLst>
          </p:cNvPr>
          <p:cNvCxnSpPr>
            <a:cxnSpLocks/>
          </p:cNvCxnSpPr>
          <p:nvPr/>
        </p:nvCxnSpPr>
        <p:spPr>
          <a:xfrm flipH="1">
            <a:off x="2252440" y="2519110"/>
            <a:ext cx="1701" cy="505501"/>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6C6D5D6C-D153-48EC-A955-B3A28B5477FF}"/>
              </a:ext>
            </a:extLst>
          </p:cNvPr>
          <p:cNvCxnSpPr/>
          <p:nvPr/>
        </p:nvCxnSpPr>
        <p:spPr>
          <a:xfrm>
            <a:off x="3627106" y="2482009"/>
            <a:ext cx="0" cy="231542"/>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E7F6824D-89E4-403C-9948-C17BEB7F6C4E}"/>
              </a:ext>
            </a:extLst>
          </p:cNvPr>
          <p:cNvCxnSpPr>
            <a:cxnSpLocks/>
          </p:cNvCxnSpPr>
          <p:nvPr/>
        </p:nvCxnSpPr>
        <p:spPr>
          <a:xfrm>
            <a:off x="5855248" y="2443704"/>
            <a:ext cx="0" cy="468000"/>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3E68EB1-627A-41E6-B1FA-67C09DBAE375}"/>
              </a:ext>
            </a:extLst>
          </p:cNvPr>
          <p:cNvCxnSpPr/>
          <p:nvPr/>
        </p:nvCxnSpPr>
        <p:spPr>
          <a:xfrm>
            <a:off x="8346374" y="2793570"/>
            <a:ext cx="0" cy="612000"/>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720D9E4-E4C1-48F0-8925-61E6E3DA598B}"/>
              </a:ext>
            </a:extLst>
          </p:cNvPr>
          <p:cNvCxnSpPr/>
          <p:nvPr/>
        </p:nvCxnSpPr>
        <p:spPr>
          <a:xfrm>
            <a:off x="10678718" y="2516328"/>
            <a:ext cx="0" cy="231542"/>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145F545B-9FEB-4AFE-8EFB-91E524E8382D}"/>
              </a:ext>
            </a:extLst>
          </p:cNvPr>
          <p:cNvSpPr txBox="1"/>
          <p:nvPr/>
        </p:nvSpPr>
        <p:spPr>
          <a:xfrm>
            <a:off x="12273" y="2800215"/>
            <a:ext cx="1665745"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Incoming Customer Email via Web 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Input Parameters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Salary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Passport 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Emirates Id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Employer Name: </a:t>
            </a:r>
            <a:endParaRPr kumimoji="0" lang="en-IN"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3" name="TextBox 32">
            <a:extLst>
              <a:ext uri="{FF2B5EF4-FFF2-40B4-BE49-F238E27FC236}">
                <a16:creationId xmlns:a16="http://schemas.microsoft.com/office/drawing/2014/main" id="{CB29B47F-49CA-480B-8F25-590E5426C582}"/>
              </a:ext>
            </a:extLst>
          </p:cNvPr>
          <p:cNvSpPr txBox="1"/>
          <p:nvPr/>
        </p:nvSpPr>
        <p:spPr>
          <a:xfrm>
            <a:off x="1722405" y="3137042"/>
            <a:ext cx="112994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Existing Email Exchange Server Integration</a:t>
            </a:r>
            <a:endParaRPr kumimoji="0" lang="en-IN"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id="{668A6881-D5C5-44D0-AAFE-4837DBFEF178}"/>
              </a:ext>
            </a:extLst>
          </p:cNvPr>
          <p:cNvSpPr txBox="1"/>
          <p:nvPr/>
        </p:nvSpPr>
        <p:spPr>
          <a:xfrm>
            <a:off x="3068698" y="2819501"/>
            <a:ext cx="146533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Apply for new product -</a:t>
            </a:r>
            <a:r>
              <a:rPr kumimoji="0" lang="en-US" sz="1000" b="1" i="0" u="none" strike="noStrike" kern="1200" cap="none" spc="0" normalizeH="0" baseline="0" noProof="0" dirty="0">
                <a:ln>
                  <a:noFill/>
                </a:ln>
                <a:solidFill>
                  <a:srgbClr val="00B0F0"/>
                </a:solidFill>
                <a:effectLst/>
                <a:uLnTx/>
                <a:uFillTx/>
                <a:latin typeface="Trebuchet MS" panose="020B0603020202020204" pitchFamily="34" charset="0"/>
                <a:ea typeface="+mn-ea"/>
                <a:cs typeface="+mn-cs"/>
              </a:rPr>
              <a:t>Credit card – </a:t>
            </a:r>
            <a:r>
              <a:rPr lang="en-US" sz="1000" b="1" dirty="0">
                <a:solidFill>
                  <a:srgbClr val="00B0F0"/>
                </a:solidFill>
                <a:latin typeface="Trebuchet MS" panose="020B0603020202020204" pitchFamily="34" charset="0"/>
              </a:rPr>
              <a:t>Client loyalty program</a:t>
            </a: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t>
            </a:r>
            <a:endParaRPr kumimoji="0" lang="en-IN"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5" name="TextBox 34">
            <a:extLst>
              <a:ext uri="{FF2B5EF4-FFF2-40B4-BE49-F238E27FC236}">
                <a16:creationId xmlns:a16="http://schemas.microsoft.com/office/drawing/2014/main" id="{538CA14B-5B58-404B-8733-D660C85BBA13}"/>
              </a:ext>
            </a:extLst>
          </p:cNvPr>
          <p:cNvSpPr txBox="1"/>
          <p:nvPr/>
        </p:nvSpPr>
        <p:spPr>
          <a:xfrm>
            <a:off x="4846751" y="2920446"/>
            <a:ext cx="2109886" cy="167962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Hi, I am interested in applying for  Etihad guest credit card. What is the eligibility criteria and process? Am I eligible?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Regards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Mohammed</a:t>
            </a:r>
          </a:p>
        </p:txBody>
      </p:sp>
      <p:sp>
        <p:nvSpPr>
          <p:cNvPr id="36" name="TextBox 35">
            <a:extLst>
              <a:ext uri="{FF2B5EF4-FFF2-40B4-BE49-F238E27FC236}">
                <a16:creationId xmlns:a16="http://schemas.microsoft.com/office/drawing/2014/main" id="{F5BC5744-9C90-4CF2-95A6-00BCB7DC0D04}"/>
              </a:ext>
            </a:extLst>
          </p:cNvPr>
          <p:cNvSpPr txBox="1"/>
          <p:nvPr/>
        </p:nvSpPr>
        <p:spPr>
          <a:xfrm>
            <a:off x="9594623" y="2726456"/>
            <a:ext cx="2392538" cy="21412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Dear Mohammed, Thank you for your interest in ADCB.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We regret to inform you that you are not eligible for a credit card from us at the moment as your salary is below the minimum requirement.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Regards,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Customer Service Team</a:t>
            </a:r>
          </a:p>
        </p:txBody>
      </p:sp>
      <p:sp>
        <p:nvSpPr>
          <p:cNvPr id="38" name="TextBox 37">
            <a:extLst>
              <a:ext uri="{FF2B5EF4-FFF2-40B4-BE49-F238E27FC236}">
                <a16:creationId xmlns:a16="http://schemas.microsoft.com/office/drawing/2014/main" id="{3ACEC13D-B6C4-4E84-9C4B-6DC5AF140CA5}"/>
              </a:ext>
            </a:extLst>
          </p:cNvPr>
          <p:cNvSpPr txBox="1"/>
          <p:nvPr/>
        </p:nvSpPr>
        <p:spPr>
          <a:xfrm>
            <a:off x="7781400" y="3469747"/>
            <a:ext cx="112994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Look up to Credit Score related DB</a:t>
            </a:r>
            <a:endParaRPr kumimoji="0" lang="en-IN"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2" name="Left Bracket 41">
            <a:extLst>
              <a:ext uri="{FF2B5EF4-FFF2-40B4-BE49-F238E27FC236}">
                <a16:creationId xmlns:a16="http://schemas.microsoft.com/office/drawing/2014/main" id="{03BDDC16-8A36-4BD4-A1E8-5C24AF14EE32}"/>
              </a:ext>
            </a:extLst>
          </p:cNvPr>
          <p:cNvSpPr/>
          <p:nvPr/>
        </p:nvSpPr>
        <p:spPr>
          <a:xfrm rot="16200000">
            <a:off x="1773725" y="4839218"/>
            <a:ext cx="100109" cy="1362112"/>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92" b="0" i="0" u="none" strike="noStrike" kern="1200" cap="none" spc="0" normalizeH="0" baseline="0" noProof="0">
              <a:ln>
                <a:noFill/>
              </a:ln>
              <a:solidFill>
                <a:srgbClr val="000000"/>
              </a:solidFill>
              <a:effectLst/>
              <a:uLnTx/>
              <a:uFillTx/>
              <a:latin typeface="Arial"/>
              <a:ea typeface="+mn-ea"/>
              <a:cs typeface="+mn-cs"/>
            </a:endParaRPr>
          </a:p>
        </p:txBody>
      </p:sp>
      <p:sp>
        <p:nvSpPr>
          <p:cNvPr id="43" name="Left Bracket 42">
            <a:extLst>
              <a:ext uri="{FF2B5EF4-FFF2-40B4-BE49-F238E27FC236}">
                <a16:creationId xmlns:a16="http://schemas.microsoft.com/office/drawing/2014/main" id="{C0456C7F-7DBA-4BF0-963D-B0DBCBD88A52}"/>
              </a:ext>
            </a:extLst>
          </p:cNvPr>
          <p:cNvSpPr/>
          <p:nvPr/>
        </p:nvSpPr>
        <p:spPr>
          <a:xfrm rot="16200000">
            <a:off x="3632783" y="4900546"/>
            <a:ext cx="100105" cy="1271074"/>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92" b="0" i="0" u="none" strike="noStrike" kern="1200" cap="none" spc="0" normalizeH="0" baseline="0" noProof="0">
              <a:ln>
                <a:noFill/>
              </a:ln>
              <a:solidFill>
                <a:srgbClr val="000000"/>
              </a:solidFill>
              <a:effectLst/>
              <a:uLnTx/>
              <a:uFillTx/>
              <a:latin typeface="Arial"/>
              <a:ea typeface="+mn-ea"/>
              <a:cs typeface="+mn-cs"/>
            </a:endParaRPr>
          </a:p>
        </p:txBody>
      </p:sp>
      <p:sp>
        <p:nvSpPr>
          <p:cNvPr id="44" name="Left Bracket 43">
            <a:extLst>
              <a:ext uri="{FF2B5EF4-FFF2-40B4-BE49-F238E27FC236}">
                <a16:creationId xmlns:a16="http://schemas.microsoft.com/office/drawing/2014/main" id="{4B6E5B76-6BE6-4E06-A21E-1C7385DA2235}"/>
              </a:ext>
            </a:extLst>
          </p:cNvPr>
          <p:cNvSpPr/>
          <p:nvPr/>
        </p:nvSpPr>
        <p:spPr>
          <a:xfrm rot="16200000">
            <a:off x="5795763" y="4837656"/>
            <a:ext cx="100105" cy="1271074"/>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92" b="0" i="0" u="none" strike="noStrike" kern="1200" cap="none" spc="0" normalizeH="0" baseline="0" noProof="0">
              <a:ln>
                <a:noFill/>
              </a:ln>
              <a:solidFill>
                <a:srgbClr val="000000"/>
              </a:solidFill>
              <a:effectLst/>
              <a:uLnTx/>
              <a:uFillTx/>
              <a:latin typeface="Arial"/>
              <a:ea typeface="+mn-ea"/>
              <a:cs typeface="+mn-cs"/>
            </a:endParaRPr>
          </a:p>
        </p:txBody>
      </p:sp>
      <p:sp>
        <p:nvSpPr>
          <p:cNvPr id="45" name="Left Bracket 44">
            <a:extLst>
              <a:ext uri="{FF2B5EF4-FFF2-40B4-BE49-F238E27FC236}">
                <a16:creationId xmlns:a16="http://schemas.microsoft.com/office/drawing/2014/main" id="{18D1B5A5-3963-4C77-BC35-74714523B3EE}"/>
              </a:ext>
            </a:extLst>
          </p:cNvPr>
          <p:cNvSpPr/>
          <p:nvPr/>
        </p:nvSpPr>
        <p:spPr>
          <a:xfrm rot="16200000">
            <a:off x="8447502" y="4549321"/>
            <a:ext cx="108000" cy="1836000"/>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92" b="0" i="0" u="none" strike="noStrike" kern="1200" cap="none" spc="0" normalizeH="0" baseline="0" noProof="0">
              <a:ln>
                <a:noFill/>
              </a:ln>
              <a:solidFill>
                <a:srgbClr val="000000"/>
              </a:solidFill>
              <a:effectLst/>
              <a:uLnTx/>
              <a:uFillTx/>
              <a:latin typeface="Arial"/>
              <a:ea typeface="+mn-ea"/>
              <a:cs typeface="+mn-cs"/>
            </a:endParaRPr>
          </a:p>
        </p:txBody>
      </p:sp>
      <p:sp>
        <p:nvSpPr>
          <p:cNvPr id="46" name="Left Bracket 45">
            <a:extLst>
              <a:ext uri="{FF2B5EF4-FFF2-40B4-BE49-F238E27FC236}">
                <a16:creationId xmlns:a16="http://schemas.microsoft.com/office/drawing/2014/main" id="{243720D6-C1E4-48C9-BB2D-8E55ED87A6E0}"/>
              </a:ext>
            </a:extLst>
          </p:cNvPr>
          <p:cNvSpPr/>
          <p:nvPr/>
        </p:nvSpPr>
        <p:spPr>
          <a:xfrm rot="16200000">
            <a:off x="10682661" y="4325811"/>
            <a:ext cx="93733" cy="2322680"/>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92" b="0" i="0" u="none" strike="noStrike" kern="1200" cap="none" spc="0" normalizeH="0" baseline="0" noProof="0">
              <a:ln>
                <a:noFill/>
              </a:ln>
              <a:solidFill>
                <a:srgbClr val="000000"/>
              </a:solidFill>
              <a:effectLst/>
              <a:uLnTx/>
              <a:uFillTx/>
              <a:latin typeface="Arial"/>
              <a:ea typeface="+mn-ea"/>
              <a:cs typeface="+mn-cs"/>
            </a:endParaRPr>
          </a:p>
        </p:txBody>
      </p:sp>
      <p:sp>
        <p:nvSpPr>
          <p:cNvPr id="48" name="TextBox 47">
            <a:extLst>
              <a:ext uri="{FF2B5EF4-FFF2-40B4-BE49-F238E27FC236}">
                <a16:creationId xmlns:a16="http://schemas.microsoft.com/office/drawing/2014/main" id="{EB27B5D2-6E05-4EAB-8532-5487C31F01AC}"/>
              </a:ext>
            </a:extLst>
          </p:cNvPr>
          <p:cNvSpPr txBox="1"/>
          <p:nvPr/>
        </p:nvSpPr>
        <p:spPr>
          <a:xfrm>
            <a:off x="802637" y="5711980"/>
            <a:ext cx="2160700"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As-Is Email Platform Integration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srgbClr val="C00000"/>
              </a:solidFill>
              <a:effectLst/>
              <a:uLnTx/>
              <a:uFillTx/>
              <a:latin typeface="Arial"/>
              <a:ea typeface="+mn-ea"/>
              <a:cs typeface="+mn-cs"/>
            </a:endParaRPr>
          </a:p>
        </p:txBody>
      </p:sp>
      <p:sp>
        <p:nvSpPr>
          <p:cNvPr id="50" name="TextBox 49">
            <a:extLst>
              <a:ext uri="{FF2B5EF4-FFF2-40B4-BE49-F238E27FC236}">
                <a16:creationId xmlns:a16="http://schemas.microsoft.com/office/drawing/2014/main" id="{F639352D-FCC4-4812-BCC9-BE3F7A519D94}"/>
              </a:ext>
            </a:extLst>
          </p:cNvPr>
          <p:cNvSpPr txBox="1"/>
          <p:nvPr/>
        </p:nvSpPr>
        <p:spPr>
          <a:xfrm>
            <a:off x="7335146" y="5652046"/>
            <a:ext cx="2674941" cy="7617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Data lookup ADCB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(CRM/ Banking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Credit Bureau)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rgbClr val="C00000"/>
              </a:solidFill>
              <a:effectLst/>
              <a:uLnTx/>
              <a:uFillTx/>
              <a:latin typeface="Arial"/>
              <a:ea typeface="+mn-ea"/>
              <a:cs typeface="+mn-cs"/>
            </a:endParaRPr>
          </a:p>
        </p:txBody>
      </p:sp>
      <p:sp>
        <p:nvSpPr>
          <p:cNvPr id="51" name="TextBox 50">
            <a:extLst>
              <a:ext uri="{FF2B5EF4-FFF2-40B4-BE49-F238E27FC236}">
                <a16:creationId xmlns:a16="http://schemas.microsoft.com/office/drawing/2014/main" id="{0FAC7865-A5C7-4594-A210-747D7086EB20}"/>
              </a:ext>
            </a:extLst>
          </p:cNvPr>
          <p:cNvSpPr txBox="1"/>
          <p:nvPr/>
        </p:nvSpPr>
        <p:spPr>
          <a:xfrm>
            <a:off x="4813689" y="5688129"/>
            <a:ext cx="2287673"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Understand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Context of Email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srgbClr val="C00000"/>
              </a:solidFill>
              <a:effectLst/>
              <a:uLnTx/>
              <a:uFillTx/>
              <a:latin typeface="Arial"/>
              <a:ea typeface="+mn-ea"/>
              <a:cs typeface="+mn-cs"/>
            </a:endParaRPr>
          </a:p>
        </p:txBody>
      </p:sp>
      <p:sp>
        <p:nvSpPr>
          <p:cNvPr id="52" name="TextBox 51">
            <a:extLst>
              <a:ext uri="{FF2B5EF4-FFF2-40B4-BE49-F238E27FC236}">
                <a16:creationId xmlns:a16="http://schemas.microsoft.com/office/drawing/2014/main" id="{E6FC9822-7FB9-403D-8C8B-FD4A7F31173F}"/>
              </a:ext>
            </a:extLst>
          </p:cNvPr>
          <p:cNvSpPr txBox="1"/>
          <p:nvPr/>
        </p:nvSpPr>
        <p:spPr>
          <a:xfrm>
            <a:off x="9699487" y="5792772"/>
            <a:ext cx="228767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AI Engine Preparing Response for Auto Send</a:t>
            </a:r>
            <a:endParaRPr kumimoji="0" lang="en-IN" sz="1050" b="1" i="0" u="none" strike="noStrike" kern="1200" cap="none" spc="0" normalizeH="0" baseline="0" noProof="0" dirty="0">
              <a:ln>
                <a:noFill/>
              </a:ln>
              <a:solidFill>
                <a:srgbClr val="C00000"/>
              </a:solidFill>
              <a:effectLst/>
              <a:uLnTx/>
              <a:uFillTx/>
              <a:latin typeface="Arial"/>
              <a:ea typeface="+mn-ea"/>
              <a:cs typeface="+mn-cs"/>
            </a:endParaRPr>
          </a:p>
        </p:txBody>
      </p:sp>
      <p:cxnSp>
        <p:nvCxnSpPr>
          <p:cNvPr id="3" name="Straight Arrow Connector 2">
            <a:extLst>
              <a:ext uri="{FF2B5EF4-FFF2-40B4-BE49-F238E27FC236}">
                <a16:creationId xmlns:a16="http://schemas.microsoft.com/office/drawing/2014/main" id="{3ADA6A48-C55D-4B58-835E-6A1F035C3102}"/>
              </a:ext>
            </a:extLst>
          </p:cNvPr>
          <p:cNvCxnSpPr/>
          <p:nvPr/>
        </p:nvCxnSpPr>
        <p:spPr>
          <a:xfrm>
            <a:off x="1810322" y="4368868"/>
            <a:ext cx="0" cy="936000"/>
          </a:xfrm>
          <a:prstGeom prst="straightConnector1">
            <a:avLst/>
          </a:prstGeom>
          <a:noFill/>
          <a:ln w="28575" cap="flat">
            <a:solidFill>
              <a:schemeClr val="tx2">
                <a:lumMod val="60000"/>
                <a:lumOff val="40000"/>
              </a:schemeClr>
            </a:solidFill>
            <a:prstDash val="dash"/>
            <a:round/>
            <a:tailEnd type="triangle"/>
          </a:ln>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CA626D7D-E887-435E-BFD5-999A95D2FFC0}"/>
              </a:ext>
            </a:extLst>
          </p:cNvPr>
          <p:cNvCxnSpPr/>
          <p:nvPr/>
        </p:nvCxnSpPr>
        <p:spPr>
          <a:xfrm>
            <a:off x="3670094" y="4313884"/>
            <a:ext cx="0" cy="936000"/>
          </a:xfrm>
          <a:prstGeom prst="straightConnector1">
            <a:avLst/>
          </a:prstGeom>
          <a:noFill/>
          <a:ln w="28575" cap="flat">
            <a:solidFill>
              <a:schemeClr val="tx2">
                <a:lumMod val="60000"/>
                <a:lumOff val="40000"/>
              </a:schemeClr>
            </a:solidFill>
            <a:prstDash val="dash"/>
            <a:round/>
            <a:tailEnd type="triangle"/>
          </a:ln>
          <a:effectLst/>
          <a:sp3d/>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04139805-0E1F-42E4-9E9B-797B43988834}"/>
              </a:ext>
            </a:extLst>
          </p:cNvPr>
          <p:cNvCxnSpPr/>
          <p:nvPr/>
        </p:nvCxnSpPr>
        <p:spPr>
          <a:xfrm>
            <a:off x="5726846" y="4313884"/>
            <a:ext cx="0" cy="936000"/>
          </a:xfrm>
          <a:prstGeom prst="straightConnector1">
            <a:avLst/>
          </a:prstGeom>
          <a:noFill/>
          <a:ln w="28575" cap="flat">
            <a:solidFill>
              <a:schemeClr val="tx2">
                <a:lumMod val="60000"/>
                <a:lumOff val="40000"/>
              </a:schemeClr>
            </a:solidFill>
            <a:prstDash val="dash"/>
            <a:round/>
            <a:tailEnd type="triangle"/>
          </a:ln>
          <a:effectLst/>
          <a:sp3d/>
        </p:spPr>
        <p:style>
          <a:lnRef idx="0">
            <a:scrgbClr r="0" g="0" b="0"/>
          </a:lnRef>
          <a:fillRef idx="0">
            <a:scrgbClr r="0" g="0" b="0"/>
          </a:fillRef>
          <a:effectRef idx="0">
            <a:scrgbClr r="0" g="0" b="0"/>
          </a:effectRef>
          <a:fontRef idx="none"/>
        </p:style>
      </p:cxnSp>
      <p:sp>
        <p:nvSpPr>
          <p:cNvPr id="4" name="Star: 5 Points 3">
            <a:extLst>
              <a:ext uri="{FF2B5EF4-FFF2-40B4-BE49-F238E27FC236}">
                <a16:creationId xmlns:a16="http://schemas.microsoft.com/office/drawing/2014/main" id="{37C22590-CC6B-4E81-A694-BC5754998858}"/>
              </a:ext>
            </a:extLst>
          </p:cNvPr>
          <p:cNvSpPr/>
          <p:nvPr/>
        </p:nvSpPr>
        <p:spPr>
          <a:xfrm>
            <a:off x="1737715" y="5336952"/>
            <a:ext cx="145214" cy="139923"/>
          </a:xfrm>
          <a:prstGeom prst="star5">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99" name="Star: 5 Points 98">
            <a:extLst>
              <a:ext uri="{FF2B5EF4-FFF2-40B4-BE49-F238E27FC236}">
                <a16:creationId xmlns:a16="http://schemas.microsoft.com/office/drawing/2014/main" id="{8695D79F-5363-4A12-98F9-BDAEB9705CA8}"/>
              </a:ext>
            </a:extLst>
          </p:cNvPr>
          <p:cNvSpPr/>
          <p:nvPr/>
        </p:nvSpPr>
        <p:spPr>
          <a:xfrm>
            <a:off x="3610228" y="5297101"/>
            <a:ext cx="145214" cy="139923"/>
          </a:xfrm>
          <a:prstGeom prst="star5">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100" name="Star: 5 Points 99">
            <a:extLst>
              <a:ext uri="{FF2B5EF4-FFF2-40B4-BE49-F238E27FC236}">
                <a16:creationId xmlns:a16="http://schemas.microsoft.com/office/drawing/2014/main" id="{B1CEF529-ADFC-4B3C-85B7-692CF539CCEF}"/>
              </a:ext>
            </a:extLst>
          </p:cNvPr>
          <p:cNvSpPr/>
          <p:nvPr/>
        </p:nvSpPr>
        <p:spPr>
          <a:xfrm>
            <a:off x="5670566" y="5283217"/>
            <a:ext cx="145214" cy="139923"/>
          </a:xfrm>
          <a:prstGeom prst="star5">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55" name="Group 54">
            <a:extLst>
              <a:ext uri="{FF2B5EF4-FFF2-40B4-BE49-F238E27FC236}">
                <a16:creationId xmlns:a16="http://schemas.microsoft.com/office/drawing/2014/main" id="{B8B70FDA-207A-4108-AB15-02D6E0541968}"/>
              </a:ext>
            </a:extLst>
          </p:cNvPr>
          <p:cNvGrpSpPr/>
          <p:nvPr/>
        </p:nvGrpSpPr>
        <p:grpSpPr>
          <a:xfrm>
            <a:off x="8356288" y="4269542"/>
            <a:ext cx="145214" cy="1120265"/>
            <a:chOff x="7302345" y="4066094"/>
            <a:chExt cx="145214" cy="1120265"/>
          </a:xfrm>
        </p:grpSpPr>
        <p:cxnSp>
          <p:nvCxnSpPr>
            <p:cNvPr id="96" name="Straight Arrow Connector 95">
              <a:extLst>
                <a:ext uri="{FF2B5EF4-FFF2-40B4-BE49-F238E27FC236}">
                  <a16:creationId xmlns:a16="http://schemas.microsoft.com/office/drawing/2014/main" id="{F2589B78-D94B-4879-AC58-BF5CC619C822}"/>
                </a:ext>
              </a:extLst>
            </p:cNvPr>
            <p:cNvCxnSpPr/>
            <p:nvPr/>
          </p:nvCxnSpPr>
          <p:spPr>
            <a:xfrm>
              <a:off x="7357734" y="4066094"/>
              <a:ext cx="0" cy="936000"/>
            </a:xfrm>
            <a:prstGeom prst="straightConnector1">
              <a:avLst/>
            </a:prstGeom>
            <a:noFill/>
            <a:ln w="28575" cap="flat">
              <a:solidFill>
                <a:schemeClr val="tx2">
                  <a:lumMod val="60000"/>
                  <a:lumOff val="40000"/>
                </a:schemeClr>
              </a:solidFill>
              <a:prstDash val="dash"/>
              <a:round/>
              <a:tailEnd type="triangle"/>
            </a:ln>
            <a:effectLst/>
            <a:sp3d/>
          </p:spPr>
          <p:style>
            <a:lnRef idx="0">
              <a:scrgbClr r="0" g="0" b="0"/>
            </a:lnRef>
            <a:fillRef idx="0">
              <a:scrgbClr r="0" g="0" b="0"/>
            </a:fillRef>
            <a:effectRef idx="0">
              <a:scrgbClr r="0" g="0" b="0"/>
            </a:effectRef>
            <a:fontRef idx="none"/>
          </p:style>
        </p:cxnSp>
        <p:sp>
          <p:nvSpPr>
            <p:cNvPr id="101" name="Star: 5 Points 100">
              <a:extLst>
                <a:ext uri="{FF2B5EF4-FFF2-40B4-BE49-F238E27FC236}">
                  <a16:creationId xmlns:a16="http://schemas.microsoft.com/office/drawing/2014/main" id="{9A8D023D-6C90-40DC-8BE4-199A7DBAD66D}"/>
                </a:ext>
              </a:extLst>
            </p:cNvPr>
            <p:cNvSpPr/>
            <p:nvPr/>
          </p:nvSpPr>
          <p:spPr>
            <a:xfrm>
              <a:off x="7302345" y="5046436"/>
              <a:ext cx="145214" cy="139923"/>
            </a:xfrm>
            <a:prstGeom prst="star5">
              <a:avLst/>
            </a:prstGeom>
            <a:solidFill>
              <a:srgbClr val="FF0000"/>
            </a:solidFill>
            <a:ln w="28575">
              <a:solidFill>
                <a:schemeClr val="tx1"/>
              </a:solidFill>
            </a:ln>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7CC71C21-06CC-42F9-9F4A-4482FAF39090}"/>
              </a:ext>
            </a:extLst>
          </p:cNvPr>
          <p:cNvGrpSpPr/>
          <p:nvPr/>
        </p:nvGrpSpPr>
        <p:grpSpPr>
          <a:xfrm>
            <a:off x="10319812" y="4641166"/>
            <a:ext cx="145214" cy="781975"/>
            <a:chOff x="9388317" y="4390094"/>
            <a:chExt cx="145214" cy="781975"/>
          </a:xfrm>
        </p:grpSpPr>
        <p:cxnSp>
          <p:nvCxnSpPr>
            <p:cNvPr id="97" name="Straight Arrow Connector 96">
              <a:extLst>
                <a:ext uri="{FF2B5EF4-FFF2-40B4-BE49-F238E27FC236}">
                  <a16:creationId xmlns:a16="http://schemas.microsoft.com/office/drawing/2014/main" id="{EC075A1E-28D5-4590-A3A1-20BE9CB66DFB}"/>
                </a:ext>
              </a:extLst>
            </p:cNvPr>
            <p:cNvCxnSpPr/>
            <p:nvPr/>
          </p:nvCxnSpPr>
          <p:spPr>
            <a:xfrm>
              <a:off x="9445469" y="4390094"/>
              <a:ext cx="0" cy="612000"/>
            </a:xfrm>
            <a:prstGeom prst="straightConnector1">
              <a:avLst/>
            </a:prstGeom>
            <a:noFill/>
            <a:ln w="28575" cap="flat">
              <a:solidFill>
                <a:schemeClr val="tx2">
                  <a:lumMod val="60000"/>
                  <a:lumOff val="40000"/>
                </a:schemeClr>
              </a:solidFill>
              <a:prstDash val="dash"/>
              <a:round/>
              <a:tailEnd type="triangle"/>
            </a:ln>
            <a:effectLst/>
            <a:sp3d/>
          </p:spPr>
          <p:style>
            <a:lnRef idx="0">
              <a:scrgbClr r="0" g="0" b="0"/>
            </a:lnRef>
            <a:fillRef idx="0">
              <a:scrgbClr r="0" g="0" b="0"/>
            </a:fillRef>
            <a:effectRef idx="0">
              <a:scrgbClr r="0" g="0" b="0"/>
            </a:effectRef>
            <a:fontRef idx="none"/>
          </p:style>
        </p:cxnSp>
        <p:sp>
          <p:nvSpPr>
            <p:cNvPr id="102" name="Star: 5 Points 101">
              <a:extLst>
                <a:ext uri="{FF2B5EF4-FFF2-40B4-BE49-F238E27FC236}">
                  <a16:creationId xmlns:a16="http://schemas.microsoft.com/office/drawing/2014/main" id="{5AAF2EBD-5F64-47FC-9A3E-178CBFECC57D}"/>
                </a:ext>
              </a:extLst>
            </p:cNvPr>
            <p:cNvSpPr/>
            <p:nvPr/>
          </p:nvSpPr>
          <p:spPr>
            <a:xfrm>
              <a:off x="9388317" y="5032146"/>
              <a:ext cx="145214" cy="139923"/>
            </a:xfrm>
            <a:prstGeom prst="star5">
              <a:avLst/>
            </a:prstGeom>
            <a:solidFill>
              <a:srgbClr val="FF0000"/>
            </a:solidFill>
            <a:ln w="28575">
              <a:solidFill>
                <a:schemeClr val="tx1"/>
              </a:solidFill>
            </a:ln>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grpSp>
      <p:sp>
        <p:nvSpPr>
          <p:cNvPr id="67" name="TextBox 66">
            <a:extLst>
              <a:ext uri="{FF2B5EF4-FFF2-40B4-BE49-F238E27FC236}">
                <a16:creationId xmlns:a16="http://schemas.microsoft.com/office/drawing/2014/main" id="{81695EF5-CFBE-4AA7-BCE0-159A0C14016F}"/>
              </a:ext>
            </a:extLst>
          </p:cNvPr>
          <p:cNvSpPr txBox="1"/>
          <p:nvPr/>
        </p:nvSpPr>
        <p:spPr>
          <a:xfrm>
            <a:off x="2504836" y="5707001"/>
            <a:ext cx="238052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00000"/>
                </a:solidFill>
                <a:effectLst/>
                <a:uLnTx/>
                <a:uFillTx/>
                <a:latin typeface="Arial"/>
                <a:ea typeface="+mn-ea"/>
                <a:cs typeface="+mn-cs"/>
              </a:rPr>
              <a:t>Intent understanding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srgbClr val="C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E4D580BF-6AC6-41C6-AB8A-8D0766C13D54}"/>
              </a:ext>
            </a:extLst>
          </p:cNvPr>
          <p:cNvSpPr/>
          <p:nvPr/>
        </p:nvSpPr>
        <p:spPr>
          <a:xfrm>
            <a:off x="680845" y="1459844"/>
            <a:ext cx="10504599" cy="369332"/>
          </a:xfrm>
          <a:prstGeom prst="rect">
            <a:avLst/>
          </a:prstGeom>
        </p:spPr>
        <p:txBody>
          <a:bodyPr wrap="square">
            <a:spAutoFit/>
          </a:bodyPr>
          <a:lstStyle/>
          <a:p>
            <a:r>
              <a:rPr lang="en-US" b="1" dirty="0">
                <a:solidFill>
                  <a:schemeClr val="tx2"/>
                </a:solidFill>
              </a:rPr>
              <a:t> Sample Use Case : </a:t>
            </a:r>
            <a:r>
              <a:rPr lang="en-US" b="1" dirty="0">
                <a:solidFill>
                  <a:schemeClr val="accent2"/>
                </a:solidFill>
              </a:rPr>
              <a:t>Apply for New Credit Card: Loyalty program of  renowned UAE Airways</a:t>
            </a:r>
          </a:p>
        </p:txBody>
      </p:sp>
    </p:spTree>
    <p:extLst>
      <p:ext uri="{BB962C8B-B14F-4D97-AF65-F5344CB8AC3E}">
        <p14:creationId xmlns:p14="http://schemas.microsoft.com/office/powerpoint/2010/main" val="6511475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259836" y="2718305"/>
            <a:ext cx="6952201" cy="22508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04040"/>
                </a:solidFill>
                <a:effectLst/>
                <a:uLnTx/>
                <a:uFillTx/>
                <a:latin typeface="Arial Black"/>
                <a:ea typeface="+mn-ea"/>
                <a:cs typeface="+mn-cs"/>
              </a:rPr>
              <a:t>Appendix H – Functional </a:t>
            </a:r>
            <a:r>
              <a:rPr lang="en-US" altLang="zh-CN" sz="2400" dirty="0">
                <a:solidFill>
                  <a:srgbClr val="404040"/>
                </a:solidFill>
                <a:latin typeface="Arial Black"/>
              </a:rPr>
              <a:t>Requirements </a:t>
            </a:r>
            <a:endParaRPr kumimoji="0" lang="en-US" altLang="zh-CN" sz="2400" b="0" i="0" u="none" strike="noStrike" kern="1200" cap="none" spc="0" normalizeH="0" baseline="0" noProof="0" dirty="0">
              <a:ln>
                <a:noFill/>
              </a:ln>
              <a:solidFill>
                <a:srgbClr val="404040"/>
              </a:solidFill>
              <a:effectLst/>
              <a:uLnTx/>
              <a:uFillTx/>
              <a:latin typeface="Arial Black"/>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srgbClr val="404040"/>
                </a:solidFill>
                <a:latin typeface="Arial Black"/>
              </a:rPr>
              <a:t>Appendix K – Technical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04040"/>
                </a:solidFill>
                <a:effectLst/>
                <a:uLnTx/>
                <a:uFillTx/>
                <a:latin typeface="Arial Black"/>
                <a:ea typeface="+mn-ea"/>
                <a:cs typeface="+mn-cs"/>
              </a:rPr>
              <a:t>Appendix </a:t>
            </a:r>
            <a:r>
              <a:rPr lang="en-US" altLang="zh-CN" sz="2400" dirty="0">
                <a:solidFill>
                  <a:srgbClr val="404040"/>
                </a:solidFill>
                <a:latin typeface="Arial Black"/>
              </a:rPr>
              <a:t>J – Security, Business </a:t>
            </a:r>
            <a:br>
              <a:rPr lang="en-US" altLang="zh-CN" sz="2400" dirty="0">
                <a:solidFill>
                  <a:srgbClr val="404040"/>
                </a:solidFill>
                <a:latin typeface="Arial Black"/>
              </a:rPr>
            </a:br>
            <a:r>
              <a:rPr lang="en-US" altLang="zh-CN" sz="2400" dirty="0">
                <a:solidFill>
                  <a:srgbClr val="404040"/>
                </a:solidFill>
                <a:latin typeface="Arial Black"/>
              </a:rPr>
              <a:t>		    Continuity </a:t>
            </a:r>
            <a:endParaRPr kumimoji="0" lang="zh-CN" altLang="en-US" sz="2400" b="0" i="0" u="none" strike="noStrike" kern="1200" cap="none" spc="0" normalizeH="0" baseline="0" noProof="0" dirty="0">
              <a:ln>
                <a:noFill/>
              </a:ln>
              <a:solidFill>
                <a:srgbClr val="404040"/>
              </a:solidFill>
              <a:effectLst/>
              <a:uLnTx/>
              <a:uFillTx/>
              <a:latin typeface="Arial Black"/>
              <a:ea typeface="+mn-ea"/>
              <a:cs typeface="+mn-cs"/>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9DB42D46-9122-45E3-8A26-698ABA3D3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2786921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DBED-BCD3-4A27-BF5C-4B905311A49F}"/>
              </a:ext>
            </a:extLst>
          </p:cNvPr>
          <p:cNvSpPr txBox="1">
            <a:spLocks/>
          </p:cNvSpPr>
          <p:nvPr/>
        </p:nvSpPr>
        <p:spPr>
          <a:xfrm>
            <a:off x="834692" y="393813"/>
            <a:ext cx="10860258" cy="675332"/>
          </a:xfrm>
          <a:prstGeom prst="rect">
            <a:avLst/>
          </a:prstGeom>
        </p:spPr>
        <p:txBody>
          <a:bodyPr anchor="ct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br>
              <a:rPr kumimoji="0" lang="en-GB" sz="3200" b="0" i="0" u="none" strike="noStrike" kern="0" cap="none" spc="0" normalizeH="0" baseline="0" noProof="0" dirty="0">
                <a:ln>
                  <a:noFill/>
                </a:ln>
                <a:solidFill>
                  <a:srgbClr val="404040"/>
                </a:solidFill>
                <a:effectLst/>
                <a:uLnTx/>
                <a:uFillTx/>
                <a:latin typeface="Arial Black"/>
                <a:sym typeface="Trebuchet MS"/>
              </a:rPr>
            </a:br>
            <a:r>
              <a:rPr kumimoji="0" lang="en-GB" sz="3200" b="0" i="0" u="none" strike="noStrike" kern="0" cap="none" spc="0" normalizeH="0" baseline="0" noProof="0" dirty="0">
                <a:ln>
                  <a:noFill/>
                </a:ln>
                <a:solidFill>
                  <a:srgbClr val="404040"/>
                </a:solidFill>
                <a:effectLst/>
                <a:uLnTx/>
                <a:uFillTx/>
                <a:latin typeface="Arial Black"/>
                <a:sym typeface="Trebuchet MS"/>
              </a:rPr>
              <a:t>Appendix H - Functional Requirements</a:t>
            </a:r>
            <a:endParaRPr kumimoji="0" lang="en-US" sz="3200" b="0" i="0" u="none" strike="noStrike" kern="0" cap="none" spc="0" normalizeH="0" baseline="0" noProof="0" dirty="0">
              <a:ln>
                <a:noFill/>
              </a:ln>
              <a:solidFill>
                <a:srgbClr val="404040"/>
              </a:solidFill>
              <a:effectLst/>
              <a:uLnTx/>
              <a:uFillTx/>
              <a:latin typeface="Arial Black"/>
              <a:sym typeface="Trebuchet MS"/>
            </a:endParaRPr>
          </a:p>
        </p:txBody>
      </p:sp>
      <p:graphicFrame>
        <p:nvGraphicFramePr>
          <p:cNvPr id="8" name="Object 7">
            <a:extLst>
              <a:ext uri="{FF2B5EF4-FFF2-40B4-BE49-F238E27FC236}">
                <a16:creationId xmlns:a16="http://schemas.microsoft.com/office/drawing/2014/main" id="{9174F6D8-2660-45A5-9937-7A24CEE08A20}"/>
              </a:ext>
            </a:extLst>
          </p:cNvPr>
          <p:cNvGraphicFramePr>
            <a:graphicFrameLocks noChangeAspect="1"/>
          </p:cNvGraphicFramePr>
          <p:nvPr>
            <p:extLst>
              <p:ext uri="{D42A27DB-BD31-4B8C-83A1-F6EECF244321}">
                <p14:modId xmlns:p14="http://schemas.microsoft.com/office/powerpoint/2010/main" val="771449215"/>
              </p:ext>
            </p:extLst>
          </p:nvPr>
        </p:nvGraphicFramePr>
        <p:xfrm>
          <a:off x="9716169" y="4988042"/>
          <a:ext cx="1540997" cy="1300216"/>
        </p:xfrm>
        <a:graphic>
          <a:graphicData uri="http://schemas.openxmlformats.org/presentationml/2006/ole">
            <mc:AlternateContent xmlns:mc="http://schemas.openxmlformats.org/markup-compatibility/2006">
              <mc:Choice xmlns:v="urn:schemas-microsoft-com:vml" Requires="v">
                <p:oleObj spid="_x0000_s3088"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9716169" y="4988042"/>
                        <a:ext cx="1540997" cy="1300216"/>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9EA3209A-AD32-46E9-B869-4130E1228EE9}"/>
              </a:ext>
            </a:extLst>
          </p:cNvPr>
          <p:cNvPicPr>
            <a:picLocks noChangeAspect="1"/>
          </p:cNvPicPr>
          <p:nvPr/>
        </p:nvPicPr>
        <p:blipFill>
          <a:blip r:embed="rId5"/>
          <a:stretch>
            <a:fillRect/>
          </a:stretch>
        </p:blipFill>
        <p:spPr>
          <a:xfrm>
            <a:off x="936340" y="1212817"/>
            <a:ext cx="7524674" cy="5075441"/>
          </a:xfrm>
          <a:prstGeom prst="rect">
            <a:avLst/>
          </a:prstGeom>
        </p:spPr>
      </p:pic>
    </p:spTree>
    <p:extLst>
      <p:ext uri="{BB962C8B-B14F-4D97-AF65-F5344CB8AC3E}">
        <p14:creationId xmlns:p14="http://schemas.microsoft.com/office/powerpoint/2010/main" val="10135897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A1DFF6-FD8E-4155-9508-B9E33F55F307}"/>
              </a:ext>
            </a:extLst>
          </p:cNvPr>
          <p:cNvPicPr>
            <a:picLocks noChangeAspect="1"/>
          </p:cNvPicPr>
          <p:nvPr/>
        </p:nvPicPr>
        <p:blipFill>
          <a:blip r:embed="rId3"/>
          <a:stretch>
            <a:fillRect/>
          </a:stretch>
        </p:blipFill>
        <p:spPr>
          <a:xfrm>
            <a:off x="187127" y="939991"/>
            <a:ext cx="5719797" cy="4892408"/>
          </a:xfrm>
          <a:prstGeom prst="rect">
            <a:avLst/>
          </a:prstGeom>
        </p:spPr>
      </p:pic>
      <p:pic>
        <p:nvPicPr>
          <p:cNvPr id="6" name="Picture 5">
            <a:extLst>
              <a:ext uri="{FF2B5EF4-FFF2-40B4-BE49-F238E27FC236}">
                <a16:creationId xmlns:a16="http://schemas.microsoft.com/office/drawing/2014/main" id="{A081A151-63FE-4F9D-A6AC-0D67C5E2F357}"/>
              </a:ext>
            </a:extLst>
          </p:cNvPr>
          <p:cNvPicPr>
            <a:picLocks noChangeAspect="1"/>
          </p:cNvPicPr>
          <p:nvPr/>
        </p:nvPicPr>
        <p:blipFill>
          <a:blip r:embed="rId4"/>
          <a:stretch>
            <a:fillRect/>
          </a:stretch>
        </p:blipFill>
        <p:spPr>
          <a:xfrm>
            <a:off x="6019373" y="939991"/>
            <a:ext cx="6049446" cy="4892408"/>
          </a:xfrm>
          <a:prstGeom prst="rect">
            <a:avLst/>
          </a:prstGeom>
        </p:spPr>
      </p:pic>
      <p:sp>
        <p:nvSpPr>
          <p:cNvPr id="2" name="Title 1">
            <a:extLst>
              <a:ext uri="{FF2B5EF4-FFF2-40B4-BE49-F238E27FC236}">
                <a16:creationId xmlns:a16="http://schemas.microsoft.com/office/drawing/2014/main" id="{8BAEDBED-BCD3-4A27-BF5C-4B905311A49F}"/>
              </a:ext>
            </a:extLst>
          </p:cNvPr>
          <p:cNvSpPr txBox="1">
            <a:spLocks/>
          </p:cNvSpPr>
          <p:nvPr/>
        </p:nvSpPr>
        <p:spPr>
          <a:xfrm>
            <a:off x="890963" y="42120"/>
            <a:ext cx="10860258" cy="673987"/>
          </a:xfrm>
          <a:prstGeom prst="rect">
            <a:avLst/>
          </a:prstGeom>
        </p:spPr>
        <p:txBody>
          <a:bodyPr anchor="ct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br>
              <a:rPr lang="en-GB" kern="0" dirty="0"/>
            </a:br>
            <a:r>
              <a:rPr lang="en-GB" kern="0" dirty="0"/>
              <a:t>Appendix K - Technical Requirements</a:t>
            </a:r>
            <a:endParaRPr lang="en-US" kern="0" dirty="0"/>
          </a:p>
        </p:txBody>
      </p:sp>
      <p:graphicFrame>
        <p:nvGraphicFramePr>
          <p:cNvPr id="5" name="Object 4">
            <a:extLst>
              <a:ext uri="{FF2B5EF4-FFF2-40B4-BE49-F238E27FC236}">
                <a16:creationId xmlns:a16="http://schemas.microsoft.com/office/drawing/2014/main" id="{E0C47175-88AA-4C32-AEB8-8EEE0EE2DC7D}"/>
              </a:ext>
            </a:extLst>
          </p:cNvPr>
          <p:cNvGraphicFramePr>
            <a:graphicFrameLocks noChangeAspect="1"/>
          </p:cNvGraphicFramePr>
          <p:nvPr>
            <p:extLst>
              <p:ext uri="{D42A27DB-BD31-4B8C-83A1-F6EECF244321}">
                <p14:modId xmlns:p14="http://schemas.microsoft.com/office/powerpoint/2010/main" val="174681119"/>
              </p:ext>
            </p:extLst>
          </p:nvPr>
        </p:nvGraphicFramePr>
        <p:xfrm>
          <a:off x="1432559" y="5832399"/>
          <a:ext cx="973015" cy="820981"/>
        </p:xfrm>
        <a:graphic>
          <a:graphicData uri="http://schemas.openxmlformats.org/presentationml/2006/ole">
            <mc:AlternateContent xmlns:mc="http://schemas.openxmlformats.org/markup-compatibility/2006">
              <mc:Choice xmlns:v="urn:schemas-microsoft-com:vml" Requires="v">
                <p:oleObj spid="_x0000_s1058" name="Document" showAsIcon="1" r:id="rId5" imgW="914400" imgH="771480" progId="Word.Document.12">
                  <p:embed/>
                </p:oleObj>
              </mc:Choice>
              <mc:Fallback>
                <p:oleObj name="Document" showAsIcon="1" r:id="rId5" imgW="914400" imgH="771480" progId="Word.Document.12">
                  <p:embed/>
                  <p:pic>
                    <p:nvPicPr>
                      <p:cNvPr id="11" name="Object 10">
                        <a:extLst>
                          <a:ext uri="{FF2B5EF4-FFF2-40B4-BE49-F238E27FC236}">
                            <a16:creationId xmlns:a16="http://schemas.microsoft.com/office/drawing/2014/main" id="{158AC695-D24F-4798-8487-C92D4811D3B3}"/>
                          </a:ext>
                        </a:extLst>
                      </p:cNvPr>
                      <p:cNvPicPr/>
                      <p:nvPr/>
                    </p:nvPicPr>
                    <p:blipFill>
                      <a:blip r:embed="rId6"/>
                      <a:stretch>
                        <a:fillRect/>
                      </a:stretch>
                    </p:blipFill>
                    <p:spPr>
                      <a:xfrm>
                        <a:off x="1432559" y="5832399"/>
                        <a:ext cx="973015" cy="820981"/>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2CC86E7F-6BBF-48F5-9FFB-6241BB66A820}"/>
              </a:ext>
            </a:extLst>
          </p:cNvPr>
          <p:cNvSpPr/>
          <p:nvPr/>
        </p:nvSpPr>
        <p:spPr>
          <a:xfrm>
            <a:off x="5766908" y="5936566"/>
            <a:ext cx="504930" cy="295422"/>
          </a:xfrm>
          <a:prstGeom prst="rightArrow">
            <a:avLst/>
          </a:prstGeom>
          <a:solidFill>
            <a:schemeClr val="tx1">
              <a:lumMod val="65000"/>
              <a:lumOff val="35000"/>
            </a:schemeClr>
          </a:solidFill>
        </p:spPr>
        <p:txBody>
          <a:bodyPr wrap="square" rtlCol="0" anchor="ctr">
            <a:noAutofit/>
          </a:bodyPr>
          <a:lstStyle/>
          <a:p>
            <a:pPr algn="l">
              <a:lnSpc>
                <a:spcPct val="90000"/>
              </a:lnSpc>
            </a:pPr>
            <a:endParaRPr lang="en-US" sz="1400" kern="0" dirty="0"/>
          </a:p>
        </p:txBody>
      </p:sp>
    </p:spTree>
    <p:extLst>
      <p:ext uri="{BB962C8B-B14F-4D97-AF65-F5344CB8AC3E}">
        <p14:creationId xmlns:p14="http://schemas.microsoft.com/office/powerpoint/2010/main" val="22973298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A2F58A-BDED-4536-AF34-82E0203AE0A1}"/>
              </a:ext>
            </a:extLst>
          </p:cNvPr>
          <p:cNvPicPr>
            <a:picLocks noChangeAspect="1"/>
          </p:cNvPicPr>
          <p:nvPr/>
        </p:nvPicPr>
        <p:blipFill>
          <a:blip r:embed="rId3"/>
          <a:stretch>
            <a:fillRect/>
          </a:stretch>
        </p:blipFill>
        <p:spPr>
          <a:xfrm>
            <a:off x="1" y="0"/>
            <a:ext cx="12192000" cy="6858000"/>
          </a:xfrm>
          <a:prstGeom prst="rect">
            <a:avLst/>
          </a:prstGeom>
        </p:spPr>
      </p:pic>
      <p:sp>
        <p:nvSpPr>
          <p:cNvPr id="13" name="Title 1">
            <a:extLst>
              <a:ext uri="{FF2B5EF4-FFF2-40B4-BE49-F238E27FC236}">
                <a16:creationId xmlns:a16="http://schemas.microsoft.com/office/drawing/2014/main" id="{3CD1B5F0-86FD-433C-B983-263C3D617DF1}"/>
              </a:ext>
            </a:extLst>
          </p:cNvPr>
          <p:cNvSpPr txBox="1">
            <a:spLocks/>
          </p:cNvSpPr>
          <p:nvPr/>
        </p:nvSpPr>
        <p:spPr>
          <a:xfrm>
            <a:off x="6246055" y="1146405"/>
            <a:ext cx="5589843" cy="5331887"/>
          </a:xfrm>
          <a:prstGeom prst="rect">
            <a:avLst/>
          </a:prstGeom>
          <a:solidFill>
            <a:schemeClr val="bg1">
              <a:lumMod val="75000"/>
              <a:alpha val="63000"/>
            </a:schemeClr>
          </a:solidFill>
        </p:spPr>
        <p:txBody>
          <a:bodyPr>
            <a:noAutofit/>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Arial Black"/>
              <a:cs typeface="Arial"/>
              <a:sym typeface="Trebuchet MS"/>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71600" y="191143"/>
            <a:ext cx="2164298" cy="933895"/>
          </a:xfrm>
          <a:prstGeom prst="rect">
            <a:avLst/>
          </a:prstGeom>
        </p:spPr>
      </p:pic>
      <p:sp>
        <p:nvSpPr>
          <p:cNvPr id="2" name="TextBox 1">
            <a:extLst>
              <a:ext uri="{FF2B5EF4-FFF2-40B4-BE49-F238E27FC236}">
                <a16:creationId xmlns:a16="http://schemas.microsoft.com/office/drawing/2014/main" id="{9059FCE0-40CE-40A6-83AF-DDD9C4F9C7E7}"/>
              </a:ext>
            </a:extLst>
          </p:cNvPr>
          <p:cNvSpPr txBox="1"/>
          <p:nvPr/>
        </p:nvSpPr>
        <p:spPr>
          <a:xfrm>
            <a:off x="2548328" y="1543987"/>
            <a:ext cx="1738859"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Calibri" panose="020F0502020204030204" pitchFamily="34" charset="0"/>
                <a:cs typeface="Arial"/>
              </a:rPr>
              <a:t>Concentrix</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Arial"/>
            </a:endParaRPr>
          </a:p>
        </p:txBody>
      </p:sp>
      <p:sp>
        <p:nvSpPr>
          <p:cNvPr id="14" name="TextBox 13">
            <a:extLst>
              <a:ext uri="{FF2B5EF4-FFF2-40B4-BE49-F238E27FC236}">
                <a16:creationId xmlns:a16="http://schemas.microsoft.com/office/drawing/2014/main" id="{B6937717-E9A2-4C66-8B58-0D5D3E10AB5D}"/>
              </a:ext>
            </a:extLst>
          </p:cNvPr>
          <p:cNvSpPr txBox="1"/>
          <p:nvPr/>
        </p:nvSpPr>
        <p:spPr>
          <a:xfrm>
            <a:off x="2548328" y="1976664"/>
            <a:ext cx="1738859"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Calibri" panose="020F0502020204030204" pitchFamily="34" charset="0"/>
                <a:cs typeface="Arial"/>
              </a:rPr>
              <a:t>JAX and CR</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Arial"/>
            </a:endParaRPr>
          </a:p>
        </p:txBody>
      </p:sp>
      <p:sp>
        <p:nvSpPr>
          <p:cNvPr id="16" name="Text Placeholder 2">
            <a:extLst>
              <a:ext uri="{FF2B5EF4-FFF2-40B4-BE49-F238E27FC236}">
                <a16:creationId xmlns:a16="http://schemas.microsoft.com/office/drawing/2014/main" id="{DD75629A-8EBD-4913-B365-D458A2267CA7}"/>
              </a:ext>
            </a:extLst>
          </p:cNvPr>
          <p:cNvSpPr txBox="1">
            <a:spLocks/>
          </p:cNvSpPr>
          <p:nvPr/>
        </p:nvSpPr>
        <p:spPr>
          <a:xfrm>
            <a:off x="6727003" y="2193346"/>
            <a:ext cx="5108895" cy="3231208"/>
          </a:xfrm>
          <a:prstGeom prst="rect">
            <a:avLst/>
          </a:prstGeom>
        </p:spPr>
        <p:txBody>
          <a:bodyPr vert="horz" lIns="91440" tIns="45720" rIns="91440" bIns="45720" rtlCol="0" anchor="t">
            <a:noAutofit/>
          </a:bodyPr>
          <a:lstStyle>
            <a:lvl1pPr marL="0" marR="0" indent="0" algn="l" defTabSz="228600" rtl="0" eaLnBrk="1" latinLnBrk="0" hangingPunct="1">
              <a:lnSpc>
                <a:spcPct val="90000"/>
              </a:lnSpc>
              <a:spcBef>
                <a:spcPts val="1200"/>
              </a:spcBef>
              <a:spcAft>
                <a:spcPct val="0"/>
              </a:spcAft>
              <a:buClrTx/>
              <a:buSzTx/>
              <a:buFont typeface="Arial" pitchFamily="34" charset="0"/>
              <a:buNone/>
              <a:defRPr sz="1800" b="1" i="0" u="none" strike="noStrike" cap="none" spc="0" baseline="0">
                <a:ln>
                  <a:noFill/>
                </a:ln>
                <a:solidFill>
                  <a:schemeClr val="tx2"/>
                </a:solidFill>
                <a:uFillTx/>
                <a:latin typeface="+mn-lt"/>
                <a:ea typeface="Trebuchet MS"/>
                <a:cs typeface="Trebuchet MS"/>
                <a:sym typeface="Trebuchet MS"/>
              </a:defRPr>
            </a:lvl1pPr>
            <a:lvl2pPr marL="457200" marR="0" indent="0" algn="l" defTabSz="228600" rtl="0" eaLnBrk="1" latinLnBrk="0" hangingPunct="1">
              <a:lnSpc>
                <a:spcPct val="90000"/>
              </a:lnSpc>
              <a:spcBef>
                <a:spcPts val="800"/>
              </a:spcBef>
              <a:spcAft>
                <a:spcPct val="0"/>
              </a:spcAft>
              <a:buClrTx/>
              <a:buSzTx/>
              <a:buFontTx/>
              <a:buNone/>
              <a:defRPr sz="1600" b="0" i="0" u="none" strike="noStrike" cap="none" spc="0" baseline="0">
                <a:ln>
                  <a:noFill/>
                </a:ln>
                <a:solidFill>
                  <a:schemeClr val="accent1"/>
                </a:solidFill>
                <a:uFillTx/>
                <a:latin typeface="+mn-lt"/>
                <a:ea typeface="Trebuchet MS"/>
                <a:cs typeface="Trebuchet MS"/>
                <a:sym typeface="Trebuchet MS"/>
              </a:defRPr>
            </a:lvl2pPr>
            <a:lvl3pPr marL="914400" marR="0" indent="0" algn="l" defTabSz="228600" rtl="0" eaLnBrk="1" latinLnBrk="0" hangingPunct="1">
              <a:lnSpc>
                <a:spcPct val="90000"/>
              </a:lnSpc>
              <a:spcBef>
                <a:spcPts val="800"/>
              </a:spcBef>
              <a:spcAft>
                <a:spcPct val="0"/>
              </a:spcAft>
              <a:buClrTx/>
              <a:buSzTx/>
              <a:buFontTx/>
              <a:buNone/>
              <a:defRPr sz="1600" b="0" i="0" u="none" strike="noStrike" cap="none" spc="0" baseline="0">
                <a:ln>
                  <a:noFill/>
                </a:ln>
                <a:solidFill>
                  <a:schemeClr val="accent1"/>
                </a:solidFill>
                <a:uFillTx/>
                <a:latin typeface="+mn-lt"/>
                <a:ea typeface="Trebuchet MS"/>
                <a:cs typeface="Trebuchet MS"/>
                <a:sym typeface="Trebuchet MS"/>
              </a:defRPr>
            </a:lvl3pPr>
            <a:lvl4pPr marL="1371600" marR="0" indent="0" algn="l" defTabSz="228600" rtl="0" eaLnBrk="1" latinLnBrk="0" hangingPunct="1">
              <a:lnSpc>
                <a:spcPct val="90000"/>
              </a:lnSpc>
              <a:spcBef>
                <a:spcPts val="800"/>
              </a:spcBef>
              <a:spcAft>
                <a:spcPct val="0"/>
              </a:spcAft>
              <a:buClrTx/>
              <a:buSzTx/>
              <a:buFontTx/>
              <a:buNone/>
              <a:defRPr sz="1600" b="0" i="0" u="none" strike="noStrike" cap="none" spc="0" baseline="0">
                <a:ln>
                  <a:noFill/>
                </a:ln>
                <a:solidFill>
                  <a:schemeClr val="accent1"/>
                </a:solidFill>
                <a:uFillTx/>
                <a:latin typeface="+mn-lt"/>
                <a:ea typeface="Trebuchet MS"/>
                <a:cs typeface="Trebuchet MS"/>
                <a:sym typeface="Trebuchet MS"/>
              </a:defRPr>
            </a:lvl4pPr>
            <a:lvl5pPr marL="1828800" marR="0" indent="0" algn="l" defTabSz="228600" rtl="0" eaLnBrk="1" latinLnBrk="0" hangingPunct="1">
              <a:lnSpc>
                <a:spcPct val="90000"/>
              </a:lnSpc>
              <a:spcBef>
                <a:spcPts val="800"/>
              </a:spcBef>
              <a:spcAft>
                <a:spcPct val="0"/>
              </a:spcAft>
              <a:buClrTx/>
              <a:buSzTx/>
              <a:buFontTx/>
              <a:buNone/>
              <a:defRPr sz="1600" b="0" i="0" u="none" strike="noStrike" cap="none" spc="0" baseline="0">
                <a:ln>
                  <a:noFill/>
                </a:ln>
                <a:solidFill>
                  <a:schemeClr val="accent1"/>
                </a:solidFill>
                <a:uFillTx/>
                <a:latin typeface="+mn-lt"/>
                <a:ea typeface="Trebuchet MS"/>
                <a:cs typeface="Trebuchet MS"/>
                <a:sym typeface="Trebuchet MS"/>
              </a:defRPr>
            </a:lvl5pPr>
            <a:lvl6pPr marL="13716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6pPr>
            <a:lvl7pPr marL="1600200" marR="0" indent="-228600" algn="l" defTabSz="228600" rtl="0" eaLnBrk="1" latinLnBrk="0" hangingPunct="1">
              <a:lnSpc>
                <a:spcPct val="90000"/>
              </a:lnSpc>
              <a:spcBef>
                <a:spcPts val="800"/>
              </a:spcBef>
              <a:spcAft>
                <a:spcPct val="0"/>
              </a:spcAft>
              <a:buClrTx/>
              <a:buSzTx/>
              <a:buFont typeface="Arial"/>
              <a:buChar char="•"/>
              <a:defRPr sz="1600" b="0" i="0" u="none" strike="noStrike" cap="none" spc="0" baseline="0">
                <a:ln>
                  <a:noFill/>
                </a:ln>
                <a:solidFill>
                  <a:schemeClr val="tx2"/>
                </a:solidFill>
                <a:uFillTx/>
                <a:latin typeface="+mn-lt"/>
                <a:ea typeface="Trebuchet MS"/>
                <a:cs typeface="Trebuchet MS"/>
                <a:sym typeface="Trebuchet MS"/>
              </a:defRPr>
            </a:lvl7pPr>
            <a:lvl8pPr marL="1828800" marR="0" indent="-228600" algn="l" defTabSz="228600" rtl="0" eaLnBrk="1" latinLnBrk="0" hangingPunct="1">
              <a:lnSpc>
                <a:spcPct val="90000"/>
              </a:lnSpc>
              <a:spcBef>
                <a:spcPts val="800"/>
              </a:spcBef>
              <a:spcAft>
                <a:spcPct val="0"/>
              </a:spcAft>
              <a:buClrTx/>
              <a:buSzTx/>
              <a:buFont typeface="Arial" pitchFamily="34" charset="0"/>
              <a:buChar char="–"/>
              <a:defRPr sz="1600" b="0" i="0" u="none" strike="noStrike" cap="none" spc="0" baseline="0">
                <a:ln>
                  <a:noFill/>
                </a:ln>
                <a:solidFill>
                  <a:schemeClr val="tx2"/>
                </a:solidFill>
                <a:uFillTx/>
                <a:latin typeface="+mn-lt"/>
                <a:ea typeface="Trebuchet MS"/>
                <a:cs typeface="Trebuchet MS"/>
                <a:sym typeface="Trebuchet MS"/>
              </a:defRPr>
            </a:lvl8pPr>
            <a:lvl9pPr marL="2057400" marR="0" indent="-228600" algn="l" defTabSz="228600" rtl="0" eaLnBrk="1" latinLnBrk="0" hangingPunct="1">
              <a:lnSpc>
                <a:spcPct val="90000"/>
              </a:lnSpc>
              <a:spcBef>
                <a:spcPts val="800"/>
              </a:spcBef>
              <a:spcAft>
                <a:spcPct val="0"/>
              </a:spcAft>
              <a:buClrTx/>
              <a:buSzTx/>
              <a:buFont typeface="Arial"/>
              <a:buChar char="•"/>
              <a:defRPr sz="1600" b="0" i="0" u="none" strike="noStrike" cap="none" spc="0" baseline="0">
                <a:ln>
                  <a:noFill/>
                </a:ln>
                <a:solidFill>
                  <a:schemeClr val="tx2"/>
                </a:solidFill>
                <a:uFillTx/>
                <a:latin typeface="+mn-lt"/>
                <a:ea typeface="Trebuchet MS"/>
                <a:cs typeface="Trebuchet MS"/>
                <a:sym typeface="Trebuchet MS"/>
              </a:defRPr>
            </a:lvl9pPr>
          </a:lstStyle>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Arial Black"/>
                <a:sym typeface="Trebuchet MS"/>
              </a:rPr>
              <a:t>Introductions and Opening</a:t>
            </a:r>
          </a:p>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Arial Black"/>
                <a:sym typeface="Trebuchet MS"/>
              </a:rPr>
              <a:t>CCE</a:t>
            </a:r>
          </a:p>
          <a:p>
            <a:pPr marL="342900" lvl="0" indent="-342900">
              <a:buFont typeface="Arial" panose="020B0604020202020204" pitchFamily="34" charset="0"/>
              <a:buChar char="•"/>
            </a:pPr>
            <a:r>
              <a:rPr lang="en-US" kern="0" dirty="0">
                <a:latin typeface="Arial Black"/>
              </a:rPr>
              <a:t>Automated Customer’s Email Responses</a:t>
            </a:r>
          </a:p>
          <a:p>
            <a:pPr marL="342900" lvl="0" indent="-342900">
              <a:buFont typeface="Arial" panose="020B0604020202020204" pitchFamily="34" charset="0"/>
              <a:buChar char="•"/>
            </a:pPr>
            <a:r>
              <a:rPr lang="en-US" kern="0" dirty="0">
                <a:latin typeface="Arial Black"/>
              </a:rPr>
              <a:t>Visualization of Overall flow</a:t>
            </a:r>
          </a:p>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Arial Black"/>
                <a:sym typeface="Trebuchet MS"/>
              </a:rPr>
              <a:t>Appendixes</a:t>
            </a:r>
          </a:p>
          <a:p>
            <a:pPr marL="342900" lvl="0" indent="-342900">
              <a:buFont typeface="Arial" panose="020B0604020202020204" pitchFamily="34" charset="0"/>
              <a:buChar char="•"/>
            </a:pPr>
            <a:r>
              <a:rPr lang="en-US" kern="0" dirty="0">
                <a:latin typeface="Arial Black"/>
              </a:rPr>
              <a:t>Features | Implementation Plan | Support</a:t>
            </a:r>
          </a:p>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Arial Black"/>
                <a:sym typeface="Trebuchet MS"/>
              </a:rPr>
              <a:t>Support and maintenance</a:t>
            </a:r>
          </a:p>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Arial Black"/>
                <a:sym typeface="Trebuchet MS"/>
              </a:rPr>
              <a:t>Solution components</a:t>
            </a:r>
          </a:p>
          <a:p>
            <a:pPr marL="342900" lvl="0" indent="-342900">
              <a:buFont typeface="Arial" panose="020B0604020202020204" pitchFamily="34" charset="0"/>
              <a:buChar char="•"/>
            </a:pPr>
            <a:r>
              <a:rPr lang="en-US" kern="0" dirty="0">
                <a:latin typeface="Arial Black"/>
              </a:rPr>
              <a:t>Licensing Model &amp; Pricing</a:t>
            </a:r>
          </a:p>
          <a:p>
            <a:pPr marL="342900" marR="0" lvl="0" indent="-342900" algn="l" defTabSz="228600" rtl="0" eaLnBrk="1" fontAlgn="auto" latinLnBrk="0" hangingPunct="1">
              <a:lnSpc>
                <a:spcPct val="90000"/>
              </a:lnSpc>
              <a:spcBef>
                <a:spcPts val="1200"/>
              </a:spcBef>
              <a:spcAft>
                <a:spcPct val="0"/>
              </a:spcAft>
              <a:buClrTx/>
              <a:buSzTx/>
              <a:buFont typeface="Arial" panose="020B0604020202020204" pitchFamily="34" charset="0"/>
              <a:buChar char="•"/>
              <a:tabLst/>
              <a:defRPr/>
            </a:pPr>
            <a:endParaRPr kumimoji="0" lang="en-US" b="1" i="0" u="none" strike="noStrike" kern="0" cap="none" spc="0" normalizeH="0" baseline="0" noProof="0" dirty="0">
              <a:ln>
                <a:noFill/>
              </a:ln>
              <a:effectLst/>
              <a:uLnTx/>
              <a:uFillTx/>
              <a:latin typeface="Arial Black"/>
              <a:sym typeface="Trebuchet MS"/>
            </a:endParaRPr>
          </a:p>
        </p:txBody>
      </p:sp>
      <p:sp>
        <p:nvSpPr>
          <p:cNvPr id="17" name="Agenda">
            <a:extLst>
              <a:ext uri="{FF2B5EF4-FFF2-40B4-BE49-F238E27FC236}">
                <a16:creationId xmlns:a16="http://schemas.microsoft.com/office/drawing/2014/main" id="{859737A1-FEAF-4760-9F59-298B7415B3A0}"/>
              </a:ext>
            </a:extLst>
          </p:cNvPr>
          <p:cNvSpPr txBox="1">
            <a:spLocks/>
          </p:cNvSpPr>
          <p:nvPr/>
        </p:nvSpPr>
        <p:spPr>
          <a:xfrm>
            <a:off x="6527409" y="1633697"/>
            <a:ext cx="4745782" cy="962008"/>
          </a:xfrm>
          <a:prstGeom prst="rect">
            <a:avLst/>
          </a:prstGeom>
        </p:spPr>
        <p:txBody>
          <a:bodyPr/>
          <a:lstStyle>
            <a:lvl1pPr marL="0" marR="0" indent="0" algn="l" defTabSz="914400" rtl="0" eaLnBrk="1" latinLnBrk="0" hangingPunct="1">
              <a:lnSpc>
                <a:spcPct val="90000"/>
              </a:lnSpc>
              <a:spcBef>
                <a:spcPct val="0"/>
              </a:spcBef>
              <a:spcAft>
                <a:spcPct val="0"/>
              </a:spcAft>
              <a:buClrTx/>
              <a:buSzTx/>
              <a:buFontTx/>
              <a:buNone/>
              <a:defRPr kumimoji="0" lang="en-US" sz="3400" b="0" i="0" u="none" strike="noStrike" kern="0" cap="none" spc="0" normalizeH="0" baseline="0">
                <a:ln>
                  <a:noFill/>
                </a:ln>
                <a:solidFill>
                  <a:srgbClr val="404040"/>
                </a:solidFill>
                <a:effectLst/>
                <a:uLnTx/>
                <a:uFillTx/>
                <a:latin typeface="Arial Black"/>
                <a:ea typeface="Trebuchet MS"/>
                <a:cs typeface="Trebuchet MS"/>
                <a:sym typeface="Trebuchet MS"/>
              </a:defRPr>
            </a:lvl1pPr>
            <a:lvl2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ct val="0"/>
              </a:spcBef>
              <a:spcAft>
                <a:spcPct val="0"/>
              </a:spcAft>
              <a:buClrTx/>
              <a:buSzTx/>
              <a:buFontTx/>
              <a:buNone/>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400" b="0" i="0" u="none" strike="noStrike" kern="0" cap="none" spc="0" normalizeH="0" baseline="0" noProof="0" dirty="0">
                <a:ln>
                  <a:noFill/>
                </a:ln>
                <a:solidFill>
                  <a:srgbClr val="C00000"/>
                </a:solidFill>
                <a:effectLst/>
                <a:uLnTx/>
                <a:uFillTx/>
                <a:latin typeface="Arial Black"/>
                <a:sym typeface="Trebuchet MS"/>
              </a:rPr>
              <a:t>Agenda</a:t>
            </a:r>
          </a:p>
        </p:txBody>
      </p:sp>
      <p:sp>
        <p:nvSpPr>
          <p:cNvPr id="18" name="Rectangle 5">
            <a:extLst>
              <a:ext uri="{FF2B5EF4-FFF2-40B4-BE49-F238E27FC236}">
                <a16:creationId xmlns:a16="http://schemas.microsoft.com/office/drawing/2014/main" id="{B10F5713-53CC-4D89-80A2-E4E6F5A55D79}"/>
              </a:ext>
            </a:extLst>
          </p:cNvPr>
          <p:cNvSpPr>
            <a:spLocks noChangeArrowheads="1"/>
          </p:cNvSpPr>
          <p:nvPr/>
        </p:nvSpPr>
        <p:spPr bwMode="auto">
          <a:xfrm>
            <a:off x="6558190" y="1461691"/>
            <a:ext cx="914400" cy="82296"/>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pic>
        <p:nvPicPr>
          <p:cNvPr id="11" name="Picture 10" descr="A picture containing text, sign, close&#10;&#10;Description automatically generated">
            <a:extLst>
              <a:ext uri="{FF2B5EF4-FFF2-40B4-BE49-F238E27FC236}">
                <a16:creationId xmlns:a16="http://schemas.microsoft.com/office/drawing/2014/main" id="{A654E3BD-4F15-4161-A9DC-D371D7449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5847" y="3614563"/>
            <a:ext cx="1329457" cy="398837"/>
          </a:xfrm>
          <a:prstGeom prst="rect">
            <a:avLst/>
          </a:prstGeom>
        </p:spPr>
      </p:pic>
    </p:spTree>
    <p:extLst>
      <p:ext uri="{BB962C8B-B14F-4D97-AF65-F5344CB8AC3E}">
        <p14:creationId xmlns:p14="http://schemas.microsoft.com/office/powerpoint/2010/main" val="4001571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DBED-BCD3-4A27-BF5C-4B905311A49F}"/>
              </a:ext>
            </a:extLst>
          </p:cNvPr>
          <p:cNvSpPr txBox="1">
            <a:spLocks/>
          </p:cNvSpPr>
          <p:nvPr/>
        </p:nvSpPr>
        <p:spPr>
          <a:xfrm>
            <a:off x="834691" y="313430"/>
            <a:ext cx="10546071" cy="673987"/>
          </a:xfrm>
          <a:prstGeom prst="rect">
            <a:avLst/>
          </a:prstGeom>
        </p:spPr>
        <p:txBody>
          <a:bodyPr anchor="ct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br>
              <a:rPr kumimoji="0" lang="en-GB" sz="3200" b="0" i="0" u="none" strike="noStrike" kern="0" cap="none" spc="0" normalizeH="0" baseline="0" noProof="0" dirty="0">
                <a:ln>
                  <a:noFill/>
                </a:ln>
                <a:solidFill>
                  <a:srgbClr val="404040"/>
                </a:solidFill>
                <a:effectLst/>
                <a:uLnTx/>
                <a:uFillTx/>
                <a:latin typeface="Arial Black"/>
                <a:sym typeface="Trebuchet MS"/>
              </a:rPr>
            </a:br>
            <a:r>
              <a:rPr kumimoji="0" lang="en-GB" sz="3200" b="0" i="0" u="none" strike="noStrike" kern="0" cap="none" spc="0" normalizeH="0" baseline="0" noProof="0" dirty="0">
                <a:ln>
                  <a:noFill/>
                </a:ln>
                <a:solidFill>
                  <a:srgbClr val="404040"/>
                </a:solidFill>
                <a:effectLst/>
                <a:uLnTx/>
                <a:uFillTx/>
                <a:latin typeface="Arial Black"/>
                <a:sym typeface="Trebuchet MS"/>
              </a:rPr>
              <a:t>Appendix J - Security Requirements</a:t>
            </a:r>
            <a:endParaRPr kumimoji="0" lang="en-US" sz="3200" b="0" i="0" u="none" strike="noStrike" kern="0" cap="none" spc="0" normalizeH="0" baseline="0" noProof="0" dirty="0">
              <a:ln>
                <a:noFill/>
              </a:ln>
              <a:solidFill>
                <a:srgbClr val="404040"/>
              </a:solidFill>
              <a:effectLst/>
              <a:uLnTx/>
              <a:uFillTx/>
              <a:latin typeface="Arial Black"/>
              <a:sym typeface="Trebuchet MS"/>
            </a:endParaRPr>
          </a:p>
        </p:txBody>
      </p:sp>
      <p:sp>
        <p:nvSpPr>
          <p:cNvPr id="5" name="Rectangle 4">
            <a:extLst>
              <a:ext uri="{FF2B5EF4-FFF2-40B4-BE49-F238E27FC236}">
                <a16:creationId xmlns:a16="http://schemas.microsoft.com/office/drawing/2014/main" id="{CE3610D3-21D0-4590-8BCB-39A8B16A8207}"/>
              </a:ext>
            </a:extLst>
          </p:cNvPr>
          <p:cNvSpPr/>
          <p:nvPr/>
        </p:nvSpPr>
        <p:spPr>
          <a:xfrm>
            <a:off x="834692" y="1134178"/>
            <a:ext cx="2762295" cy="369332"/>
          </a:xfrm>
          <a:prstGeom prst="rect">
            <a:avLst/>
          </a:prstGeom>
        </p:spPr>
        <p:txBody>
          <a:bodyPr wrap="none">
            <a:spAutoFit/>
          </a:bodyPr>
          <a:lstStyle/>
          <a:p>
            <a:r>
              <a:rPr lang="en-US" b="1" dirty="0"/>
              <a:t>Security Requirements </a:t>
            </a:r>
          </a:p>
        </p:txBody>
      </p:sp>
      <p:pic>
        <p:nvPicPr>
          <p:cNvPr id="6" name="Picture 5">
            <a:extLst>
              <a:ext uri="{FF2B5EF4-FFF2-40B4-BE49-F238E27FC236}">
                <a16:creationId xmlns:a16="http://schemas.microsoft.com/office/drawing/2014/main" id="{C41AC17F-42CE-48A9-8120-6E843C229CBB}"/>
              </a:ext>
            </a:extLst>
          </p:cNvPr>
          <p:cNvPicPr>
            <a:picLocks noChangeAspect="1"/>
          </p:cNvPicPr>
          <p:nvPr/>
        </p:nvPicPr>
        <p:blipFill>
          <a:blip r:embed="rId3"/>
          <a:stretch>
            <a:fillRect/>
          </a:stretch>
        </p:blipFill>
        <p:spPr>
          <a:xfrm>
            <a:off x="755463" y="1621839"/>
            <a:ext cx="5683048" cy="4786797"/>
          </a:xfrm>
          <a:prstGeom prst="rect">
            <a:avLst/>
          </a:prstGeom>
        </p:spPr>
      </p:pic>
      <p:graphicFrame>
        <p:nvGraphicFramePr>
          <p:cNvPr id="9" name="Object 8">
            <a:extLst>
              <a:ext uri="{FF2B5EF4-FFF2-40B4-BE49-F238E27FC236}">
                <a16:creationId xmlns:a16="http://schemas.microsoft.com/office/drawing/2014/main" id="{6DD1FC82-2E01-4ACD-8BFE-4CAEB99F60E7}"/>
              </a:ext>
            </a:extLst>
          </p:cNvPr>
          <p:cNvGraphicFramePr>
            <a:graphicFrameLocks noChangeAspect="1"/>
          </p:cNvGraphicFramePr>
          <p:nvPr>
            <p:extLst>
              <p:ext uri="{D42A27DB-BD31-4B8C-83A1-F6EECF244321}">
                <p14:modId xmlns:p14="http://schemas.microsoft.com/office/powerpoint/2010/main" val="1021717231"/>
              </p:ext>
            </p:extLst>
          </p:nvPr>
        </p:nvGraphicFramePr>
        <p:xfrm>
          <a:off x="8527046" y="3429000"/>
          <a:ext cx="1784573" cy="1505733"/>
        </p:xfrm>
        <a:graphic>
          <a:graphicData uri="http://schemas.openxmlformats.org/presentationml/2006/ole">
            <mc:AlternateContent xmlns:mc="http://schemas.openxmlformats.org/markup-compatibility/2006">
              <mc:Choice xmlns:v="urn:schemas-microsoft-com:vml" Requires="v">
                <p:oleObj spid="_x0000_s4112"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8527046" y="3429000"/>
                        <a:ext cx="1784573" cy="1505733"/>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8B22BAD-5B7F-44E1-ADC7-30378ED8EBDB}"/>
              </a:ext>
            </a:extLst>
          </p:cNvPr>
          <p:cNvPicPr>
            <a:picLocks noChangeAspect="1"/>
          </p:cNvPicPr>
          <p:nvPr/>
        </p:nvPicPr>
        <p:blipFill>
          <a:blip r:embed="rId6"/>
          <a:stretch>
            <a:fillRect/>
          </a:stretch>
        </p:blipFill>
        <p:spPr>
          <a:xfrm>
            <a:off x="6736079" y="1621839"/>
            <a:ext cx="5108918" cy="702915"/>
          </a:xfrm>
          <a:prstGeom prst="rect">
            <a:avLst/>
          </a:prstGeom>
        </p:spPr>
      </p:pic>
    </p:spTree>
    <p:extLst>
      <p:ext uri="{BB962C8B-B14F-4D97-AF65-F5344CB8AC3E}">
        <p14:creationId xmlns:p14="http://schemas.microsoft.com/office/powerpoint/2010/main" val="30503712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DBED-BCD3-4A27-BF5C-4B905311A49F}"/>
              </a:ext>
            </a:extLst>
          </p:cNvPr>
          <p:cNvSpPr txBox="1">
            <a:spLocks/>
          </p:cNvSpPr>
          <p:nvPr/>
        </p:nvSpPr>
        <p:spPr>
          <a:xfrm>
            <a:off x="834691" y="341566"/>
            <a:ext cx="11357309" cy="673987"/>
          </a:xfrm>
          <a:prstGeom prst="rect">
            <a:avLst/>
          </a:prstGeom>
        </p:spPr>
        <p:txBody>
          <a:bodyPr anchor="ct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lvl="0"/>
            <a:br>
              <a:rPr kumimoji="0" lang="en-GB" sz="3200" b="0" i="0" u="none" strike="noStrike" kern="0" cap="none" spc="0" normalizeH="0" baseline="0" noProof="0" dirty="0">
                <a:ln>
                  <a:noFill/>
                </a:ln>
                <a:effectLst/>
                <a:uLnTx/>
                <a:uFillTx/>
                <a:latin typeface="Arial Black"/>
                <a:sym typeface="Trebuchet MS"/>
              </a:rPr>
            </a:br>
            <a:r>
              <a:rPr lang="en-US" kern="0" dirty="0"/>
              <a:t>Appendix nn – Business Continuity Requirements</a:t>
            </a:r>
            <a:endParaRPr kumimoji="0" lang="en-US" sz="3200" b="0" i="0" u="none" strike="noStrike" kern="0" cap="none" spc="0" normalizeH="0" baseline="0" noProof="0" dirty="0">
              <a:ln>
                <a:noFill/>
              </a:ln>
              <a:effectLst/>
              <a:uLnTx/>
              <a:uFillTx/>
              <a:latin typeface="Arial Black"/>
              <a:sym typeface="Trebuchet MS"/>
            </a:endParaRPr>
          </a:p>
        </p:txBody>
      </p:sp>
      <p:pic>
        <p:nvPicPr>
          <p:cNvPr id="3" name="Picture 2">
            <a:extLst>
              <a:ext uri="{FF2B5EF4-FFF2-40B4-BE49-F238E27FC236}">
                <a16:creationId xmlns:a16="http://schemas.microsoft.com/office/drawing/2014/main" id="{D0C13A7C-D1AF-4C4E-986E-C3925F24A8D3}"/>
              </a:ext>
            </a:extLst>
          </p:cNvPr>
          <p:cNvPicPr>
            <a:picLocks noChangeAspect="1"/>
          </p:cNvPicPr>
          <p:nvPr/>
        </p:nvPicPr>
        <p:blipFill>
          <a:blip r:embed="rId3"/>
          <a:stretch>
            <a:fillRect/>
          </a:stretch>
        </p:blipFill>
        <p:spPr>
          <a:xfrm>
            <a:off x="950407" y="1677387"/>
            <a:ext cx="9546437" cy="2514785"/>
          </a:xfrm>
          <a:prstGeom prst="rect">
            <a:avLst/>
          </a:prstGeom>
        </p:spPr>
      </p:pic>
      <p:graphicFrame>
        <p:nvGraphicFramePr>
          <p:cNvPr id="4" name="Object 3">
            <a:extLst>
              <a:ext uri="{FF2B5EF4-FFF2-40B4-BE49-F238E27FC236}">
                <a16:creationId xmlns:a16="http://schemas.microsoft.com/office/drawing/2014/main" id="{B8BE9B14-C311-4F6C-A25F-405FE1D04728}"/>
              </a:ext>
            </a:extLst>
          </p:cNvPr>
          <p:cNvGraphicFramePr>
            <a:graphicFrameLocks noChangeAspect="1"/>
          </p:cNvGraphicFramePr>
          <p:nvPr>
            <p:extLst>
              <p:ext uri="{D42A27DB-BD31-4B8C-83A1-F6EECF244321}">
                <p14:modId xmlns:p14="http://schemas.microsoft.com/office/powerpoint/2010/main" val="3863927224"/>
              </p:ext>
            </p:extLst>
          </p:nvPr>
        </p:nvGraphicFramePr>
        <p:xfrm>
          <a:off x="2248486" y="4794850"/>
          <a:ext cx="1653256" cy="1394935"/>
        </p:xfrm>
        <a:graphic>
          <a:graphicData uri="http://schemas.openxmlformats.org/presentationml/2006/ole">
            <mc:AlternateContent xmlns:mc="http://schemas.openxmlformats.org/markup-compatibility/2006">
              <mc:Choice xmlns:v="urn:schemas-microsoft-com:vml" Requires="v">
                <p:oleObj spid="_x0000_s5134"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2248486" y="4794850"/>
                        <a:ext cx="1653256" cy="1394935"/>
                      </a:xfrm>
                      <a:prstGeom prst="rect">
                        <a:avLst/>
                      </a:prstGeom>
                    </p:spPr>
                  </p:pic>
                </p:oleObj>
              </mc:Fallback>
            </mc:AlternateContent>
          </a:graphicData>
        </a:graphic>
      </p:graphicFrame>
    </p:spTree>
    <p:extLst>
      <p:ext uri="{BB962C8B-B14F-4D97-AF65-F5344CB8AC3E}">
        <p14:creationId xmlns:p14="http://schemas.microsoft.com/office/powerpoint/2010/main" val="28338836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899DBAE-0629-4D3D-99EF-6ECDBF37B199}"/>
              </a:ext>
            </a:extLst>
          </p:cNvPr>
          <p:cNvSpPr/>
          <p:nvPr/>
        </p:nvSpPr>
        <p:spPr>
          <a:xfrm>
            <a:off x="7600334" y="2836120"/>
            <a:ext cx="1040851" cy="2265525"/>
          </a:xfrm>
          <a:prstGeom prst="rect">
            <a:avLst/>
          </a:prstGeom>
          <a:solidFill>
            <a:schemeClr val="bg1">
              <a:lumMod val="95000"/>
            </a:schemeClr>
          </a:solidFill>
        </p:spPr>
        <p:txBody>
          <a:bodyPr wrap="square" rtlCol="0" anchor="ctr">
            <a:noAutofit/>
          </a:bodyPr>
          <a:lstStyle/>
          <a:p>
            <a:pPr algn="l">
              <a:lnSpc>
                <a:spcPct val="90000"/>
              </a:lnSpc>
            </a:pPr>
            <a:endParaRPr lang="en-US" sz="1400" kern="0" dirty="0"/>
          </a:p>
        </p:txBody>
      </p:sp>
      <p:sp>
        <p:nvSpPr>
          <p:cNvPr id="77" name="Rectangle 76">
            <a:extLst>
              <a:ext uri="{FF2B5EF4-FFF2-40B4-BE49-F238E27FC236}">
                <a16:creationId xmlns:a16="http://schemas.microsoft.com/office/drawing/2014/main" id="{5B16691F-E82B-4342-8CBB-5871BC165B33}"/>
              </a:ext>
            </a:extLst>
          </p:cNvPr>
          <p:cNvSpPr/>
          <p:nvPr/>
        </p:nvSpPr>
        <p:spPr>
          <a:xfrm>
            <a:off x="617463" y="2856003"/>
            <a:ext cx="1040851" cy="1783592"/>
          </a:xfrm>
          <a:prstGeom prst="rect">
            <a:avLst/>
          </a:prstGeom>
          <a:solidFill>
            <a:schemeClr val="bg1">
              <a:lumMod val="95000"/>
            </a:schemeClr>
          </a:solidFill>
        </p:spPr>
        <p:txBody>
          <a:bodyPr wrap="square" rtlCol="0" anchor="ctr">
            <a:noAutofit/>
          </a:bodyPr>
          <a:lstStyle/>
          <a:p>
            <a:pPr algn="l">
              <a:lnSpc>
                <a:spcPct val="90000"/>
              </a:lnSpc>
            </a:pPr>
            <a:endParaRPr lang="en-US" sz="1400" kern="0" dirty="0"/>
          </a:p>
        </p:txBody>
      </p:sp>
      <p:sp>
        <p:nvSpPr>
          <p:cNvPr id="104" name="TextBox 103">
            <a:extLst>
              <a:ext uri="{FF2B5EF4-FFF2-40B4-BE49-F238E27FC236}">
                <a16:creationId xmlns:a16="http://schemas.microsoft.com/office/drawing/2014/main" id="{DFC4FA04-DC40-467A-A4AB-8E0D6FC7A55B}"/>
              </a:ext>
            </a:extLst>
          </p:cNvPr>
          <p:cNvSpPr txBox="1"/>
          <p:nvPr/>
        </p:nvSpPr>
        <p:spPr>
          <a:xfrm>
            <a:off x="1125248" y="4000142"/>
            <a:ext cx="595290" cy="16402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0C0"/>
                </a:solidFill>
                <a:effectLst/>
                <a:uLnTx/>
                <a:uFillTx/>
                <a:latin typeface="Arial"/>
                <a:ea typeface="+mn-ea"/>
                <a:cs typeface="+mn-cs"/>
              </a:rPr>
              <a:t>Gateway</a:t>
            </a:r>
          </a:p>
        </p:txBody>
      </p:sp>
      <p:pic>
        <p:nvPicPr>
          <p:cNvPr id="116" name="Picture 8" descr="Image result for user">
            <a:extLst>
              <a:ext uri="{FF2B5EF4-FFF2-40B4-BE49-F238E27FC236}">
                <a16:creationId xmlns:a16="http://schemas.microsoft.com/office/drawing/2014/main" id="{9C8F7C9E-41CC-41F6-B557-70A788C741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0739" y="3055146"/>
            <a:ext cx="406839" cy="406839"/>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33">
            <a:extLst>
              <a:ext uri="{FF2B5EF4-FFF2-40B4-BE49-F238E27FC236}">
                <a16:creationId xmlns:a16="http://schemas.microsoft.com/office/drawing/2014/main" id="{AD44622C-3B9E-4E04-9599-9938B89588A2}"/>
              </a:ext>
            </a:extLst>
          </p:cNvPr>
          <p:cNvSpPr txBox="1">
            <a:spLocks noChangeArrowheads="1"/>
          </p:cNvSpPr>
          <p:nvPr/>
        </p:nvSpPr>
        <p:spPr bwMode="auto">
          <a:xfrm>
            <a:off x="378551" y="2471892"/>
            <a:ext cx="1465254" cy="215444"/>
          </a:xfrm>
          <a:prstGeom prst="rect">
            <a:avLst/>
          </a:prstGeom>
          <a:noFill/>
        </p:spPr>
        <p:txBody>
          <a:bodyPr wrap="square" lIns="0" tIns="0" rIns="0" bIns="0" rtlCol="0" anchor="t">
            <a:noAutofit/>
          </a:bodyPr>
          <a:lstStyle>
            <a:defPPr>
              <a:defRPr lang="en-US"/>
            </a:defPPr>
            <a:lvl1pPr algn="ctr">
              <a:defRPr sz="800">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Arial"/>
                <a:ea typeface="+mn-ea"/>
                <a:cs typeface="+mn-cs"/>
              </a:rPr>
              <a:t>ADCB Network</a:t>
            </a:r>
          </a:p>
        </p:txBody>
      </p:sp>
      <p:sp>
        <p:nvSpPr>
          <p:cNvPr id="191" name="TextBox 33">
            <a:extLst>
              <a:ext uri="{FF2B5EF4-FFF2-40B4-BE49-F238E27FC236}">
                <a16:creationId xmlns:a16="http://schemas.microsoft.com/office/drawing/2014/main" id="{CC6CCB47-0007-4873-8C4D-C80980FE549F}"/>
              </a:ext>
            </a:extLst>
          </p:cNvPr>
          <p:cNvSpPr txBox="1">
            <a:spLocks noChangeArrowheads="1"/>
          </p:cNvSpPr>
          <p:nvPr/>
        </p:nvSpPr>
        <p:spPr bwMode="auto">
          <a:xfrm>
            <a:off x="7592058" y="4703808"/>
            <a:ext cx="1148564" cy="188388"/>
          </a:xfrm>
          <a:prstGeom prst="rect">
            <a:avLst/>
          </a:prstGeom>
          <a:noFill/>
        </p:spPr>
        <p:txBody>
          <a:bodyPr wrap="square" lIns="0" tIns="0" rIns="0" bIns="0" rtlCol="0" anchor="t">
            <a:noAutofit/>
          </a:bodyPr>
          <a:lstStyle>
            <a:defPPr>
              <a:defRPr lang="en-US"/>
            </a:defPPr>
            <a:lvl1pPr algn="ctr">
              <a:defRPr sz="800">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Arial"/>
                <a:ea typeface="+mn-ea"/>
                <a:cs typeface="+mn-cs"/>
              </a:rPr>
              <a:t>CNX IT team</a:t>
            </a:r>
          </a:p>
        </p:txBody>
      </p:sp>
      <p:pic>
        <p:nvPicPr>
          <p:cNvPr id="201" name="Picture 8" descr="Image result for user">
            <a:extLst>
              <a:ext uri="{FF2B5EF4-FFF2-40B4-BE49-F238E27FC236}">
                <a16:creationId xmlns:a16="http://schemas.microsoft.com/office/drawing/2014/main" id="{25231C61-D157-4721-9405-363B5E7AE0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3790" y="4097331"/>
            <a:ext cx="406839" cy="406839"/>
          </a:xfrm>
          <a:prstGeom prst="rect">
            <a:avLst/>
          </a:prstGeom>
          <a:noFill/>
          <a:extLst>
            <a:ext uri="{909E8E84-426E-40DD-AFC4-6F175D3DCCD1}">
              <a14:hiddenFill xmlns:a14="http://schemas.microsoft.com/office/drawing/2010/main">
                <a:solidFill>
                  <a:srgbClr val="FFFFFF"/>
                </a:solidFill>
              </a14:hiddenFill>
            </a:ext>
          </a:extLst>
        </p:spPr>
      </p:pic>
      <p:sp>
        <p:nvSpPr>
          <p:cNvPr id="208" name="Title 1">
            <a:extLst>
              <a:ext uri="{FF2B5EF4-FFF2-40B4-BE49-F238E27FC236}">
                <a16:creationId xmlns:a16="http://schemas.microsoft.com/office/drawing/2014/main" id="{4A32C504-6B6F-46F0-8DF7-8D7DDA64278C}"/>
              </a:ext>
            </a:extLst>
          </p:cNvPr>
          <p:cNvSpPr>
            <a:spLocks noGrp="1"/>
          </p:cNvSpPr>
          <p:nvPr>
            <p:ph type="title"/>
          </p:nvPr>
        </p:nvSpPr>
        <p:spPr>
          <a:xfrm>
            <a:off x="688020" y="380608"/>
            <a:ext cx="12035457" cy="656950"/>
          </a:xfrm>
        </p:spPr>
        <p:txBody>
          <a:bodyPr/>
          <a:lstStyle/>
          <a:p>
            <a:pPr defTabSz="228600">
              <a:spcBef>
                <a:spcPts val="600"/>
              </a:spcBef>
              <a:buSzPct val="100000"/>
            </a:pPr>
            <a:r>
              <a:rPr lang="en-US" b="1" dirty="0">
                <a:latin typeface="Arial Black" panose="020B0A04020102020204" pitchFamily="34" charset="0"/>
                <a:ea typeface="+mn-ea"/>
                <a:cs typeface="+mn-cs"/>
              </a:rPr>
              <a:t>DC – DR Architecture </a:t>
            </a:r>
            <a:br>
              <a:rPr lang="en-US" sz="2800" b="1" dirty="0">
                <a:latin typeface="Arial Black" panose="020B0A04020102020204" pitchFamily="34" charset="0"/>
                <a:ea typeface="+mn-ea"/>
                <a:cs typeface="+mn-cs"/>
              </a:rPr>
            </a:br>
            <a:r>
              <a:rPr lang="en-US" sz="2000" b="1" dirty="0">
                <a:latin typeface="Arial Black" panose="020B0A04020102020204" pitchFamily="34" charset="0"/>
                <a:ea typeface="+mn-ea"/>
                <a:cs typeface="+mn-cs"/>
              </a:rPr>
              <a:t>Recommendation to ADCB managed cloud infra</a:t>
            </a:r>
          </a:p>
        </p:txBody>
      </p:sp>
      <p:pic>
        <p:nvPicPr>
          <p:cNvPr id="2054" name="Picture 6" descr="Blue, Computer Icon - Download Free Icons">
            <a:extLst>
              <a:ext uri="{FF2B5EF4-FFF2-40B4-BE49-F238E27FC236}">
                <a16:creationId xmlns:a16="http://schemas.microsoft.com/office/drawing/2014/main" id="{AD66BD9A-CEE4-4770-B100-3ED2FB58ED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52" y="2992490"/>
            <a:ext cx="483908" cy="48390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Blue, Computer Icon - Download Free Icons">
            <a:extLst>
              <a:ext uri="{FF2B5EF4-FFF2-40B4-BE49-F238E27FC236}">
                <a16:creationId xmlns:a16="http://schemas.microsoft.com/office/drawing/2014/main" id="{2F626880-ECAD-405B-B576-D935D9E2BF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813" y="3514453"/>
            <a:ext cx="483908" cy="48390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Blue, Computer Icon - Download Free Icons">
            <a:extLst>
              <a:ext uri="{FF2B5EF4-FFF2-40B4-BE49-F238E27FC236}">
                <a16:creationId xmlns:a16="http://schemas.microsoft.com/office/drawing/2014/main" id="{7A148B78-4F5A-4282-AA4F-4B45A8D7E8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552" y="3980726"/>
            <a:ext cx="483908" cy="4839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twork gateway icon - carposporous.upmedia.site">
            <a:extLst>
              <a:ext uri="{FF2B5EF4-FFF2-40B4-BE49-F238E27FC236}">
                <a16:creationId xmlns:a16="http://schemas.microsoft.com/office/drawing/2014/main" id="{CD5F377D-C0D3-4AB2-8E4C-F62718FE6EF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05789" y="3622505"/>
            <a:ext cx="483908" cy="37384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Image result for user">
            <a:extLst>
              <a:ext uri="{FF2B5EF4-FFF2-40B4-BE49-F238E27FC236}">
                <a16:creationId xmlns:a16="http://schemas.microsoft.com/office/drawing/2014/main" id="{41F8BE2A-BDCF-4ABD-B5A8-CE230D6DE5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2969" y="3599737"/>
            <a:ext cx="406839" cy="40683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Network gateway icon - carposporous.upmedia.site">
            <a:extLst>
              <a:ext uri="{FF2B5EF4-FFF2-40B4-BE49-F238E27FC236}">
                <a16:creationId xmlns:a16="http://schemas.microsoft.com/office/drawing/2014/main" id="{3E2DAC3E-835F-4D35-B382-331A612D856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22146" y="3500097"/>
            <a:ext cx="483908" cy="37384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31A82A48-6EA9-4E1C-B033-7E5CA04D1A27}"/>
              </a:ext>
            </a:extLst>
          </p:cNvPr>
          <p:cNvSpPr txBox="1"/>
          <p:nvPr/>
        </p:nvSpPr>
        <p:spPr>
          <a:xfrm>
            <a:off x="7687642" y="3912320"/>
            <a:ext cx="595290" cy="16402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0C0"/>
                </a:solidFill>
                <a:effectLst/>
                <a:uLnTx/>
                <a:uFillTx/>
                <a:latin typeface="Arial"/>
                <a:ea typeface="+mn-ea"/>
                <a:cs typeface="+mn-cs"/>
              </a:rPr>
              <a:t>VPN Gateway</a:t>
            </a:r>
          </a:p>
        </p:txBody>
      </p:sp>
      <p:sp>
        <p:nvSpPr>
          <p:cNvPr id="100" name="Rectangle 99">
            <a:extLst>
              <a:ext uri="{FF2B5EF4-FFF2-40B4-BE49-F238E27FC236}">
                <a16:creationId xmlns:a16="http://schemas.microsoft.com/office/drawing/2014/main" id="{E53D9B02-FA30-4E37-95F3-FB78EED1E156}"/>
              </a:ext>
            </a:extLst>
          </p:cNvPr>
          <p:cNvSpPr/>
          <p:nvPr/>
        </p:nvSpPr>
        <p:spPr>
          <a:xfrm>
            <a:off x="461850" y="2612006"/>
            <a:ext cx="1311145" cy="3223547"/>
          </a:xfrm>
          <a:prstGeom prst="rect">
            <a:avLst/>
          </a:prstGeom>
          <a:noFill/>
          <a:ln w="3175">
            <a:solidFill>
              <a:schemeClr val="accent4"/>
            </a:solidFill>
            <a:prstDash val="dash"/>
          </a:ln>
        </p:spPr>
        <p:txBody>
          <a:bodyPr wrap="square" rtlCol="0" anchor="ctr">
            <a:noAutofit/>
          </a:bodyPr>
          <a:lstStyle/>
          <a:p>
            <a:pPr algn="l">
              <a:lnSpc>
                <a:spcPct val="90000"/>
              </a:lnSpc>
            </a:pPr>
            <a:endParaRPr lang="en-US" sz="1400" kern="0" dirty="0"/>
          </a:p>
        </p:txBody>
      </p:sp>
      <p:sp>
        <p:nvSpPr>
          <p:cNvPr id="101" name="TextBox 100">
            <a:extLst>
              <a:ext uri="{FF2B5EF4-FFF2-40B4-BE49-F238E27FC236}">
                <a16:creationId xmlns:a16="http://schemas.microsoft.com/office/drawing/2014/main" id="{60E2F470-DCDD-422D-B338-6F9B3A959E71}"/>
              </a:ext>
            </a:extLst>
          </p:cNvPr>
          <p:cNvSpPr txBox="1"/>
          <p:nvPr/>
        </p:nvSpPr>
        <p:spPr>
          <a:xfrm>
            <a:off x="609612" y="2746843"/>
            <a:ext cx="1020395" cy="211739"/>
          </a:xfrm>
          <a:prstGeom prst="rect">
            <a:avLst/>
          </a:prstGeom>
          <a:noFill/>
        </p:spPr>
        <p:txBody>
          <a:bodyPr wrap="square" lIns="0" tIns="0" rIns="0" bIns="0" rtlCol="0" anchor="t">
            <a:noAutofit/>
          </a:bodyPr>
          <a:lstStyle/>
          <a:p>
            <a:pPr algn="ctr"/>
            <a:r>
              <a:rPr lang="en-US" sz="800" dirty="0">
                <a:solidFill>
                  <a:srgbClr val="0070C0"/>
                </a:solidFill>
              </a:rPr>
              <a:t>ADCB Data Centre</a:t>
            </a:r>
          </a:p>
        </p:txBody>
      </p:sp>
      <p:sp>
        <p:nvSpPr>
          <p:cNvPr id="102" name="TextBox 101">
            <a:extLst>
              <a:ext uri="{FF2B5EF4-FFF2-40B4-BE49-F238E27FC236}">
                <a16:creationId xmlns:a16="http://schemas.microsoft.com/office/drawing/2014/main" id="{83F2EBA6-1466-4B32-A2CF-F3285A5B65DD}"/>
              </a:ext>
            </a:extLst>
          </p:cNvPr>
          <p:cNvSpPr txBox="1"/>
          <p:nvPr/>
        </p:nvSpPr>
        <p:spPr>
          <a:xfrm>
            <a:off x="9205157" y="2197067"/>
            <a:ext cx="2809781" cy="3713036"/>
          </a:xfrm>
          <a:prstGeom prst="rect">
            <a:avLst/>
          </a:prstGeom>
          <a:noFill/>
        </p:spPr>
        <p:txBody>
          <a:bodyPr wrap="square" lIns="0" tIns="0" rIns="0" bIns="0" rtlCol="0" anchor="t">
            <a:noAutofit/>
          </a:bodyPr>
          <a:lstStyle/>
          <a:p>
            <a:r>
              <a:rPr lang="en-US" sz="1600" dirty="0">
                <a:solidFill>
                  <a:schemeClr val="tx2"/>
                </a:solidFill>
              </a:rPr>
              <a:t>Both DC and DR infrastructure planned to be in High Availability mode</a:t>
            </a:r>
          </a:p>
          <a:p>
            <a:endParaRPr lang="en-US" sz="1600" dirty="0">
              <a:solidFill>
                <a:schemeClr val="tx2"/>
              </a:solidFill>
            </a:endParaRPr>
          </a:p>
          <a:p>
            <a:r>
              <a:rPr lang="en-US" sz="1600" dirty="0">
                <a:solidFill>
                  <a:schemeClr val="tx2"/>
                </a:solidFill>
              </a:rPr>
              <a:t>If needed, DR can be reduced to single instance rather than HA from an Application standpoint</a:t>
            </a:r>
          </a:p>
          <a:p>
            <a:endParaRPr lang="en-US" sz="1600" dirty="0">
              <a:solidFill>
                <a:schemeClr val="tx2"/>
              </a:solidFill>
            </a:endParaRPr>
          </a:p>
          <a:p>
            <a:r>
              <a:rPr lang="en-US" sz="1600" dirty="0">
                <a:solidFill>
                  <a:schemeClr val="tx2"/>
                </a:solidFill>
              </a:rPr>
              <a:t>Dev/UAT environments planned only for DC</a:t>
            </a:r>
          </a:p>
          <a:p>
            <a:endParaRPr lang="en-US" sz="1600" dirty="0">
              <a:solidFill>
                <a:schemeClr val="tx2"/>
              </a:solidFill>
            </a:endParaRPr>
          </a:p>
          <a:p>
            <a:r>
              <a:rPr lang="en-US" sz="1600" dirty="0">
                <a:solidFill>
                  <a:schemeClr val="tx2"/>
                </a:solidFill>
              </a:rPr>
              <a:t>Infrastructure Level switch between DC and DR will be managed by ADCB</a:t>
            </a:r>
          </a:p>
          <a:p>
            <a:endParaRPr lang="en-US" sz="1600" dirty="0">
              <a:solidFill>
                <a:schemeClr val="tx2"/>
              </a:solidFill>
            </a:endParaRPr>
          </a:p>
        </p:txBody>
      </p:sp>
      <p:sp>
        <p:nvSpPr>
          <p:cNvPr id="117" name="Rectangle 116">
            <a:extLst>
              <a:ext uri="{FF2B5EF4-FFF2-40B4-BE49-F238E27FC236}">
                <a16:creationId xmlns:a16="http://schemas.microsoft.com/office/drawing/2014/main" id="{EEA7AFA4-1754-4EBC-B8AE-6DF52140BA94}"/>
              </a:ext>
            </a:extLst>
          </p:cNvPr>
          <p:cNvSpPr/>
          <p:nvPr/>
        </p:nvSpPr>
        <p:spPr>
          <a:xfrm>
            <a:off x="594499" y="4736991"/>
            <a:ext cx="1040851" cy="926478"/>
          </a:xfrm>
          <a:prstGeom prst="rect">
            <a:avLst/>
          </a:prstGeom>
          <a:solidFill>
            <a:schemeClr val="bg1">
              <a:lumMod val="95000"/>
            </a:schemeClr>
          </a:solidFill>
        </p:spPr>
        <p:txBody>
          <a:bodyPr wrap="square" rtlCol="0" anchor="ctr">
            <a:noAutofit/>
          </a:bodyPr>
          <a:lstStyle/>
          <a:p>
            <a:pPr algn="l">
              <a:lnSpc>
                <a:spcPct val="90000"/>
              </a:lnSpc>
            </a:pPr>
            <a:endParaRPr lang="en-US" sz="1400" kern="0" dirty="0"/>
          </a:p>
        </p:txBody>
      </p:sp>
      <p:pic>
        <p:nvPicPr>
          <p:cNvPr id="119" name="Picture 8" descr="Image result for user">
            <a:extLst>
              <a:ext uri="{FF2B5EF4-FFF2-40B4-BE49-F238E27FC236}">
                <a16:creationId xmlns:a16="http://schemas.microsoft.com/office/drawing/2014/main" id="{D97293B3-9544-4475-847C-A19BE0D183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869" y="4847968"/>
            <a:ext cx="406839" cy="40683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33">
            <a:extLst>
              <a:ext uri="{FF2B5EF4-FFF2-40B4-BE49-F238E27FC236}">
                <a16:creationId xmlns:a16="http://schemas.microsoft.com/office/drawing/2014/main" id="{4F5A06CA-1FE1-461B-838B-4DBBD3451D75}"/>
              </a:ext>
            </a:extLst>
          </p:cNvPr>
          <p:cNvSpPr txBox="1">
            <a:spLocks noChangeArrowheads="1"/>
          </p:cNvSpPr>
          <p:nvPr/>
        </p:nvSpPr>
        <p:spPr bwMode="auto">
          <a:xfrm>
            <a:off x="567060" y="5391744"/>
            <a:ext cx="1148564" cy="188388"/>
          </a:xfrm>
          <a:prstGeom prst="rect">
            <a:avLst/>
          </a:prstGeom>
          <a:noFill/>
        </p:spPr>
        <p:txBody>
          <a:bodyPr wrap="square" lIns="0" tIns="0" rIns="0" bIns="0" rtlCol="0" anchor="t">
            <a:noAutofit/>
          </a:bodyPr>
          <a:lstStyle>
            <a:defPPr>
              <a:defRPr lang="en-US"/>
            </a:defPPr>
            <a:lvl1pPr algn="ctr">
              <a:defRPr sz="800">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Arial"/>
                <a:ea typeface="+mn-ea"/>
                <a:cs typeface="+mn-cs"/>
              </a:rPr>
              <a:t>Application Users</a:t>
            </a:r>
          </a:p>
        </p:txBody>
      </p:sp>
      <p:pic>
        <p:nvPicPr>
          <p:cNvPr id="123" name="Picture 8" descr="Image result for user">
            <a:extLst>
              <a:ext uri="{FF2B5EF4-FFF2-40B4-BE49-F238E27FC236}">
                <a16:creationId xmlns:a16="http://schemas.microsoft.com/office/drawing/2014/main" id="{A0512767-8E7B-414B-B95D-25F00A272B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101" y="4850056"/>
            <a:ext cx="406839" cy="406839"/>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280728A1-1A65-4782-AFAB-928F94E81EF1}"/>
              </a:ext>
            </a:extLst>
          </p:cNvPr>
          <p:cNvSpPr/>
          <p:nvPr/>
        </p:nvSpPr>
        <p:spPr>
          <a:xfrm>
            <a:off x="7465972" y="2441812"/>
            <a:ext cx="1311145" cy="3223547"/>
          </a:xfrm>
          <a:prstGeom prst="rect">
            <a:avLst/>
          </a:prstGeom>
          <a:noFill/>
          <a:ln w="3175">
            <a:solidFill>
              <a:schemeClr val="accent4"/>
            </a:solidFill>
            <a:prstDash val="dash"/>
          </a:ln>
        </p:spPr>
        <p:txBody>
          <a:bodyPr wrap="square" rtlCol="0" anchor="ctr">
            <a:noAutofit/>
          </a:bodyPr>
          <a:lstStyle/>
          <a:p>
            <a:pPr algn="l">
              <a:lnSpc>
                <a:spcPct val="90000"/>
              </a:lnSpc>
            </a:pPr>
            <a:endParaRPr lang="en-US" sz="1400" kern="0" dirty="0"/>
          </a:p>
        </p:txBody>
      </p:sp>
      <p:sp>
        <p:nvSpPr>
          <p:cNvPr id="126" name="TextBox 33">
            <a:extLst>
              <a:ext uri="{FF2B5EF4-FFF2-40B4-BE49-F238E27FC236}">
                <a16:creationId xmlns:a16="http://schemas.microsoft.com/office/drawing/2014/main" id="{9B524434-A946-4FEB-A03B-9D1A6281A55C}"/>
              </a:ext>
            </a:extLst>
          </p:cNvPr>
          <p:cNvSpPr txBox="1">
            <a:spLocks noChangeArrowheads="1"/>
          </p:cNvSpPr>
          <p:nvPr/>
        </p:nvSpPr>
        <p:spPr bwMode="auto">
          <a:xfrm>
            <a:off x="7345095" y="2276646"/>
            <a:ext cx="1465254" cy="215444"/>
          </a:xfrm>
          <a:prstGeom prst="rect">
            <a:avLst/>
          </a:prstGeom>
          <a:noFill/>
        </p:spPr>
        <p:txBody>
          <a:bodyPr wrap="square" lIns="0" tIns="0" rIns="0" bIns="0" rtlCol="0" anchor="t">
            <a:noAutofit/>
          </a:bodyPr>
          <a:lstStyle>
            <a:defPPr>
              <a:defRPr lang="en-US"/>
            </a:defPPr>
            <a:lvl1pPr algn="ctr">
              <a:defRPr sz="800">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Arial"/>
                <a:ea typeface="+mn-ea"/>
                <a:cs typeface="+mn-cs"/>
              </a:rPr>
              <a:t>Concentrix Network</a:t>
            </a:r>
          </a:p>
        </p:txBody>
      </p:sp>
      <p:pic>
        <p:nvPicPr>
          <p:cNvPr id="67" name="Picture 66">
            <a:extLst>
              <a:ext uri="{FF2B5EF4-FFF2-40B4-BE49-F238E27FC236}">
                <a16:creationId xmlns:a16="http://schemas.microsoft.com/office/drawing/2014/main" id="{0AF67982-5905-4CED-BD06-4B2BCD9D1EFE}"/>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3145784" y="4147901"/>
            <a:ext cx="3559965" cy="2571086"/>
          </a:xfrm>
          <a:prstGeom prst="rect">
            <a:avLst/>
          </a:prstGeom>
        </p:spPr>
      </p:pic>
      <p:pic>
        <p:nvPicPr>
          <p:cNvPr id="70" name="Picture 69">
            <a:extLst>
              <a:ext uri="{FF2B5EF4-FFF2-40B4-BE49-F238E27FC236}">
                <a16:creationId xmlns:a16="http://schemas.microsoft.com/office/drawing/2014/main" id="{176264FD-E934-4B42-8D37-6871FFC3CD5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3145784" y="1378765"/>
            <a:ext cx="3559965" cy="2571086"/>
          </a:xfrm>
          <a:prstGeom prst="rect">
            <a:avLst/>
          </a:prstGeom>
        </p:spPr>
      </p:pic>
      <p:cxnSp>
        <p:nvCxnSpPr>
          <p:cNvPr id="71" name="Straight Connector 70">
            <a:extLst>
              <a:ext uri="{FF2B5EF4-FFF2-40B4-BE49-F238E27FC236}">
                <a16:creationId xmlns:a16="http://schemas.microsoft.com/office/drawing/2014/main" id="{3286E58F-EDB5-4662-AAAB-A1A7A0041EA6}"/>
              </a:ext>
            </a:extLst>
          </p:cNvPr>
          <p:cNvCxnSpPr/>
          <p:nvPr/>
        </p:nvCxnSpPr>
        <p:spPr>
          <a:xfrm>
            <a:off x="8950806" y="1907964"/>
            <a:ext cx="0" cy="4206240"/>
          </a:xfrm>
          <a:prstGeom prst="line">
            <a:avLst/>
          </a:prstGeom>
          <a:noFill/>
          <a:ln w="12700" cap="flat">
            <a:solidFill>
              <a:schemeClr val="tx2"/>
            </a:solidFill>
            <a:prstDash val="sysDash"/>
            <a:round/>
          </a:ln>
          <a:effectLst/>
          <a:sp3d/>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15188CE9-0E32-40AD-890C-AA67A73836AD}"/>
              </a:ext>
            </a:extLst>
          </p:cNvPr>
          <p:cNvSpPr txBox="1"/>
          <p:nvPr/>
        </p:nvSpPr>
        <p:spPr>
          <a:xfrm>
            <a:off x="4670004" y="1442936"/>
            <a:ext cx="662709" cy="170741"/>
          </a:xfrm>
          <a:prstGeom prst="rect">
            <a:avLst/>
          </a:prstGeom>
          <a:noFill/>
        </p:spPr>
        <p:txBody>
          <a:bodyPr wrap="square" lIns="0" tIns="0" rIns="0" bIns="0" rtlCol="0" anchor="t">
            <a:noAutofit/>
          </a:bodyPr>
          <a:lstStyle/>
          <a:p>
            <a:r>
              <a:rPr lang="en-US" sz="1200" dirty="0">
                <a:solidFill>
                  <a:srgbClr val="0070C0"/>
                </a:solidFill>
              </a:rPr>
              <a:t>Zone 1</a:t>
            </a:r>
          </a:p>
          <a:p>
            <a:endParaRPr lang="en-US" sz="1200" dirty="0">
              <a:solidFill>
                <a:srgbClr val="0070C0"/>
              </a:solidFill>
            </a:endParaRPr>
          </a:p>
        </p:txBody>
      </p:sp>
      <p:sp>
        <p:nvSpPr>
          <p:cNvPr id="80" name="TextBox 79">
            <a:extLst>
              <a:ext uri="{FF2B5EF4-FFF2-40B4-BE49-F238E27FC236}">
                <a16:creationId xmlns:a16="http://schemas.microsoft.com/office/drawing/2014/main" id="{C0A799AD-AEC3-419A-B4AD-7D820DC2E826}"/>
              </a:ext>
            </a:extLst>
          </p:cNvPr>
          <p:cNvSpPr txBox="1"/>
          <p:nvPr/>
        </p:nvSpPr>
        <p:spPr>
          <a:xfrm>
            <a:off x="4666367" y="4147901"/>
            <a:ext cx="662709" cy="170741"/>
          </a:xfrm>
          <a:prstGeom prst="rect">
            <a:avLst/>
          </a:prstGeom>
          <a:noFill/>
        </p:spPr>
        <p:txBody>
          <a:bodyPr wrap="square" lIns="0" tIns="0" rIns="0" bIns="0" rtlCol="0" anchor="t">
            <a:noAutofit/>
          </a:bodyPr>
          <a:lstStyle/>
          <a:p>
            <a:r>
              <a:rPr lang="en-US" sz="1200" dirty="0">
                <a:solidFill>
                  <a:srgbClr val="0070C0"/>
                </a:solidFill>
              </a:rPr>
              <a:t>Zone 2</a:t>
            </a:r>
          </a:p>
        </p:txBody>
      </p:sp>
      <p:cxnSp>
        <p:nvCxnSpPr>
          <p:cNvPr id="11" name="Connector: Elbow 10">
            <a:extLst>
              <a:ext uri="{FF2B5EF4-FFF2-40B4-BE49-F238E27FC236}">
                <a16:creationId xmlns:a16="http://schemas.microsoft.com/office/drawing/2014/main" id="{AA5BC4FB-FCD4-4244-98D2-FE210950087A}"/>
              </a:ext>
            </a:extLst>
          </p:cNvPr>
          <p:cNvCxnSpPr>
            <a:stCxn id="2056" idx="3"/>
          </p:cNvCxnSpPr>
          <p:nvPr/>
        </p:nvCxnSpPr>
        <p:spPr>
          <a:xfrm flipV="1">
            <a:off x="1689697" y="2492090"/>
            <a:ext cx="1583590" cy="1317337"/>
          </a:xfrm>
          <a:prstGeom prst="bentConnector3">
            <a:avLst/>
          </a:prstGeom>
          <a:noFill/>
          <a:ln w="12700" cap="flat">
            <a:solidFill>
              <a:schemeClr val="tx2"/>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81" name="Connector: Elbow 80">
            <a:extLst>
              <a:ext uri="{FF2B5EF4-FFF2-40B4-BE49-F238E27FC236}">
                <a16:creationId xmlns:a16="http://schemas.microsoft.com/office/drawing/2014/main" id="{4708EE87-939F-4EC8-902C-087E56A2250B}"/>
              </a:ext>
            </a:extLst>
          </p:cNvPr>
          <p:cNvCxnSpPr>
            <a:cxnSpLocks/>
          </p:cNvCxnSpPr>
          <p:nvPr/>
        </p:nvCxnSpPr>
        <p:spPr>
          <a:xfrm>
            <a:off x="1715624" y="3809427"/>
            <a:ext cx="1617353" cy="1445380"/>
          </a:xfrm>
          <a:prstGeom prst="bentConnector3">
            <a:avLst>
              <a:gd name="adj1" fmla="val 48361"/>
            </a:avLst>
          </a:prstGeom>
          <a:noFill/>
          <a:ln w="12700" cap="flat">
            <a:solidFill>
              <a:schemeClr val="tx2"/>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82" name="Connector: Elbow 81">
            <a:extLst>
              <a:ext uri="{FF2B5EF4-FFF2-40B4-BE49-F238E27FC236}">
                <a16:creationId xmlns:a16="http://schemas.microsoft.com/office/drawing/2014/main" id="{95C298C0-AF7A-4E5B-81AF-309BF1A4C01D}"/>
              </a:ext>
            </a:extLst>
          </p:cNvPr>
          <p:cNvCxnSpPr>
            <a:cxnSpLocks/>
            <a:stCxn id="70" idx="3"/>
            <a:endCxn id="125" idx="1"/>
          </p:cNvCxnSpPr>
          <p:nvPr/>
        </p:nvCxnSpPr>
        <p:spPr>
          <a:xfrm>
            <a:off x="6705749" y="2664308"/>
            <a:ext cx="760223" cy="1389278"/>
          </a:xfrm>
          <a:prstGeom prst="bentConnector3">
            <a:avLst/>
          </a:prstGeom>
          <a:noFill/>
          <a:ln w="12700" cap="flat">
            <a:solidFill>
              <a:schemeClr val="tx2"/>
            </a:solidFill>
            <a:prstDash val="solid"/>
            <a:round/>
            <a:headEnd type="triangle"/>
            <a:tailEnd type="triangle"/>
          </a:ln>
          <a:effectLst/>
          <a:sp3d/>
        </p:spPr>
        <p:style>
          <a:lnRef idx="0">
            <a:scrgbClr r="0" g="0" b="0"/>
          </a:lnRef>
          <a:fillRef idx="0">
            <a:scrgbClr r="0" g="0" b="0"/>
          </a:fillRef>
          <a:effectRef idx="0">
            <a:scrgbClr r="0" g="0" b="0"/>
          </a:effectRef>
          <a:fontRef idx="none"/>
        </p:style>
      </p:cxnSp>
      <p:cxnSp>
        <p:nvCxnSpPr>
          <p:cNvPr id="86" name="Connector: Elbow 85">
            <a:extLst>
              <a:ext uri="{FF2B5EF4-FFF2-40B4-BE49-F238E27FC236}">
                <a16:creationId xmlns:a16="http://schemas.microsoft.com/office/drawing/2014/main" id="{4531C869-60A9-418A-B957-43344F2E2024}"/>
              </a:ext>
            </a:extLst>
          </p:cNvPr>
          <p:cNvCxnSpPr>
            <a:cxnSpLocks/>
            <a:stCxn id="67" idx="3"/>
            <a:endCxn id="125" idx="1"/>
          </p:cNvCxnSpPr>
          <p:nvPr/>
        </p:nvCxnSpPr>
        <p:spPr>
          <a:xfrm flipV="1">
            <a:off x="6705749" y="4053586"/>
            <a:ext cx="760223" cy="1379858"/>
          </a:xfrm>
          <a:prstGeom prst="bentConnector3">
            <a:avLst>
              <a:gd name="adj1" fmla="val 50000"/>
            </a:avLst>
          </a:prstGeom>
          <a:noFill/>
          <a:ln w="12700" cap="flat">
            <a:solidFill>
              <a:schemeClr val="tx2"/>
            </a:solidFill>
            <a:prstDash val="solid"/>
            <a:round/>
            <a:headEnd type="triangle"/>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0279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a:extLst>
              <a:ext uri="{FF2B5EF4-FFF2-40B4-BE49-F238E27FC236}">
                <a16:creationId xmlns:a16="http://schemas.microsoft.com/office/drawing/2014/main" id="{4A32C504-6B6F-46F0-8DF7-8D7DDA64278C}"/>
              </a:ext>
            </a:extLst>
          </p:cNvPr>
          <p:cNvSpPr>
            <a:spLocks noGrp="1"/>
          </p:cNvSpPr>
          <p:nvPr>
            <p:ph type="title"/>
          </p:nvPr>
        </p:nvSpPr>
        <p:spPr>
          <a:xfrm>
            <a:off x="156540" y="12252"/>
            <a:ext cx="11309116" cy="656950"/>
          </a:xfrm>
        </p:spPr>
        <p:txBody>
          <a:bodyPr/>
          <a:lstStyle/>
          <a:p>
            <a:pPr defTabSz="228600">
              <a:spcBef>
                <a:spcPts val="600"/>
              </a:spcBef>
              <a:buSzPct val="100000"/>
            </a:pPr>
            <a:r>
              <a:rPr lang="en-US" sz="2800" b="1" dirty="0">
                <a:latin typeface="Arial Black" panose="020B0A04020102020204" pitchFamily="34" charset="0"/>
                <a:ea typeface="+mn-ea"/>
                <a:cs typeface="+mn-cs"/>
              </a:rPr>
              <a:t>DC – DR Architecture - Specifications</a:t>
            </a:r>
          </a:p>
        </p:txBody>
      </p:sp>
      <p:graphicFrame>
        <p:nvGraphicFramePr>
          <p:cNvPr id="35" name="Table 3">
            <a:extLst>
              <a:ext uri="{FF2B5EF4-FFF2-40B4-BE49-F238E27FC236}">
                <a16:creationId xmlns:a16="http://schemas.microsoft.com/office/drawing/2014/main" id="{6B953BFB-3419-4335-9702-D0642EF16757}"/>
              </a:ext>
            </a:extLst>
          </p:cNvPr>
          <p:cNvGraphicFramePr>
            <a:graphicFrameLocks noGrp="1"/>
          </p:cNvGraphicFramePr>
          <p:nvPr>
            <p:extLst>
              <p:ext uri="{D42A27DB-BD31-4B8C-83A1-F6EECF244321}">
                <p14:modId xmlns:p14="http://schemas.microsoft.com/office/powerpoint/2010/main" val="1638651079"/>
              </p:ext>
            </p:extLst>
          </p:nvPr>
        </p:nvGraphicFramePr>
        <p:xfrm>
          <a:off x="145773" y="1058444"/>
          <a:ext cx="11889689" cy="3108960"/>
        </p:xfrm>
        <a:graphic>
          <a:graphicData uri="http://schemas.openxmlformats.org/drawingml/2006/table">
            <a:tbl>
              <a:tblPr firstRow="1" bandRow="1">
                <a:tableStyleId>{69C7853C-536D-4A76-A0AE-DD22124D55A5}</a:tableStyleId>
              </a:tblPr>
              <a:tblGrid>
                <a:gridCol w="571678">
                  <a:extLst>
                    <a:ext uri="{9D8B030D-6E8A-4147-A177-3AD203B41FA5}">
                      <a16:colId xmlns:a16="http://schemas.microsoft.com/office/drawing/2014/main" val="791490292"/>
                    </a:ext>
                  </a:extLst>
                </a:gridCol>
                <a:gridCol w="1420837">
                  <a:extLst>
                    <a:ext uri="{9D8B030D-6E8A-4147-A177-3AD203B41FA5}">
                      <a16:colId xmlns:a16="http://schemas.microsoft.com/office/drawing/2014/main" val="1129380010"/>
                    </a:ext>
                  </a:extLst>
                </a:gridCol>
                <a:gridCol w="731520">
                  <a:extLst>
                    <a:ext uri="{9D8B030D-6E8A-4147-A177-3AD203B41FA5}">
                      <a16:colId xmlns:a16="http://schemas.microsoft.com/office/drawing/2014/main" val="2208255914"/>
                    </a:ext>
                  </a:extLst>
                </a:gridCol>
                <a:gridCol w="928468">
                  <a:extLst>
                    <a:ext uri="{9D8B030D-6E8A-4147-A177-3AD203B41FA5}">
                      <a16:colId xmlns:a16="http://schemas.microsoft.com/office/drawing/2014/main" val="3139391150"/>
                    </a:ext>
                  </a:extLst>
                </a:gridCol>
                <a:gridCol w="928468">
                  <a:extLst>
                    <a:ext uri="{9D8B030D-6E8A-4147-A177-3AD203B41FA5}">
                      <a16:colId xmlns:a16="http://schemas.microsoft.com/office/drawing/2014/main" val="52784081"/>
                    </a:ext>
                  </a:extLst>
                </a:gridCol>
                <a:gridCol w="759655">
                  <a:extLst>
                    <a:ext uri="{9D8B030D-6E8A-4147-A177-3AD203B41FA5}">
                      <a16:colId xmlns:a16="http://schemas.microsoft.com/office/drawing/2014/main" val="1552139620"/>
                    </a:ext>
                  </a:extLst>
                </a:gridCol>
                <a:gridCol w="717452">
                  <a:extLst>
                    <a:ext uri="{9D8B030D-6E8A-4147-A177-3AD203B41FA5}">
                      <a16:colId xmlns:a16="http://schemas.microsoft.com/office/drawing/2014/main" val="1382373584"/>
                    </a:ext>
                  </a:extLst>
                </a:gridCol>
                <a:gridCol w="1448973">
                  <a:extLst>
                    <a:ext uri="{9D8B030D-6E8A-4147-A177-3AD203B41FA5}">
                      <a16:colId xmlns:a16="http://schemas.microsoft.com/office/drawing/2014/main" val="2707646868"/>
                    </a:ext>
                  </a:extLst>
                </a:gridCol>
                <a:gridCol w="815926">
                  <a:extLst>
                    <a:ext uri="{9D8B030D-6E8A-4147-A177-3AD203B41FA5}">
                      <a16:colId xmlns:a16="http://schemas.microsoft.com/office/drawing/2014/main" val="3322050296"/>
                    </a:ext>
                  </a:extLst>
                </a:gridCol>
                <a:gridCol w="3566712">
                  <a:extLst>
                    <a:ext uri="{9D8B030D-6E8A-4147-A177-3AD203B41FA5}">
                      <a16:colId xmlns:a16="http://schemas.microsoft.com/office/drawing/2014/main" val="2142687871"/>
                    </a:ext>
                  </a:extLst>
                </a:gridCol>
              </a:tblGrid>
              <a:tr h="445626">
                <a:tc>
                  <a:txBody>
                    <a:bodyPr/>
                    <a:lstStyle/>
                    <a:p>
                      <a:pPr algn="ctr"/>
                      <a:r>
                        <a:rPr lang="en-US" dirty="0"/>
                        <a:t>S. No</a:t>
                      </a:r>
                      <a:endParaRPr lang="en-IN" dirty="0"/>
                    </a:p>
                  </a:txBody>
                  <a:tcPr anchor="ctr">
                    <a:solidFill>
                      <a:srgbClr val="00B050"/>
                    </a:solidFill>
                  </a:tcPr>
                </a:tc>
                <a:tc>
                  <a:txBody>
                    <a:bodyPr/>
                    <a:lstStyle/>
                    <a:p>
                      <a:pPr algn="ctr"/>
                      <a:r>
                        <a:rPr lang="en-US" dirty="0"/>
                        <a:t>Server Role</a:t>
                      </a:r>
                      <a:endParaRPr lang="en-IN" dirty="0"/>
                    </a:p>
                  </a:txBody>
                  <a:tcPr anchor="ctr">
                    <a:solidFill>
                      <a:srgbClr val="00B050"/>
                    </a:solidFill>
                  </a:tcPr>
                </a:tc>
                <a:tc>
                  <a:txBody>
                    <a:bodyPr/>
                    <a:lstStyle/>
                    <a:p>
                      <a:pPr algn="ctr"/>
                      <a:r>
                        <a:rPr lang="en-IN" dirty="0"/>
                        <a:t>Server Type</a:t>
                      </a:r>
                    </a:p>
                  </a:txBody>
                  <a:tcPr anchor="ctr">
                    <a:solidFill>
                      <a:srgbClr val="00B050"/>
                    </a:solidFill>
                  </a:tcPr>
                </a:tc>
                <a:tc>
                  <a:txBody>
                    <a:bodyPr/>
                    <a:lstStyle/>
                    <a:p>
                      <a:pPr algn="ctr"/>
                      <a:r>
                        <a:rPr lang="en-IN" dirty="0"/>
                        <a:t>Purpose</a:t>
                      </a:r>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Operating System</a:t>
                      </a:r>
                    </a:p>
                  </a:txBody>
                  <a:tcPr anchor="ctr">
                    <a:solidFill>
                      <a:srgbClr val="00B050"/>
                    </a:solidFill>
                  </a:tcPr>
                </a:tc>
                <a:tc>
                  <a:txBody>
                    <a:bodyPr/>
                    <a:lstStyle/>
                    <a:p>
                      <a:pPr algn="ctr"/>
                      <a:r>
                        <a:rPr lang="en-IN" dirty="0"/>
                        <a:t>VCPU Cores</a:t>
                      </a:r>
                    </a:p>
                  </a:txBody>
                  <a:tcPr anchor="ctr">
                    <a:solidFill>
                      <a:srgbClr val="00B050"/>
                    </a:solidFill>
                  </a:tcPr>
                </a:tc>
                <a:tc>
                  <a:txBody>
                    <a:bodyPr/>
                    <a:lstStyle/>
                    <a:p>
                      <a:pPr algn="ctr"/>
                      <a:r>
                        <a:rPr lang="en-US" dirty="0"/>
                        <a:t>VRAM in GB</a:t>
                      </a:r>
                      <a:endParaRPr lang="en-IN" dirty="0"/>
                    </a:p>
                  </a:txBody>
                  <a:tcPr anchor="ctr">
                    <a:solidFill>
                      <a:srgbClr val="00B050"/>
                    </a:solidFill>
                  </a:tcPr>
                </a:tc>
                <a:tc>
                  <a:txBody>
                    <a:bodyPr/>
                    <a:lstStyle/>
                    <a:p>
                      <a:pPr algn="ctr"/>
                      <a:r>
                        <a:rPr lang="en-IN" dirty="0"/>
                        <a:t>Hard Disc Space</a:t>
                      </a:r>
                    </a:p>
                    <a:p>
                      <a:pPr algn="ctr"/>
                      <a:r>
                        <a:rPr lang="en-IN" dirty="0"/>
                        <a:t>In GB</a:t>
                      </a:r>
                    </a:p>
                  </a:txBody>
                  <a:tcPr anchor="ctr">
                    <a:solidFill>
                      <a:srgbClr val="00B050"/>
                    </a:solidFill>
                  </a:tcPr>
                </a:tc>
                <a:tc>
                  <a:txBody>
                    <a:bodyPr/>
                    <a:lstStyle/>
                    <a:p>
                      <a:pPr algn="ctr"/>
                      <a:r>
                        <a:rPr lang="en-IN" dirty="0"/>
                        <a:t>Quantity</a:t>
                      </a:r>
                    </a:p>
                  </a:txBody>
                  <a:tcPr anchor="ctr">
                    <a:solidFill>
                      <a:srgbClr val="00B050"/>
                    </a:solidFill>
                  </a:tcPr>
                </a:tc>
                <a:tc>
                  <a:txBody>
                    <a:bodyPr/>
                    <a:lstStyle/>
                    <a:p>
                      <a:pPr algn="ctr"/>
                      <a:r>
                        <a:rPr lang="en-IN" dirty="0"/>
                        <a:t>Additional Software</a:t>
                      </a:r>
                    </a:p>
                  </a:txBody>
                  <a:tcPr anchor="ctr">
                    <a:solidFill>
                      <a:srgbClr val="00B050"/>
                    </a:solidFill>
                  </a:tcPr>
                </a:tc>
                <a:extLst>
                  <a:ext uri="{0D108BD9-81ED-4DB2-BD59-A6C34878D82A}">
                    <a16:rowId xmlns:a16="http://schemas.microsoft.com/office/drawing/2014/main" val="2290594167"/>
                  </a:ext>
                </a:extLst>
              </a:tr>
              <a:tr h="802128">
                <a:tc>
                  <a:txBody>
                    <a:bodyPr/>
                    <a:lstStyle/>
                    <a:p>
                      <a:pPr algn="ctr"/>
                      <a:r>
                        <a:rPr lang="en-US" dirty="0"/>
                        <a:t>1</a:t>
                      </a:r>
                      <a:endParaRPr lang="en-IN" dirty="0"/>
                    </a:p>
                  </a:txBody>
                  <a:tcPr anchor="ctr"/>
                </a:tc>
                <a:tc>
                  <a:txBody>
                    <a:bodyPr/>
                    <a:lstStyle/>
                    <a:p>
                      <a:pPr algn="l"/>
                      <a:r>
                        <a:rPr lang="en-IN" sz="1200" u="none" strike="noStrike" cap="none" spc="0" baseline="0" dirty="0">
                          <a:ln>
                            <a:noFill/>
                          </a:ln>
                          <a:uFillTx/>
                          <a:sym typeface="Trebuchet MS"/>
                        </a:rPr>
                        <a:t>Application &amp; web services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Virtual</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Production</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Cent OS</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8</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16</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Domain names required</a:t>
                      </a:r>
                    </a:p>
                    <a:p>
                      <a:pPr marL="228600" indent="-228600" algn="l">
                        <a:buAutoNum type="arabicPeriod"/>
                      </a:pPr>
                      <a:r>
                        <a:rPr lang="en-IN" sz="1200" u="none" strike="noStrike" cap="none" spc="0" baseline="0" dirty="0">
                          <a:ln>
                            <a:noFill/>
                          </a:ln>
                          <a:uFillTx/>
                          <a:sym typeface="Trebuchet MS"/>
                        </a:rPr>
                        <a:t>cce.adcb.com</a:t>
                      </a:r>
                    </a:p>
                    <a:p>
                      <a:pPr marL="0" indent="0" algn="l">
                        <a:buNone/>
                      </a:pPr>
                      <a:r>
                        <a:rPr lang="en-IN" sz="1200" u="none" strike="noStrike" cap="none" spc="0" baseline="0" dirty="0">
                          <a:ln>
                            <a:noFill/>
                          </a:ln>
                          <a:uFillTx/>
                          <a:sym typeface="Trebuchet MS"/>
                        </a:rPr>
                        <a:t>Apache, Tomcat 8.5, Memcached, Java 8 and Nginx</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3917411508"/>
                  </a:ext>
                </a:extLst>
              </a:tr>
              <a:tr h="445626">
                <a:tc>
                  <a:txBody>
                    <a:bodyPr/>
                    <a:lstStyle/>
                    <a:p>
                      <a:pPr algn="ctr"/>
                      <a:r>
                        <a:rPr lang="en-US" dirty="0"/>
                        <a:t>2</a:t>
                      </a:r>
                      <a:endParaRPr lang="en-IN" dirty="0"/>
                    </a:p>
                  </a:txBody>
                  <a:tcPr anchor="ctr"/>
                </a:tc>
                <a:tc>
                  <a:txBody>
                    <a:bodyPr/>
                    <a:lstStyle/>
                    <a:p>
                      <a:pPr algn="l"/>
                      <a:r>
                        <a:rPr lang="en-IN" sz="1200" u="none" strike="noStrike" cap="none" spc="0" baseline="0" dirty="0">
                          <a:ln>
                            <a:noFill/>
                          </a:ln>
                          <a:uFillTx/>
                          <a:sym typeface="Trebuchet MS"/>
                        </a:rPr>
                        <a:t>Network  Load Balancer</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Virtual</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US" sz="1200" u="none" strike="noStrike" cap="none" spc="0" baseline="0" dirty="0">
                          <a:ln>
                            <a:noFill/>
                          </a:ln>
                          <a:uFillTx/>
                          <a:sym typeface="Trebuchet MS"/>
                        </a:rPr>
                        <a:t>Production</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Cent OS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8</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937609125"/>
                  </a:ext>
                </a:extLst>
              </a:tr>
              <a:tr h="272370">
                <a:tc>
                  <a:txBody>
                    <a:bodyPr/>
                    <a:lstStyle/>
                    <a:p>
                      <a:pPr algn="ctr"/>
                      <a:r>
                        <a:rPr lang="en-US" dirty="0"/>
                        <a:t>3</a:t>
                      </a:r>
                      <a:endParaRPr lang="en-IN" dirty="0"/>
                    </a:p>
                  </a:txBody>
                  <a:tcPr anchor="ctr"/>
                </a:tc>
                <a:tc>
                  <a:txBody>
                    <a:bodyPr/>
                    <a:lstStyle/>
                    <a:p>
                      <a:pPr algn="l"/>
                      <a:r>
                        <a:rPr lang="en-IN" sz="1200" u="none" strike="noStrike" cap="none" spc="0" baseline="0" dirty="0">
                          <a:ln>
                            <a:noFill/>
                          </a:ln>
                          <a:uFillTx/>
                          <a:sym typeface="Trebuchet MS"/>
                        </a:rPr>
                        <a:t>Data base Cluster</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Virtual</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US" sz="1200" u="none" strike="noStrike" cap="none" spc="0" baseline="0" dirty="0">
                          <a:ln>
                            <a:noFill/>
                          </a:ln>
                          <a:uFillTx/>
                          <a:sym typeface="Trebuchet MS"/>
                        </a:rPr>
                        <a:t>Production</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Cent OS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8</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32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MY SQL Enterprise Edition V5.7</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98212211"/>
                  </a:ext>
                </a:extLst>
              </a:tr>
              <a:tr h="802128">
                <a:tc>
                  <a:txBody>
                    <a:bodyPr/>
                    <a:lstStyle/>
                    <a:p>
                      <a:pPr algn="ctr"/>
                      <a:r>
                        <a:rPr lang="en-US" dirty="0"/>
                        <a:t>4</a:t>
                      </a:r>
                      <a:endParaRPr lang="en-IN" dirty="0"/>
                    </a:p>
                  </a:txBody>
                  <a:tcPr anchor="ctr"/>
                </a:tc>
                <a:tc>
                  <a:txBody>
                    <a:bodyPr/>
                    <a:lstStyle/>
                    <a:p>
                      <a:pPr algn="l"/>
                      <a:r>
                        <a:rPr lang="en-IN" sz="1200" u="none" strike="noStrike" cap="none" spc="0" baseline="0" dirty="0">
                          <a:ln>
                            <a:noFill/>
                          </a:ln>
                          <a:uFillTx/>
                          <a:sym typeface="Trebuchet MS"/>
                        </a:rPr>
                        <a:t>Application &amp; web services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Virtual</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UAT</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Cent OS</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8</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16</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Domain names required</a:t>
                      </a:r>
                    </a:p>
                    <a:p>
                      <a:pPr marL="228600" indent="-228600" algn="l">
                        <a:buAutoNum type="arabicPeriod"/>
                      </a:pPr>
                      <a:r>
                        <a:rPr lang="en-IN" sz="1200" u="none" strike="noStrike" cap="none" spc="0" baseline="0" dirty="0">
                          <a:ln>
                            <a:noFill/>
                          </a:ln>
                          <a:uFillTx/>
                          <a:sym typeface="Trebuchet MS"/>
                        </a:rPr>
                        <a:t>cceuat.adcb.com</a:t>
                      </a:r>
                    </a:p>
                    <a:p>
                      <a:pPr marL="0" indent="0" algn="l">
                        <a:buNone/>
                      </a:pPr>
                      <a:r>
                        <a:rPr lang="en-IN" sz="1200" u="none" strike="noStrike" cap="none" spc="0" baseline="0" dirty="0">
                          <a:ln>
                            <a:noFill/>
                          </a:ln>
                          <a:uFillTx/>
                          <a:sym typeface="Trebuchet MS"/>
                        </a:rPr>
                        <a:t>Apache, Tomcat 8.5, Memcached, Java 8 and Nginx</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1484982567"/>
                  </a:ext>
                </a:extLst>
              </a:tr>
              <a:tr h="267376">
                <a:tc>
                  <a:txBody>
                    <a:bodyPr/>
                    <a:lstStyle/>
                    <a:p>
                      <a:pPr algn="ctr"/>
                      <a:r>
                        <a:rPr lang="en-US" dirty="0"/>
                        <a:t>5</a:t>
                      </a:r>
                      <a:endParaRPr lang="en-IN" dirty="0"/>
                    </a:p>
                  </a:txBody>
                  <a:tcPr anchor="ctr"/>
                </a:tc>
                <a:tc>
                  <a:txBody>
                    <a:bodyPr/>
                    <a:lstStyle/>
                    <a:p>
                      <a:pPr algn="l"/>
                      <a:r>
                        <a:rPr lang="en-IN" sz="1200" u="none" strike="noStrike" cap="none" spc="0" baseline="0" dirty="0">
                          <a:ln>
                            <a:noFill/>
                          </a:ln>
                          <a:uFillTx/>
                          <a:sym typeface="Trebuchet MS"/>
                        </a:rPr>
                        <a:t>Data base Cluster</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Virtual</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US" sz="1200" u="none" strike="noStrike" cap="none" spc="0" baseline="0" dirty="0">
                          <a:ln>
                            <a:noFill/>
                          </a:ln>
                          <a:uFillTx/>
                          <a:sym typeface="Trebuchet MS"/>
                        </a:rPr>
                        <a:t>UAT</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Cent OS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8</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16</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MY SQL Community Edition V5.7</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1552810113"/>
                  </a:ext>
                </a:extLst>
              </a:tr>
            </a:tbl>
          </a:graphicData>
        </a:graphic>
      </p:graphicFrame>
      <p:sp>
        <p:nvSpPr>
          <p:cNvPr id="37" name="TextBox 36">
            <a:extLst>
              <a:ext uri="{FF2B5EF4-FFF2-40B4-BE49-F238E27FC236}">
                <a16:creationId xmlns:a16="http://schemas.microsoft.com/office/drawing/2014/main" id="{DA9405AE-6C26-497A-9C38-AE1880CABAB3}"/>
              </a:ext>
            </a:extLst>
          </p:cNvPr>
          <p:cNvSpPr txBox="1"/>
          <p:nvPr/>
        </p:nvSpPr>
        <p:spPr>
          <a:xfrm>
            <a:off x="145773" y="726449"/>
            <a:ext cx="2809781" cy="293975"/>
          </a:xfrm>
          <a:prstGeom prst="rect">
            <a:avLst/>
          </a:prstGeom>
          <a:noFill/>
        </p:spPr>
        <p:txBody>
          <a:bodyPr wrap="square" lIns="0" tIns="0" rIns="0" bIns="0" rtlCol="0" anchor="t">
            <a:noAutofit/>
          </a:bodyPr>
          <a:lstStyle/>
          <a:p>
            <a:r>
              <a:rPr lang="en-US" sz="1600" b="1" dirty="0">
                <a:solidFill>
                  <a:schemeClr val="tx2"/>
                </a:solidFill>
              </a:rPr>
              <a:t>Primary Data Center</a:t>
            </a:r>
          </a:p>
        </p:txBody>
      </p:sp>
      <p:sp>
        <p:nvSpPr>
          <p:cNvPr id="38" name="TextBox 37">
            <a:extLst>
              <a:ext uri="{FF2B5EF4-FFF2-40B4-BE49-F238E27FC236}">
                <a16:creationId xmlns:a16="http://schemas.microsoft.com/office/drawing/2014/main" id="{80D03F9D-562A-4D79-A0FF-C9092ACCCF1D}"/>
              </a:ext>
            </a:extLst>
          </p:cNvPr>
          <p:cNvSpPr txBox="1"/>
          <p:nvPr/>
        </p:nvSpPr>
        <p:spPr>
          <a:xfrm>
            <a:off x="157877" y="4234535"/>
            <a:ext cx="2809781" cy="293975"/>
          </a:xfrm>
          <a:prstGeom prst="rect">
            <a:avLst/>
          </a:prstGeom>
          <a:noFill/>
        </p:spPr>
        <p:txBody>
          <a:bodyPr wrap="square" lIns="0" tIns="0" rIns="0" bIns="0" rtlCol="0" anchor="t">
            <a:noAutofit/>
          </a:bodyPr>
          <a:lstStyle/>
          <a:p>
            <a:r>
              <a:rPr lang="en-US" sz="1600" b="1" dirty="0">
                <a:solidFill>
                  <a:schemeClr val="tx2"/>
                </a:solidFill>
              </a:rPr>
              <a:t>Secondary Data Center</a:t>
            </a:r>
          </a:p>
        </p:txBody>
      </p:sp>
      <p:graphicFrame>
        <p:nvGraphicFramePr>
          <p:cNvPr id="40" name="Table 3">
            <a:extLst>
              <a:ext uri="{FF2B5EF4-FFF2-40B4-BE49-F238E27FC236}">
                <a16:creationId xmlns:a16="http://schemas.microsoft.com/office/drawing/2014/main" id="{2D981996-03E6-4CCF-A0A8-D929F60194C7}"/>
              </a:ext>
            </a:extLst>
          </p:cNvPr>
          <p:cNvGraphicFramePr>
            <a:graphicFrameLocks noGrp="1"/>
          </p:cNvGraphicFramePr>
          <p:nvPr>
            <p:extLst>
              <p:ext uri="{D42A27DB-BD31-4B8C-83A1-F6EECF244321}">
                <p14:modId xmlns:p14="http://schemas.microsoft.com/office/powerpoint/2010/main" val="3346280995"/>
              </p:ext>
            </p:extLst>
          </p:nvPr>
        </p:nvGraphicFramePr>
        <p:xfrm>
          <a:off x="156538" y="4511108"/>
          <a:ext cx="11889689" cy="2011680"/>
        </p:xfrm>
        <a:graphic>
          <a:graphicData uri="http://schemas.openxmlformats.org/drawingml/2006/table">
            <a:tbl>
              <a:tblPr firstRow="1" bandRow="1">
                <a:tableStyleId>{00A15C55-8517-42AA-B614-E9B94910E393}</a:tableStyleId>
              </a:tblPr>
              <a:tblGrid>
                <a:gridCol w="649356">
                  <a:extLst>
                    <a:ext uri="{9D8B030D-6E8A-4147-A177-3AD203B41FA5}">
                      <a16:colId xmlns:a16="http://schemas.microsoft.com/office/drawing/2014/main" val="791490292"/>
                    </a:ext>
                  </a:extLst>
                </a:gridCol>
                <a:gridCol w="1550505">
                  <a:extLst>
                    <a:ext uri="{9D8B030D-6E8A-4147-A177-3AD203B41FA5}">
                      <a16:colId xmlns:a16="http://schemas.microsoft.com/office/drawing/2014/main" val="1129380010"/>
                    </a:ext>
                  </a:extLst>
                </a:gridCol>
                <a:gridCol w="689113">
                  <a:extLst>
                    <a:ext uri="{9D8B030D-6E8A-4147-A177-3AD203B41FA5}">
                      <a16:colId xmlns:a16="http://schemas.microsoft.com/office/drawing/2014/main" val="2208255914"/>
                    </a:ext>
                  </a:extLst>
                </a:gridCol>
                <a:gridCol w="927652">
                  <a:extLst>
                    <a:ext uri="{9D8B030D-6E8A-4147-A177-3AD203B41FA5}">
                      <a16:colId xmlns:a16="http://schemas.microsoft.com/office/drawing/2014/main" val="3139391150"/>
                    </a:ext>
                  </a:extLst>
                </a:gridCol>
                <a:gridCol w="954157">
                  <a:extLst>
                    <a:ext uri="{9D8B030D-6E8A-4147-A177-3AD203B41FA5}">
                      <a16:colId xmlns:a16="http://schemas.microsoft.com/office/drawing/2014/main" val="52784081"/>
                    </a:ext>
                  </a:extLst>
                </a:gridCol>
                <a:gridCol w="742121">
                  <a:extLst>
                    <a:ext uri="{9D8B030D-6E8A-4147-A177-3AD203B41FA5}">
                      <a16:colId xmlns:a16="http://schemas.microsoft.com/office/drawing/2014/main" val="1552139620"/>
                    </a:ext>
                  </a:extLst>
                </a:gridCol>
                <a:gridCol w="675861">
                  <a:extLst>
                    <a:ext uri="{9D8B030D-6E8A-4147-A177-3AD203B41FA5}">
                      <a16:colId xmlns:a16="http://schemas.microsoft.com/office/drawing/2014/main" val="1382373584"/>
                    </a:ext>
                  </a:extLst>
                </a:gridCol>
                <a:gridCol w="1391478">
                  <a:extLst>
                    <a:ext uri="{9D8B030D-6E8A-4147-A177-3AD203B41FA5}">
                      <a16:colId xmlns:a16="http://schemas.microsoft.com/office/drawing/2014/main" val="2707646868"/>
                    </a:ext>
                  </a:extLst>
                </a:gridCol>
                <a:gridCol w="1168068">
                  <a:extLst>
                    <a:ext uri="{9D8B030D-6E8A-4147-A177-3AD203B41FA5}">
                      <a16:colId xmlns:a16="http://schemas.microsoft.com/office/drawing/2014/main" val="3322050296"/>
                    </a:ext>
                  </a:extLst>
                </a:gridCol>
                <a:gridCol w="3141378">
                  <a:extLst>
                    <a:ext uri="{9D8B030D-6E8A-4147-A177-3AD203B41FA5}">
                      <a16:colId xmlns:a16="http://schemas.microsoft.com/office/drawing/2014/main" val="2142687871"/>
                    </a:ext>
                  </a:extLst>
                </a:gridCol>
              </a:tblGrid>
              <a:tr h="392239">
                <a:tc>
                  <a:txBody>
                    <a:bodyPr/>
                    <a:lstStyle/>
                    <a:p>
                      <a:pPr algn="ctr"/>
                      <a:r>
                        <a:rPr lang="en-US" dirty="0"/>
                        <a:t>S. No</a:t>
                      </a:r>
                      <a:endParaRPr lang="en-IN" dirty="0"/>
                    </a:p>
                  </a:txBody>
                  <a:tcPr anchor="ctr">
                    <a:solidFill>
                      <a:srgbClr val="DC363D"/>
                    </a:solidFill>
                  </a:tcPr>
                </a:tc>
                <a:tc>
                  <a:txBody>
                    <a:bodyPr/>
                    <a:lstStyle/>
                    <a:p>
                      <a:pPr algn="ctr"/>
                      <a:r>
                        <a:rPr lang="en-US" dirty="0"/>
                        <a:t>Server Role</a:t>
                      </a:r>
                      <a:endParaRPr lang="en-IN" dirty="0"/>
                    </a:p>
                  </a:txBody>
                  <a:tcPr anchor="ctr">
                    <a:solidFill>
                      <a:srgbClr val="DC363D"/>
                    </a:solidFill>
                  </a:tcPr>
                </a:tc>
                <a:tc>
                  <a:txBody>
                    <a:bodyPr/>
                    <a:lstStyle/>
                    <a:p>
                      <a:pPr algn="ctr"/>
                      <a:r>
                        <a:rPr lang="en-IN" dirty="0"/>
                        <a:t>Server Type</a:t>
                      </a:r>
                    </a:p>
                  </a:txBody>
                  <a:tcPr anchor="ctr">
                    <a:solidFill>
                      <a:srgbClr val="DC363D"/>
                    </a:solidFill>
                  </a:tcPr>
                </a:tc>
                <a:tc>
                  <a:txBody>
                    <a:bodyPr/>
                    <a:lstStyle/>
                    <a:p>
                      <a:pPr algn="ctr"/>
                      <a:r>
                        <a:rPr lang="en-IN" dirty="0"/>
                        <a:t>Purpose</a:t>
                      </a:r>
                    </a:p>
                  </a:txBody>
                  <a:tcPr anchor="ctr">
                    <a:solidFill>
                      <a:srgbClr val="DC363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Operating System</a:t>
                      </a:r>
                    </a:p>
                  </a:txBody>
                  <a:tcPr anchor="ctr">
                    <a:solidFill>
                      <a:srgbClr val="DC363D"/>
                    </a:solidFill>
                  </a:tcPr>
                </a:tc>
                <a:tc>
                  <a:txBody>
                    <a:bodyPr/>
                    <a:lstStyle/>
                    <a:p>
                      <a:pPr algn="ctr"/>
                      <a:r>
                        <a:rPr lang="en-IN" dirty="0"/>
                        <a:t>VCPU Cores</a:t>
                      </a:r>
                    </a:p>
                  </a:txBody>
                  <a:tcPr anchor="ctr">
                    <a:solidFill>
                      <a:srgbClr val="DC363D"/>
                    </a:solidFill>
                  </a:tcPr>
                </a:tc>
                <a:tc>
                  <a:txBody>
                    <a:bodyPr/>
                    <a:lstStyle/>
                    <a:p>
                      <a:pPr algn="ctr"/>
                      <a:r>
                        <a:rPr lang="en-US" dirty="0"/>
                        <a:t>VRAM in GB</a:t>
                      </a:r>
                      <a:endParaRPr lang="en-IN" dirty="0"/>
                    </a:p>
                  </a:txBody>
                  <a:tcPr anchor="ctr">
                    <a:solidFill>
                      <a:srgbClr val="DC363D"/>
                    </a:solidFill>
                  </a:tcPr>
                </a:tc>
                <a:tc>
                  <a:txBody>
                    <a:bodyPr/>
                    <a:lstStyle/>
                    <a:p>
                      <a:pPr algn="ctr"/>
                      <a:r>
                        <a:rPr lang="en-IN" dirty="0"/>
                        <a:t>Hard Disc Space</a:t>
                      </a:r>
                    </a:p>
                    <a:p>
                      <a:pPr algn="ctr"/>
                      <a:r>
                        <a:rPr lang="en-IN" dirty="0"/>
                        <a:t>In GB</a:t>
                      </a:r>
                    </a:p>
                  </a:txBody>
                  <a:tcPr anchor="ctr">
                    <a:solidFill>
                      <a:srgbClr val="DC363D"/>
                    </a:solidFill>
                  </a:tcPr>
                </a:tc>
                <a:tc>
                  <a:txBody>
                    <a:bodyPr/>
                    <a:lstStyle/>
                    <a:p>
                      <a:pPr algn="ctr"/>
                      <a:r>
                        <a:rPr lang="en-IN" dirty="0"/>
                        <a:t>Quantity</a:t>
                      </a:r>
                    </a:p>
                  </a:txBody>
                  <a:tcPr anchor="ctr">
                    <a:solidFill>
                      <a:srgbClr val="DC363D"/>
                    </a:solidFill>
                  </a:tcPr>
                </a:tc>
                <a:tc>
                  <a:txBody>
                    <a:bodyPr/>
                    <a:lstStyle/>
                    <a:p>
                      <a:pPr algn="ctr"/>
                      <a:r>
                        <a:rPr lang="en-IN" dirty="0"/>
                        <a:t>Additional Software</a:t>
                      </a:r>
                    </a:p>
                  </a:txBody>
                  <a:tcPr anchor="ctr">
                    <a:solidFill>
                      <a:srgbClr val="DC363D"/>
                    </a:solidFill>
                  </a:tcPr>
                </a:tc>
                <a:extLst>
                  <a:ext uri="{0D108BD9-81ED-4DB2-BD59-A6C34878D82A}">
                    <a16:rowId xmlns:a16="http://schemas.microsoft.com/office/drawing/2014/main" val="2290594167"/>
                  </a:ext>
                </a:extLst>
              </a:tr>
              <a:tr h="706030">
                <a:tc>
                  <a:txBody>
                    <a:bodyPr/>
                    <a:lstStyle/>
                    <a:p>
                      <a:pPr algn="ctr"/>
                      <a:r>
                        <a:rPr lang="en-US" dirty="0"/>
                        <a:t>1</a:t>
                      </a:r>
                      <a:endParaRPr lang="en-IN" dirty="0"/>
                    </a:p>
                  </a:txBody>
                  <a:tcPr anchor="ctr"/>
                </a:tc>
                <a:tc>
                  <a:txBody>
                    <a:bodyPr/>
                    <a:lstStyle/>
                    <a:p>
                      <a:pPr algn="l"/>
                      <a:r>
                        <a:rPr lang="en-IN" sz="1200" u="none" strike="noStrike" cap="none" spc="0" baseline="0" dirty="0">
                          <a:ln>
                            <a:noFill/>
                          </a:ln>
                          <a:uFillTx/>
                          <a:sym typeface="Trebuchet MS"/>
                        </a:rPr>
                        <a:t>Application &amp; web services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Virtual</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Production</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Cent OS</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spc="0" baseline="0" dirty="0">
                          <a:ln>
                            <a:noFill/>
                          </a:ln>
                          <a:uFillTx/>
                          <a:sym typeface="Trebuchet MS"/>
                        </a:rPr>
                        <a:t>8</a:t>
                      </a:r>
                      <a:endParaRPr lang="en-US"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16</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Domain names required</a:t>
                      </a:r>
                    </a:p>
                    <a:p>
                      <a:pPr marL="228600" indent="-228600" algn="l">
                        <a:buAutoNum type="arabicPeriod"/>
                      </a:pPr>
                      <a:r>
                        <a:rPr lang="en-IN" sz="1200" u="none" strike="noStrike" cap="none" spc="0" baseline="0" dirty="0">
                          <a:ln>
                            <a:noFill/>
                          </a:ln>
                          <a:uFillTx/>
                          <a:sym typeface="Trebuchet MS"/>
                        </a:rPr>
                        <a:t>cce.adcb.com</a:t>
                      </a:r>
                    </a:p>
                    <a:p>
                      <a:pPr marL="0" indent="0" algn="l">
                        <a:buNone/>
                      </a:pPr>
                      <a:r>
                        <a:rPr lang="en-IN" sz="1200" u="none" strike="noStrike" cap="none" spc="0" baseline="0" dirty="0">
                          <a:ln>
                            <a:noFill/>
                          </a:ln>
                          <a:uFillTx/>
                          <a:sym typeface="Trebuchet MS"/>
                        </a:rPr>
                        <a:t>Apache, Tomcat 8.5, Memcached, Java 8 and Nginx</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3917411508"/>
                  </a:ext>
                </a:extLst>
              </a:tr>
              <a:tr h="392239">
                <a:tc>
                  <a:txBody>
                    <a:bodyPr/>
                    <a:lstStyle/>
                    <a:p>
                      <a:pPr algn="ctr"/>
                      <a:r>
                        <a:rPr lang="en-US" dirty="0"/>
                        <a:t>2</a:t>
                      </a:r>
                      <a:endParaRPr lang="en-IN" dirty="0"/>
                    </a:p>
                  </a:txBody>
                  <a:tcPr anchor="ctr"/>
                </a:tc>
                <a:tc>
                  <a:txBody>
                    <a:bodyPr/>
                    <a:lstStyle/>
                    <a:p>
                      <a:pPr algn="l"/>
                      <a:r>
                        <a:rPr lang="en-IN" sz="1200" u="none" strike="noStrike" cap="none" spc="0" baseline="0" dirty="0">
                          <a:ln>
                            <a:noFill/>
                          </a:ln>
                          <a:uFillTx/>
                          <a:sym typeface="Trebuchet MS"/>
                        </a:rPr>
                        <a:t>Network  Load Balancer</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Virtual</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US" sz="1200" u="none" strike="noStrike" cap="none" spc="0" baseline="0" dirty="0">
                          <a:ln>
                            <a:noFill/>
                          </a:ln>
                          <a:uFillTx/>
                          <a:sym typeface="Trebuchet MS"/>
                        </a:rPr>
                        <a:t>Production</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Cent OS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8</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1</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937609125"/>
                  </a:ext>
                </a:extLst>
              </a:tr>
              <a:tr h="258506">
                <a:tc>
                  <a:txBody>
                    <a:bodyPr/>
                    <a:lstStyle/>
                    <a:p>
                      <a:pPr algn="ctr"/>
                      <a:r>
                        <a:rPr lang="en-US" dirty="0"/>
                        <a:t>3</a:t>
                      </a:r>
                      <a:endParaRPr lang="en-IN" dirty="0"/>
                    </a:p>
                  </a:txBody>
                  <a:tcPr anchor="ctr"/>
                </a:tc>
                <a:tc>
                  <a:txBody>
                    <a:bodyPr/>
                    <a:lstStyle/>
                    <a:p>
                      <a:pPr algn="l"/>
                      <a:r>
                        <a:rPr lang="en-IN" sz="1200" u="none" strike="noStrike" cap="none" spc="0" baseline="0" dirty="0">
                          <a:ln>
                            <a:noFill/>
                          </a:ln>
                          <a:uFillTx/>
                          <a:sym typeface="Trebuchet MS"/>
                        </a:rPr>
                        <a:t>Data base Cluster</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Virtual</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US" sz="1200" u="none" strike="noStrike" cap="none" spc="0" baseline="0" dirty="0">
                          <a:ln>
                            <a:noFill/>
                          </a:ln>
                          <a:uFillTx/>
                          <a:sym typeface="Trebuchet MS"/>
                        </a:rPr>
                        <a:t>Production</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Cent OS</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8</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32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500</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ctr"/>
                      <a:r>
                        <a:rPr lang="en-IN" sz="1200" u="none" strike="noStrike" cap="none" spc="0" baseline="0" dirty="0">
                          <a:ln>
                            <a:noFill/>
                          </a:ln>
                          <a:uFillTx/>
                          <a:sym typeface="Trebuchet MS"/>
                        </a:rPr>
                        <a:t>2</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tc>
                  <a:txBody>
                    <a:bodyPr/>
                    <a:lstStyle/>
                    <a:p>
                      <a:pPr algn="l"/>
                      <a:r>
                        <a:rPr lang="en-IN" sz="1200" u="none" strike="noStrike" cap="none" spc="0" baseline="0" dirty="0">
                          <a:ln>
                            <a:noFill/>
                          </a:ln>
                          <a:uFillTx/>
                          <a:sym typeface="Trebuchet MS"/>
                        </a:rPr>
                        <a:t>MY SQL Enterprise Edition V5.7</a:t>
                      </a:r>
                      <a:endParaRPr lang="en-IN" sz="1200" b="0" i="0" u="none" strike="noStrike" cap="none" spc="0" baseline="0" dirty="0">
                        <a:ln>
                          <a:noFill/>
                        </a:ln>
                        <a:solidFill>
                          <a:schemeClr val="dk1"/>
                        </a:solidFill>
                        <a:uFillTx/>
                        <a:latin typeface="+mn-lt"/>
                        <a:ea typeface="+mn-ea"/>
                        <a:cs typeface="+mn-cs"/>
                        <a:sym typeface="Trebuchet MS"/>
                      </a:endParaRPr>
                    </a:p>
                  </a:txBody>
                  <a:tcPr anchor="ctr"/>
                </a:tc>
                <a:extLst>
                  <a:ext uri="{0D108BD9-81ED-4DB2-BD59-A6C34878D82A}">
                    <a16:rowId xmlns:a16="http://schemas.microsoft.com/office/drawing/2014/main" val="98212211"/>
                  </a:ext>
                </a:extLst>
              </a:tr>
            </a:tbl>
          </a:graphicData>
        </a:graphic>
      </p:graphicFrame>
    </p:spTree>
    <p:extLst>
      <p:ext uri="{BB962C8B-B14F-4D97-AF65-F5344CB8AC3E}">
        <p14:creationId xmlns:p14="http://schemas.microsoft.com/office/powerpoint/2010/main" val="374568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6189792"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chemeClr val="tx2"/>
                </a:solidFill>
                <a:latin typeface="Arial Black"/>
              </a:rPr>
              <a:t>Features | Implementation Plan | Support</a:t>
            </a:r>
            <a:endParaRPr kumimoji="0" lang="zh-CN" altLang="en-US" sz="3200" b="0" i="0" u="none" strike="noStrike" kern="1200" cap="none" spc="0" normalizeH="0" baseline="0" noProof="0" dirty="0">
              <a:ln>
                <a:noFill/>
              </a:ln>
              <a:solidFill>
                <a:schemeClr val="tx2"/>
              </a:solidFill>
              <a:effectLst/>
              <a:uLnTx/>
              <a:uFillTx/>
              <a:latin typeface="Arial Black"/>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C4D52AE7-062E-4F75-BF06-6B7098C63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223813604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4E5296-4F2A-4CAF-A121-592B16473D2E}"/>
              </a:ext>
            </a:extLst>
          </p:cNvPr>
          <p:cNvSpPr txBox="1"/>
          <p:nvPr/>
        </p:nvSpPr>
        <p:spPr>
          <a:xfrm>
            <a:off x="565423" y="203821"/>
            <a:ext cx="11185790" cy="480131"/>
          </a:xfrm>
          <a:prstGeom prst="rect">
            <a:avLst/>
          </a:prstGeom>
          <a:noFill/>
          <a:ln>
            <a:noFill/>
          </a:ln>
        </p:spPr>
        <p:txBody>
          <a:bodyPr wrap="square" rtlCol="0">
            <a:spAutoFit/>
          </a:bodyPr>
          <a:lstStyle/>
          <a:p>
            <a:pPr algn="l" defTabSz="228600">
              <a:lnSpc>
                <a:spcPct val="90000"/>
              </a:lnSpc>
              <a:spcBef>
                <a:spcPts val="600"/>
              </a:spcBef>
              <a:buSzPct val="100000"/>
            </a:pPr>
            <a:r>
              <a:rPr lang="en-US" sz="2800" b="1" kern="0" dirty="0">
                <a:solidFill>
                  <a:schemeClr val="tx1">
                    <a:lumMod val="75000"/>
                    <a:lumOff val="25000"/>
                  </a:schemeClr>
                </a:solidFill>
                <a:latin typeface="Arial Black" panose="020B0A04020102020204" pitchFamily="34" charset="0"/>
                <a:sym typeface="Trebuchet MS"/>
              </a:rPr>
              <a:t>Unique Features to be Delivered in Email Bot for ADCB </a:t>
            </a:r>
            <a:endParaRPr lang="en-IN" sz="2800" b="1" kern="0" dirty="0" err="1">
              <a:solidFill>
                <a:schemeClr val="tx1">
                  <a:lumMod val="75000"/>
                  <a:lumOff val="25000"/>
                </a:schemeClr>
              </a:solidFill>
              <a:latin typeface="Arial Black" panose="020B0A04020102020204" pitchFamily="34" charset="0"/>
              <a:sym typeface="Trebuchet MS"/>
            </a:endParaRPr>
          </a:p>
        </p:txBody>
      </p:sp>
      <p:graphicFrame>
        <p:nvGraphicFramePr>
          <p:cNvPr id="6" name="Table 6">
            <a:extLst>
              <a:ext uri="{FF2B5EF4-FFF2-40B4-BE49-F238E27FC236}">
                <a16:creationId xmlns:a16="http://schemas.microsoft.com/office/drawing/2014/main" id="{AEA81708-BF36-4D3D-8455-873BA7BC31B1}"/>
              </a:ext>
            </a:extLst>
          </p:cNvPr>
          <p:cNvGraphicFramePr>
            <a:graphicFrameLocks noGrp="1"/>
          </p:cNvGraphicFramePr>
          <p:nvPr>
            <p:extLst>
              <p:ext uri="{D42A27DB-BD31-4B8C-83A1-F6EECF244321}">
                <p14:modId xmlns:p14="http://schemas.microsoft.com/office/powerpoint/2010/main" val="1025530148"/>
              </p:ext>
            </p:extLst>
          </p:nvPr>
        </p:nvGraphicFramePr>
        <p:xfrm>
          <a:off x="717452" y="927112"/>
          <a:ext cx="5176911" cy="3383280"/>
        </p:xfrm>
        <a:graphic>
          <a:graphicData uri="http://schemas.openxmlformats.org/drawingml/2006/table">
            <a:tbl>
              <a:tblPr firstRow="1" bandRow="1">
                <a:tableStyleId>{F5AB1C69-6EDB-4FF4-983F-18BD219EF322}</a:tableStyleId>
              </a:tblPr>
              <a:tblGrid>
                <a:gridCol w="560325">
                  <a:extLst>
                    <a:ext uri="{9D8B030D-6E8A-4147-A177-3AD203B41FA5}">
                      <a16:colId xmlns:a16="http://schemas.microsoft.com/office/drawing/2014/main" val="496735681"/>
                    </a:ext>
                  </a:extLst>
                </a:gridCol>
                <a:gridCol w="4616586">
                  <a:extLst>
                    <a:ext uri="{9D8B030D-6E8A-4147-A177-3AD203B41FA5}">
                      <a16:colId xmlns:a16="http://schemas.microsoft.com/office/drawing/2014/main" val="1987992104"/>
                    </a:ext>
                  </a:extLst>
                </a:gridCol>
              </a:tblGrid>
              <a:tr h="289502">
                <a:tc>
                  <a:txBody>
                    <a:bodyPr/>
                    <a:lstStyle/>
                    <a:p>
                      <a:pPr algn="l"/>
                      <a:r>
                        <a:rPr lang="en-US" sz="1200" dirty="0"/>
                        <a:t>Sl. No</a:t>
                      </a:r>
                      <a:endParaRPr lang="en-US" sz="1200" dirty="0">
                        <a:latin typeface="Arial" panose="020B0604020202020204" pitchFamily="34" charset="0"/>
                        <a:cs typeface="Arial" panose="020B0604020202020204" pitchFamily="34" charset="0"/>
                      </a:endParaRPr>
                    </a:p>
                  </a:txBody>
                  <a:tcPr>
                    <a:solidFill>
                      <a:srgbClr val="00B050"/>
                    </a:solidFill>
                  </a:tcPr>
                </a:tc>
                <a:tc>
                  <a:txBody>
                    <a:bodyPr/>
                    <a:lstStyle/>
                    <a:p>
                      <a:pPr algn="l"/>
                      <a:r>
                        <a:rPr lang="en-US" sz="1200" dirty="0"/>
                        <a:t>Major Features</a:t>
                      </a:r>
                      <a:endParaRPr lang="en-US" sz="1200" dirty="0">
                        <a:latin typeface="Arial" panose="020B0604020202020204" pitchFamily="34" charset="0"/>
                        <a:cs typeface="Arial" panose="020B0604020202020204" pitchFamily="34" charset="0"/>
                      </a:endParaRPr>
                    </a:p>
                  </a:txBody>
                  <a:tcPr>
                    <a:solidFill>
                      <a:srgbClr val="00B050"/>
                    </a:solidFill>
                  </a:tcPr>
                </a:tc>
                <a:extLst>
                  <a:ext uri="{0D108BD9-81ED-4DB2-BD59-A6C34878D82A}">
                    <a16:rowId xmlns:a16="http://schemas.microsoft.com/office/drawing/2014/main" val="3529848707"/>
                  </a:ext>
                </a:extLst>
              </a:tr>
              <a:tr h="261767">
                <a:tc>
                  <a:txBody>
                    <a:bodyPr/>
                    <a:lstStyle/>
                    <a:p>
                      <a:pPr algn="l"/>
                      <a:r>
                        <a:rPr lang="en-US" sz="1200" dirty="0"/>
                        <a:t>1</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Multiple intent-based responses</a:t>
                      </a:r>
                    </a:p>
                  </a:txBody>
                  <a:tcPr/>
                </a:tc>
                <a:extLst>
                  <a:ext uri="{0D108BD9-81ED-4DB2-BD59-A6C34878D82A}">
                    <a16:rowId xmlns:a16="http://schemas.microsoft.com/office/drawing/2014/main" val="2304390624"/>
                  </a:ext>
                </a:extLst>
              </a:tr>
              <a:tr h="261767">
                <a:tc>
                  <a:txBody>
                    <a:bodyPr/>
                    <a:lstStyle/>
                    <a:p>
                      <a:pPr algn="l"/>
                      <a:r>
                        <a:rPr lang="en-US" sz="1200" dirty="0"/>
                        <a:t>2</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Template creation based on intent, sentiment and entity  </a:t>
                      </a:r>
                    </a:p>
                  </a:txBody>
                  <a:tcPr/>
                </a:tc>
                <a:extLst>
                  <a:ext uri="{0D108BD9-81ED-4DB2-BD59-A6C34878D82A}">
                    <a16:rowId xmlns:a16="http://schemas.microsoft.com/office/drawing/2014/main" val="2669966609"/>
                  </a:ext>
                </a:extLst>
              </a:tr>
              <a:tr h="261767">
                <a:tc>
                  <a:txBody>
                    <a:bodyPr/>
                    <a:lstStyle/>
                    <a:p>
                      <a:pPr algn="l"/>
                      <a:r>
                        <a:rPr lang="en-US" sz="1200" dirty="0"/>
                        <a:t>3</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EWS/graph Api integration</a:t>
                      </a:r>
                    </a:p>
                  </a:txBody>
                  <a:tcPr/>
                </a:tc>
                <a:extLst>
                  <a:ext uri="{0D108BD9-81ED-4DB2-BD59-A6C34878D82A}">
                    <a16:rowId xmlns:a16="http://schemas.microsoft.com/office/drawing/2014/main" val="3119993031"/>
                  </a:ext>
                </a:extLst>
              </a:tr>
              <a:tr h="261767">
                <a:tc>
                  <a:txBody>
                    <a:bodyPr/>
                    <a:lstStyle/>
                    <a:p>
                      <a:pPr algn="l"/>
                      <a:r>
                        <a:rPr lang="en-US" sz="1200" dirty="0"/>
                        <a:t>4</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Auto response based on confidence score</a:t>
                      </a:r>
                    </a:p>
                  </a:txBody>
                  <a:tcPr/>
                </a:tc>
                <a:extLst>
                  <a:ext uri="{0D108BD9-81ED-4DB2-BD59-A6C34878D82A}">
                    <a16:rowId xmlns:a16="http://schemas.microsoft.com/office/drawing/2014/main" val="3763695158"/>
                  </a:ext>
                </a:extLst>
              </a:tr>
              <a:tr h="261767">
                <a:tc>
                  <a:txBody>
                    <a:bodyPr/>
                    <a:lstStyle/>
                    <a:p>
                      <a:pPr algn="l"/>
                      <a:r>
                        <a:rPr lang="en-US" sz="1200" dirty="0"/>
                        <a:t>5</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Response based on Intent and sentiment</a:t>
                      </a:r>
                    </a:p>
                  </a:txBody>
                  <a:tcPr/>
                </a:tc>
                <a:extLst>
                  <a:ext uri="{0D108BD9-81ED-4DB2-BD59-A6C34878D82A}">
                    <a16:rowId xmlns:a16="http://schemas.microsoft.com/office/drawing/2014/main" val="1741505797"/>
                  </a:ext>
                </a:extLst>
              </a:tr>
              <a:tr h="261767">
                <a:tc>
                  <a:txBody>
                    <a:bodyPr/>
                    <a:lstStyle/>
                    <a:p>
                      <a:pPr algn="l"/>
                      <a:r>
                        <a:rPr lang="en-US" sz="1200" dirty="0"/>
                        <a:t>6</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Spam filtering</a:t>
                      </a:r>
                    </a:p>
                  </a:txBody>
                  <a:tcPr/>
                </a:tc>
                <a:extLst>
                  <a:ext uri="{0D108BD9-81ED-4DB2-BD59-A6C34878D82A}">
                    <a16:rowId xmlns:a16="http://schemas.microsoft.com/office/drawing/2014/main" val="3739431947"/>
                  </a:ext>
                </a:extLst>
              </a:tr>
              <a:tr h="261767">
                <a:tc>
                  <a:txBody>
                    <a:bodyPr/>
                    <a:lstStyle/>
                    <a:p>
                      <a:pPr algn="l"/>
                      <a:r>
                        <a:rPr lang="en-US" sz="1200" dirty="0"/>
                        <a:t>7</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Email prioritization / assignment agent (Skill/Keyboard/VIP)</a:t>
                      </a:r>
                    </a:p>
                  </a:txBody>
                  <a:tcPr/>
                </a:tc>
                <a:extLst>
                  <a:ext uri="{0D108BD9-81ED-4DB2-BD59-A6C34878D82A}">
                    <a16:rowId xmlns:a16="http://schemas.microsoft.com/office/drawing/2014/main" val="986312651"/>
                  </a:ext>
                </a:extLst>
              </a:tr>
              <a:tr h="261767">
                <a:tc>
                  <a:txBody>
                    <a:bodyPr/>
                    <a:lstStyle/>
                    <a:p>
                      <a:pPr algn="l"/>
                      <a:r>
                        <a:rPr lang="en-US" sz="1200" dirty="0"/>
                        <a:t>8</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BI reports and current dashboard</a:t>
                      </a:r>
                    </a:p>
                  </a:txBody>
                  <a:tcPr/>
                </a:tc>
                <a:extLst>
                  <a:ext uri="{0D108BD9-81ED-4DB2-BD59-A6C34878D82A}">
                    <a16:rowId xmlns:a16="http://schemas.microsoft.com/office/drawing/2014/main" val="211736722"/>
                  </a:ext>
                </a:extLst>
              </a:tr>
              <a:tr h="436278">
                <a:tc>
                  <a:txBody>
                    <a:bodyPr/>
                    <a:lstStyle/>
                    <a:p>
                      <a:pPr algn="l"/>
                      <a:r>
                        <a:rPr lang="en-US" sz="1200" dirty="0"/>
                        <a:t>9</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Prioritization and Segmentation of emails and routing based in Sentiment Analysis</a:t>
                      </a:r>
                    </a:p>
                  </a:txBody>
                  <a:tcPr/>
                </a:tc>
                <a:extLst>
                  <a:ext uri="{0D108BD9-81ED-4DB2-BD59-A6C34878D82A}">
                    <a16:rowId xmlns:a16="http://schemas.microsoft.com/office/drawing/2014/main" val="2953285669"/>
                  </a:ext>
                </a:extLst>
              </a:tr>
              <a:tr h="261767">
                <a:tc>
                  <a:txBody>
                    <a:bodyPr/>
                    <a:lstStyle/>
                    <a:p>
                      <a:pPr algn="l"/>
                      <a:r>
                        <a:rPr lang="en-US" sz="1200" dirty="0"/>
                        <a:t>10</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In house NLP engine</a:t>
                      </a:r>
                    </a:p>
                  </a:txBody>
                  <a:tcPr/>
                </a:tc>
                <a:extLst>
                  <a:ext uri="{0D108BD9-81ED-4DB2-BD59-A6C34878D82A}">
                    <a16:rowId xmlns:a16="http://schemas.microsoft.com/office/drawing/2014/main" val="3332575378"/>
                  </a:ext>
                </a:extLst>
              </a:tr>
            </a:tbl>
          </a:graphicData>
        </a:graphic>
      </p:graphicFrame>
      <p:graphicFrame>
        <p:nvGraphicFramePr>
          <p:cNvPr id="8" name="Table 6">
            <a:extLst>
              <a:ext uri="{FF2B5EF4-FFF2-40B4-BE49-F238E27FC236}">
                <a16:creationId xmlns:a16="http://schemas.microsoft.com/office/drawing/2014/main" id="{ACC9065A-B8B9-4C38-8907-AB7FE957B1B3}"/>
              </a:ext>
            </a:extLst>
          </p:cNvPr>
          <p:cNvGraphicFramePr>
            <a:graphicFrameLocks noGrp="1"/>
          </p:cNvGraphicFramePr>
          <p:nvPr>
            <p:extLst>
              <p:ext uri="{D42A27DB-BD31-4B8C-83A1-F6EECF244321}">
                <p14:modId xmlns:p14="http://schemas.microsoft.com/office/powerpoint/2010/main" val="4002189617"/>
              </p:ext>
            </p:extLst>
          </p:nvPr>
        </p:nvGraphicFramePr>
        <p:xfrm>
          <a:off x="6574302" y="927110"/>
          <a:ext cx="5176911" cy="3200400"/>
        </p:xfrm>
        <a:graphic>
          <a:graphicData uri="http://schemas.openxmlformats.org/drawingml/2006/table">
            <a:tbl>
              <a:tblPr firstRow="1" bandRow="1">
                <a:tableStyleId>{F5AB1C69-6EDB-4FF4-983F-18BD219EF322}</a:tableStyleId>
              </a:tblPr>
              <a:tblGrid>
                <a:gridCol w="560325">
                  <a:extLst>
                    <a:ext uri="{9D8B030D-6E8A-4147-A177-3AD203B41FA5}">
                      <a16:colId xmlns:a16="http://schemas.microsoft.com/office/drawing/2014/main" val="496735681"/>
                    </a:ext>
                  </a:extLst>
                </a:gridCol>
                <a:gridCol w="4616586">
                  <a:extLst>
                    <a:ext uri="{9D8B030D-6E8A-4147-A177-3AD203B41FA5}">
                      <a16:colId xmlns:a16="http://schemas.microsoft.com/office/drawing/2014/main" val="1987992104"/>
                    </a:ext>
                  </a:extLst>
                </a:gridCol>
              </a:tblGrid>
              <a:tr h="338485">
                <a:tc>
                  <a:txBody>
                    <a:bodyPr/>
                    <a:lstStyle/>
                    <a:p>
                      <a:pPr algn="l"/>
                      <a:r>
                        <a:rPr lang="en-US" sz="1200" dirty="0"/>
                        <a:t>Sl. No</a:t>
                      </a:r>
                      <a:endParaRPr lang="en-US" sz="1200" dirty="0">
                        <a:latin typeface="Arial" panose="020B0604020202020204" pitchFamily="34" charset="0"/>
                        <a:cs typeface="Arial" panose="020B0604020202020204" pitchFamily="34" charset="0"/>
                      </a:endParaRPr>
                    </a:p>
                  </a:txBody>
                  <a:tcPr>
                    <a:solidFill>
                      <a:srgbClr val="00B050"/>
                    </a:solidFill>
                  </a:tcPr>
                </a:tc>
                <a:tc>
                  <a:txBody>
                    <a:bodyPr/>
                    <a:lstStyle/>
                    <a:p>
                      <a:pPr algn="l"/>
                      <a:r>
                        <a:rPr lang="en-US" sz="1200" dirty="0"/>
                        <a:t>Major Features</a:t>
                      </a:r>
                      <a:endParaRPr lang="en-US" sz="1200" dirty="0">
                        <a:latin typeface="Arial" panose="020B0604020202020204" pitchFamily="34" charset="0"/>
                        <a:cs typeface="Arial" panose="020B0604020202020204" pitchFamily="34" charset="0"/>
                      </a:endParaRPr>
                    </a:p>
                  </a:txBody>
                  <a:tcPr>
                    <a:solidFill>
                      <a:srgbClr val="00B050"/>
                    </a:solidFill>
                  </a:tcPr>
                </a:tc>
                <a:extLst>
                  <a:ext uri="{0D108BD9-81ED-4DB2-BD59-A6C34878D82A}">
                    <a16:rowId xmlns:a16="http://schemas.microsoft.com/office/drawing/2014/main" val="3529848707"/>
                  </a:ext>
                </a:extLst>
              </a:tr>
              <a:tr h="247284">
                <a:tc>
                  <a:txBody>
                    <a:bodyPr/>
                    <a:lstStyle/>
                    <a:p>
                      <a:pPr algn="l"/>
                      <a:r>
                        <a:rPr lang="en-US" sz="1200" dirty="0"/>
                        <a:t>11</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Admin UI for Intent / Entity creation</a:t>
                      </a:r>
                    </a:p>
                  </a:txBody>
                  <a:tcPr/>
                </a:tc>
                <a:extLst>
                  <a:ext uri="{0D108BD9-81ED-4DB2-BD59-A6C34878D82A}">
                    <a16:rowId xmlns:a16="http://schemas.microsoft.com/office/drawing/2014/main" val="2304390624"/>
                  </a:ext>
                </a:extLst>
              </a:tr>
              <a:tr h="247284">
                <a:tc>
                  <a:txBody>
                    <a:bodyPr/>
                    <a:lstStyle/>
                    <a:p>
                      <a:pPr algn="l"/>
                      <a:r>
                        <a:rPr lang="en-US" sz="1200" dirty="0"/>
                        <a:t>12</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Admin UI for Intent training</a:t>
                      </a:r>
                    </a:p>
                  </a:txBody>
                  <a:tcPr/>
                </a:tc>
                <a:extLst>
                  <a:ext uri="{0D108BD9-81ED-4DB2-BD59-A6C34878D82A}">
                    <a16:rowId xmlns:a16="http://schemas.microsoft.com/office/drawing/2014/main" val="2669966609"/>
                  </a:ext>
                </a:extLst>
              </a:tr>
              <a:tr h="247284">
                <a:tc>
                  <a:txBody>
                    <a:bodyPr/>
                    <a:lstStyle/>
                    <a:p>
                      <a:pPr algn="l"/>
                      <a:r>
                        <a:rPr lang="en-US" sz="1200" dirty="0"/>
                        <a:t>13</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Multilingual support (BOT only) using Google translate</a:t>
                      </a:r>
                    </a:p>
                  </a:txBody>
                  <a:tcPr/>
                </a:tc>
                <a:extLst>
                  <a:ext uri="{0D108BD9-81ED-4DB2-BD59-A6C34878D82A}">
                    <a16:rowId xmlns:a16="http://schemas.microsoft.com/office/drawing/2014/main" val="3119993031"/>
                  </a:ext>
                </a:extLst>
              </a:tr>
              <a:tr h="247284">
                <a:tc>
                  <a:txBody>
                    <a:bodyPr/>
                    <a:lstStyle/>
                    <a:p>
                      <a:pPr algn="l"/>
                      <a:r>
                        <a:rPr lang="en-US" sz="1200" dirty="0"/>
                        <a:t>14</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Spell and Grammar check</a:t>
                      </a:r>
                    </a:p>
                  </a:txBody>
                  <a:tcPr/>
                </a:tc>
                <a:extLst>
                  <a:ext uri="{0D108BD9-81ED-4DB2-BD59-A6C34878D82A}">
                    <a16:rowId xmlns:a16="http://schemas.microsoft.com/office/drawing/2014/main" val="3763695158"/>
                  </a:ext>
                </a:extLst>
              </a:tr>
              <a:tr h="247284">
                <a:tc>
                  <a:txBody>
                    <a:bodyPr/>
                    <a:lstStyle/>
                    <a:p>
                      <a:pPr algn="l"/>
                      <a:r>
                        <a:rPr lang="en-US" sz="1200" dirty="0"/>
                        <a:t>15</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Trail Email based analysis and generate intelligent response</a:t>
                      </a:r>
                    </a:p>
                  </a:txBody>
                  <a:tcPr/>
                </a:tc>
                <a:extLst>
                  <a:ext uri="{0D108BD9-81ED-4DB2-BD59-A6C34878D82A}">
                    <a16:rowId xmlns:a16="http://schemas.microsoft.com/office/drawing/2014/main" val="1741505797"/>
                  </a:ext>
                </a:extLst>
              </a:tr>
              <a:tr h="247284">
                <a:tc>
                  <a:txBody>
                    <a:bodyPr/>
                    <a:lstStyle/>
                    <a:p>
                      <a:pPr algn="l"/>
                      <a:r>
                        <a:rPr lang="en-US" sz="1200" dirty="0"/>
                        <a:t>16</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BOT training – 43 Call Drivers as specified in RFP</a:t>
                      </a:r>
                    </a:p>
                  </a:txBody>
                  <a:tcPr/>
                </a:tc>
                <a:extLst>
                  <a:ext uri="{0D108BD9-81ED-4DB2-BD59-A6C34878D82A}">
                    <a16:rowId xmlns:a16="http://schemas.microsoft.com/office/drawing/2014/main" val="3739431947"/>
                  </a:ext>
                </a:extLst>
              </a:tr>
              <a:tr h="247284">
                <a:tc>
                  <a:txBody>
                    <a:bodyPr/>
                    <a:lstStyle/>
                    <a:p>
                      <a:pPr algn="l"/>
                      <a:r>
                        <a:rPr lang="en-US" sz="1200" dirty="0">
                          <a:latin typeface="Arial" panose="020B0604020202020204" pitchFamily="34" charset="0"/>
                          <a:cs typeface="Arial" panose="020B0604020202020204" pitchFamily="34" charset="0"/>
                        </a:rPr>
                        <a:t>17</a:t>
                      </a:r>
                    </a:p>
                  </a:txBody>
                  <a:tcPr/>
                </a:tc>
                <a:tc>
                  <a:txBody>
                    <a:bodyPr/>
                    <a:lstStyle/>
                    <a:p>
                      <a:pPr algn="l"/>
                      <a:r>
                        <a:rPr lang="en-US" sz="1200" dirty="0">
                          <a:latin typeface="Arial" panose="020B0604020202020204" pitchFamily="34" charset="0"/>
                          <a:cs typeface="Arial" panose="020B0604020202020204" pitchFamily="34" charset="0"/>
                        </a:rPr>
                        <a:t>Client system integration</a:t>
                      </a:r>
                    </a:p>
                  </a:txBody>
                  <a:tcPr/>
                </a:tc>
                <a:extLst>
                  <a:ext uri="{0D108BD9-81ED-4DB2-BD59-A6C34878D82A}">
                    <a16:rowId xmlns:a16="http://schemas.microsoft.com/office/drawing/2014/main" val="470806836"/>
                  </a:ext>
                </a:extLst>
              </a:tr>
              <a:tr h="247284">
                <a:tc>
                  <a:txBody>
                    <a:bodyPr/>
                    <a:lstStyle/>
                    <a:p>
                      <a:pPr algn="l"/>
                      <a:r>
                        <a:rPr lang="en-US" sz="1200" dirty="0"/>
                        <a:t>18</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Mandatory reports and dashboard</a:t>
                      </a:r>
                    </a:p>
                  </a:txBody>
                  <a:tcPr/>
                </a:tc>
                <a:extLst>
                  <a:ext uri="{0D108BD9-81ED-4DB2-BD59-A6C34878D82A}">
                    <a16:rowId xmlns:a16="http://schemas.microsoft.com/office/drawing/2014/main" val="986312651"/>
                  </a:ext>
                </a:extLst>
              </a:tr>
              <a:tr h="247284">
                <a:tc>
                  <a:txBody>
                    <a:bodyPr/>
                    <a:lstStyle/>
                    <a:p>
                      <a:pPr algn="l"/>
                      <a:r>
                        <a:rPr lang="en-US" sz="1200" dirty="0"/>
                        <a:t>19</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ADCB specific security requirements(encryption keys at rest)</a:t>
                      </a:r>
                    </a:p>
                  </a:txBody>
                  <a:tcPr/>
                </a:tc>
                <a:extLst>
                  <a:ext uri="{0D108BD9-81ED-4DB2-BD59-A6C34878D82A}">
                    <a16:rowId xmlns:a16="http://schemas.microsoft.com/office/drawing/2014/main" val="211736722"/>
                  </a:ext>
                </a:extLst>
              </a:tr>
              <a:tr h="247284">
                <a:tc>
                  <a:txBody>
                    <a:bodyPr/>
                    <a:lstStyle/>
                    <a:p>
                      <a:pPr algn="l"/>
                      <a:r>
                        <a:rPr lang="en-US" sz="1200" dirty="0"/>
                        <a:t>20</a:t>
                      </a:r>
                      <a:endParaRPr lang="en-US" sz="1200" dirty="0">
                        <a:latin typeface="Arial" panose="020B0604020202020204" pitchFamily="34" charset="0"/>
                        <a:cs typeface="Arial" panose="020B0604020202020204" pitchFamily="34" charset="0"/>
                      </a:endParaRPr>
                    </a:p>
                  </a:txBody>
                  <a:tcPr/>
                </a:tc>
                <a:tc>
                  <a:txBody>
                    <a:bodyPr/>
                    <a:lstStyle/>
                    <a:p>
                      <a:pPr algn="l"/>
                      <a:r>
                        <a:rPr lang="en-US" sz="1200" dirty="0">
                          <a:latin typeface="Arial" panose="020B0604020202020204" pitchFamily="34" charset="0"/>
                          <a:cs typeface="Arial" panose="020B0604020202020204" pitchFamily="34" charset="0"/>
                        </a:rPr>
                        <a:t>Ability to identify new categories and configure new response</a:t>
                      </a:r>
                    </a:p>
                  </a:txBody>
                  <a:tcPr/>
                </a:tc>
                <a:extLst>
                  <a:ext uri="{0D108BD9-81ED-4DB2-BD59-A6C34878D82A}">
                    <a16:rowId xmlns:a16="http://schemas.microsoft.com/office/drawing/2014/main" val="2953285669"/>
                  </a:ext>
                </a:extLst>
              </a:tr>
            </a:tbl>
          </a:graphicData>
        </a:graphic>
      </p:graphicFrame>
      <p:sp>
        <p:nvSpPr>
          <p:cNvPr id="9" name="Rectangle 8">
            <a:extLst>
              <a:ext uri="{FF2B5EF4-FFF2-40B4-BE49-F238E27FC236}">
                <a16:creationId xmlns:a16="http://schemas.microsoft.com/office/drawing/2014/main" id="{FC2C6820-73E0-4303-9E76-4A8E1934239A}"/>
              </a:ext>
            </a:extLst>
          </p:cNvPr>
          <p:cNvSpPr/>
          <p:nvPr/>
        </p:nvSpPr>
        <p:spPr>
          <a:xfrm>
            <a:off x="717452" y="4316578"/>
            <a:ext cx="10037634" cy="369332"/>
          </a:xfrm>
          <a:prstGeom prst="rect">
            <a:avLst/>
          </a:prstGeom>
        </p:spPr>
        <p:txBody>
          <a:bodyPr wrap="square">
            <a:spAutoFit/>
          </a:bodyPr>
          <a:lstStyle/>
          <a:p>
            <a:r>
              <a:rPr lang="en-US" dirty="0">
                <a:solidFill>
                  <a:schemeClr val="tx1">
                    <a:lumMod val="75000"/>
                    <a:lumOff val="25000"/>
                  </a:schemeClr>
                </a:solidFill>
                <a:latin typeface="Arial Black" panose="020B0A04020102020204" pitchFamily="34" charset="0"/>
              </a:rPr>
              <a:t>Features to be covered as Product enhancement/forthcoming releases.</a:t>
            </a:r>
          </a:p>
        </p:txBody>
      </p:sp>
      <p:graphicFrame>
        <p:nvGraphicFramePr>
          <p:cNvPr id="11" name="Table 6">
            <a:extLst>
              <a:ext uri="{FF2B5EF4-FFF2-40B4-BE49-F238E27FC236}">
                <a16:creationId xmlns:a16="http://schemas.microsoft.com/office/drawing/2014/main" id="{A252D2B4-FA7E-430C-BE50-1602FDFB59BD}"/>
              </a:ext>
            </a:extLst>
          </p:cNvPr>
          <p:cNvGraphicFramePr>
            <a:graphicFrameLocks noGrp="1"/>
          </p:cNvGraphicFramePr>
          <p:nvPr>
            <p:extLst>
              <p:ext uri="{D42A27DB-BD31-4B8C-83A1-F6EECF244321}">
                <p14:modId xmlns:p14="http://schemas.microsoft.com/office/powerpoint/2010/main" val="1670667545"/>
              </p:ext>
            </p:extLst>
          </p:nvPr>
        </p:nvGraphicFramePr>
        <p:xfrm>
          <a:off x="728952" y="4714938"/>
          <a:ext cx="8433805" cy="1710085"/>
        </p:xfrm>
        <a:graphic>
          <a:graphicData uri="http://schemas.openxmlformats.org/drawingml/2006/table">
            <a:tbl>
              <a:tblPr firstRow="1" bandRow="1">
                <a:tableStyleId>{21E4AEA4-8DFA-4A89-87EB-49C32662AFE0}</a:tableStyleId>
              </a:tblPr>
              <a:tblGrid>
                <a:gridCol w="912836">
                  <a:extLst>
                    <a:ext uri="{9D8B030D-6E8A-4147-A177-3AD203B41FA5}">
                      <a16:colId xmlns:a16="http://schemas.microsoft.com/office/drawing/2014/main" val="496735681"/>
                    </a:ext>
                  </a:extLst>
                </a:gridCol>
                <a:gridCol w="7520969">
                  <a:extLst>
                    <a:ext uri="{9D8B030D-6E8A-4147-A177-3AD203B41FA5}">
                      <a16:colId xmlns:a16="http://schemas.microsoft.com/office/drawing/2014/main" val="1987992104"/>
                    </a:ext>
                  </a:extLst>
                </a:gridCol>
              </a:tblGrid>
              <a:tr h="338485">
                <a:tc>
                  <a:txBody>
                    <a:bodyPr/>
                    <a:lstStyle/>
                    <a:p>
                      <a:pPr algn="ctr"/>
                      <a:r>
                        <a:rPr lang="en-US" sz="1200" dirty="0">
                          <a:latin typeface="Arial" panose="020B0604020202020204" pitchFamily="34" charset="0"/>
                          <a:cs typeface="Arial" panose="020B0604020202020204" pitchFamily="34" charset="0"/>
                        </a:rPr>
                        <a:t>Sl. No</a:t>
                      </a:r>
                    </a:p>
                  </a:txBody>
                  <a:tcPr>
                    <a:solidFill>
                      <a:srgbClr val="C00000"/>
                    </a:solidFill>
                  </a:tcPr>
                </a:tc>
                <a:tc>
                  <a:txBody>
                    <a:bodyPr/>
                    <a:lstStyle/>
                    <a:p>
                      <a:pPr algn="l"/>
                      <a:r>
                        <a:rPr lang="en-US" sz="1200" dirty="0">
                          <a:latin typeface="Arial" panose="020B0604020202020204" pitchFamily="34" charset="0"/>
                          <a:cs typeface="Arial" panose="020B0604020202020204" pitchFamily="34" charset="0"/>
                        </a:rPr>
                        <a:t>Major Features</a:t>
                      </a:r>
                    </a:p>
                  </a:txBody>
                  <a:tcPr>
                    <a:solidFill>
                      <a:srgbClr val="C00000"/>
                    </a:solidFill>
                  </a:tcPr>
                </a:tc>
                <a:extLst>
                  <a:ext uri="{0D108BD9-81ED-4DB2-BD59-A6C34878D82A}">
                    <a16:rowId xmlns:a16="http://schemas.microsoft.com/office/drawing/2014/main" val="3529848707"/>
                  </a:ext>
                </a:extLst>
              </a:tr>
              <a:tr h="247284">
                <a:tc>
                  <a:txBody>
                    <a:bodyPr/>
                    <a:lstStyle/>
                    <a:p>
                      <a:pPr algn="ctr"/>
                      <a:r>
                        <a:rPr lang="en-US" sz="1200" dirty="0">
                          <a:latin typeface="Arial" panose="020B0604020202020204" pitchFamily="34" charset="0"/>
                          <a:cs typeface="Arial" panose="020B0604020202020204" pitchFamily="34" charset="0"/>
                        </a:rPr>
                        <a:t>1</a:t>
                      </a:r>
                    </a:p>
                  </a:txBody>
                  <a:tcPr/>
                </a:tc>
                <a:tc>
                  <a:txBody>
                    <a:bodyPr/>
                    <a:lstStyle/>
                    <a:p>
                      <a:pPr algn="l"/>
                      <a:r>
                        <a:rPr lang="en-US" sz="1200" dirty="0">
                          <a:latin typeface="Arial" panose="020B0604020202020204" pitchFamily="34" charset="0"/>
                          <a:cs typeface="Arial" panose="020B0604020202020204" pitchFamily="34" charset="0"/>
                        </a:rPr>
                        <a:t>Notification on the usage of profanity language by the agent</a:t>
                      </a:r>
                    </a:p>
                  </a:txBody>
                  <a:tcPr/>
                </a:tc>
                <a:extLst>
                  <a:ext uri="{0D108BD9-81ED-4DB2-BD59-A6C34878D82A}">
                    <a16:rowId xmlns:a16="http://schemas.microsoft.com/office/drawing/2014/main" val="2304390624"/>
                  </a:ext>
                </a:extLst>
              </a:tr>
              <a:tr h="247284">
                <a:tc>
                  <a:txBody>
                    <a:bodyPr/>
                    <a:lstStyle/>
                    <a:p>
                      <a:pPr algn="ctr"/>
                      <a:r>
                        <a:rPr lang="en-US" sz="1200" dirty="0">
                          <a:latin typeface="Arial" panose="020B0604020202020204" pitchFamily="34" charset="0"/>
                          <a:cs typeface="Arial" panose="020B0604020202020204" pitchFamily="34" charset="0"/>
                        </a:rPr>
                        <a:t>2</a:t>
                      </a:r>
                    </a:p>
                  </a:txBody>
                  <a:tcPr/>
                </a:tc>
                <a:tc>
                  <a:txBody>
                    <a:bodyPr/>
                    <a:lstStyle/>
                    <a:p>
                      <a:pPr algn="l"/>
                      <a:r>
                        <a:rPr lang="en-US" sz="1200" dirty="0">
                          <a:latin typeface="Arial" panose="020B0604020202020204" pitchFamily="34" charset="0"/>
                          <a:cs typeface="Arial" panose="020B0604020202020204" pitchFamily="34" charset="0"/>
                        </a:rPr>
                        <a:t>Configuring TAT based on certain criteria and escalation model</a:t>
                      </a:r>
                    </a:p>
                  </a:txBody>
                  <a:tcPr/>
                </a:tc>
                <a:extLst>
                  <a:ext uri="{0D108BD9-81ED-4DB2-BD59-A6C34878D82A}">
                    <a16:rowId xmlns:a16="http://schemas.microsoft.com/office/drawing/2014/main" val="2669966609"/>
                  </a:ext>
                </a:extLst>
              </a:tr>
              <a:tr h="247284">
                <a:tc>
                  <a:txBody>
                    <a:bodyPr/>
                    <a:lstStyle/>
                    <a:p>
                      <a:pPr algn="ctr"/>
                      <a:r>
                        <a:rPr lang="en-US" sz="1200" dirty="0">
                          <a:latin typeface="Arial" panose="020B0604020202020204" pitchFamily="34" charset="0"/>
                          <a:cs typeface="Arial" panose="020B0604020202020204" pitchFamily="34" charset="0"/>
                        </a:rPr>
                        <a:t>3</a:t>
                      </a:r>
                    </a:p>
                  </a:txBody>
                  <a:tcPr/>
                </a:tc>
                <a:tc>
                  <a:txBody>
                    <a:bodyPr/>
                    <a:lstStyle/>
                    <a:p>
                      <a:pPr algn="l"/>
                      <a:r>
                        <a:rPr lang="en-US" sz="1200" dirty="0">
                          <a:latin typeface="Arial" panose="020B0604020202020204" pitchFamily="34" charset="0"/>
                          <a:cs typeface="Arial" panose="020B0604020202020204" pitchFamily="34" charset="0"/>
                        </a:rPr>
                        <a:t>Feedback loop and approval workflow for unidentified mails</a:t>
                      </a:r>
                    </a:p>
                  </a:txBody>
                  <a:tcPr/>
                </a:tc>
                <a:extLst>
                  <a:ext uri="{0D108BD9-81ED-4DB2-BD59-A6C34878D82A}">
                    <a16:rowId xmlns:a16="http://schemas.microsoft.com/office/drawing/2014/main" val="3119993031"/>
                  </a:ext>
                </a:extLst>
              </a:tr>
              <a:tr h="247284">
                <a:tc>
                  <a:txBody>
                    <a:bodyPr/>
                    <a:lstStyle/>
                    <a:p>
                      <a:pPr algn="ctr"/>
                      <a:r>
                        <a:rPr lang="en-US" sz="1200" dirty="0">
                          <a:latin typeface="Arial" panose="020B0604020202020204" pitchFamily="34" charset="0"/>
                          <a:cs typeface="Arial" panose="020B0604020202020204" pitchFamily="34" charset="0"/>
                        </a:rPr>
                        <a:t>4</a:t>
                      </a:r>
                    </a:p>
                  </a:txBody>
                  <a:tcPr/>
                </a:tc>
                <a:tc>
                  <a:txBody>
                    <a:bodyPr/>
                    <a:lstStyle/>
                    <a:p>
                      <a:pPr algn="l"/>
                      <a:r>
                        <a:rPr lang="en-US" sz="1200" dirty="0">
                          <a:latin typeface="Arial" panose="020B0604020202020204" pitchFamily="34" charset="0"/>
                          <a:cs typeface="Arial" panose="020B0604020202020204" pitchFamily="34" charset="0"/>
                        </a:rPr>
                        <a:t>Any other Reports and Dashboard</a:t>
                      </a:r>
                    </a:p>
                  </a:txBody>
                  <a:tcPr/>
                </a:tc>
                <a:extLst>
                  <a:ext uri="{0D108BD9-81ED-4DB2-BD59-A6C34878D82A}">
                    <a16:rowId xmlns:a16="http://schemas.microsoft.com/office/drawing/2014/main" val="3763695158"/>
                  </a:ext>
                </a:extLst>
              </a:tr>
              <a:tr h="247284">
                <a:tc>
                  <a:txBody>
                    <a:bodyPr/>
                    <a:lstStyle/>
                    <a:p>
                      <a:pPr algn="ctr"/>
                      <a:r>
                        <a:rPr lang="en-US" sz="1200" dirty="0">
                          <a:latin typeface="Arial" panose="020B0604020202020204" pitchFamily="34" charset="0"/>
                          <a:cs typeface="Arial" panose="020B0604020202020204" pitchFamily="34" charset="0"/>
                        </a:rPr>
                        <a:t>5</a:t>
                      </a:r>
                    </a:p>
                  </a:txBody>
                  <a:tcPr/>
                </a:tc>
                <a:tc>
                  <a:txBody>
                    <a:bodyPr/>
                    <a:lstStyle/>
                    <a:p>
                      <a:pPr algn="l"/>
                      <a:r>
                        <a:rPr lang="en-US" sz="1200" dirty="0">
                          <a:latin typeface="Arial" panose="020B0604020202020204" pitchFamily="34" charset="0"/>
                          <a:cs typeface="Arial" panose="020B0604020202020204" pitchFamily="34" charset="0"/>
                        </a:rPr>
                        <a:t>Identification of the last website / mobile app page used prior to writing the mail</a:t>
                      </a:r>
                    </a:p>
                  </a:txBody>
                  <a:tcPr/>
                </a:tc>
                <a:extLst>
                  <a:ext uri="{0D108BD9-81ED-4DB2-BD59-A6C34878D82A}">
                    <a16:rowId xmlns:a16="http://schemas.microsoft.com/office/drawing/2014/main" val="1741505797"/>
                  </a:ext>
                </a:extLst>
              </a:tr>
            </a:tbl>
          </a:graphicData>
        </a:graphic>
      </p:graphicFrame>
    </p:spTree>
    <p:extLst>
      <p:ext uri="{BB962C8B-B14F-4D97-AF65-F5344CB8AC3E}">
        <p14:creationId xmlns:p14="http://schemas.microsoft.com/office/powerpoint/2010/main" val="9720858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4">
            <a:extLst>
              <a:ext uri="{FF2B5EF4-FFF2-40B4-BE49-F238E27FC236}">
                <a16:creationId xmlns:a16="http://schemas.microsoft.com/office/drawing/2014/main" id="{E6110C5F-9BDE-421D-ACC3-CB8F93E00C08}"/>
              </a:ext>
            </a:extLst>
          </p:cNvPr>
          <p:cNvSpPr>
            <a:spLocks noChangeArrowheads="1"/>
          </p:cNvSpPr>
          <p:nvPr/>
        </p:nvSpPr>
        <p:spPr bwMode="auto">
          <a:xfrm>
            <a:off x="1587048" y="1669038"/>
            <a:ext cx="8082010" cy="4124007"/>
          </a:xfrm>
          <a:prstGeom prst="roundRect">
            <a:avLst>
              <a:gd name="adj" fmla="val 2303"/>
            </a:avLst>
          </a:prstGeom>
          <a:pattFill prst="lgGrid">
            <a:fgClr>
              <a:schemeClr val="bg1">
                <a:lumMod val="95000"/>
              </a:schemeClr>
            </a:fgClr>
            <a:bgClr>
              <a:schemeClr val="bg1"/>
            </a:bgClr>
          </a:pattFill>
          <a:ln w="9525" algn="ctr">
            <a:solidFill>
              <a:schemeClr val="bg1">
                <a:lumMod val="75000"/>
              </a:schemeClr>
            </a:solidFill>
            <a:round/>
            <a:headEnd/>
            <a:tailEnd/>
          </a:ln>
        </p:spPr>
        <p:txBody>
          <a:bodyPr lIns="27432" tIns="27432" rIns="27432" bIns="27432" anchor="ctr" anchorCtr="0"/>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5" name="Table 4">
            <a:extLst>
              <a:ext uri="{FF2B5EF4-FFF2-40B4-BE49-F238E27FC236}">
                <a16:creationId xmlns:a16="http://schemas.microsoft.com/office/drawing/2014/main" id="{47D493BE-4FFE-42CD-ABE2-4961E9DC8A59}"/>
              </a:ext>
            </a:extLst>
          </p:cNvPr>
          <p:cNvGraphicFramePr>
            <a:graphicFrameLocks noGrp="1"/>
          </p:cNvGraphicFramePr>
          <p:nvPr>
            <p:extLst>
              <p:ext uri="{D42A27DB-BD31-4B8C-83A1-F6EECF244321}">
                <p14:modId xmlns:p14="http://schemas.microsoft.com/office/powerpoint/2010/main" val="3412604459"/>
              </p:ext>
            </p:extLst>
          </p:nvPr>
        </p:nvGraphicFramePr>
        <p:xfrm>
          <a:off x="1588467" y="1394452"/>
          <a:ext cx="8596536" cy="548640"/>
        </p:xfrm>
        <a:graphic>
          <a:graphicData uri="http://schemas.openxmlformats.org/drawingml/2006/table">
            <a:tbl>
              <a:tblPr firstRow="1" bandRow="1">
                <a:tableStyleId>{5940675A-B579-460E-94D1-54222C63F5DA}</a:tableStyleId>
              </a:tblPr>
              <a:tblGrid>
                <a:gridCol w="512174">
                  <a:extLst>
                    <a:ext uri="{9D8B030D-6E8A-4147-A177-3AD203B41FA5}">
                      <a16:colId xmlns:a16="http://schemas.microsoft.com/office/drawing/2014/main" val="20000"/>
                    </a:ext>
                  </a:extLst>
                </a:gridCol>
                <a:gridCol w="512174">
                  <a:extLst>
                    <a:ext uri="{9D8B030D-6E8A-4147-A177-3AD203B41FA5}">
                      <a16:colId xmlns:a16="http://schemas.microsoft.com/office/drawing/2014/main" val="61112663"/>
                    </a:ext>
                  </a:extLst>
                </a:gridCol>
                <a:gridCol w="512174">
                  <a:extLst>
                    <a:ext uri="{9D8B030D-6E8A-4147-A177-3AD203B41FA5}">
                      <a16:colId xmlns:a16="http://schemas.microsoft.com/office/drawing/2014/main" val="2672229754"/>
                    </a:ext>
                  </a:extLst>
                </a:gridCol>
                <a:gridCol w="512174">
                  <a:extLst>
                    <a:ext uri="{9D8B030D-6E8A-4147-A177-3AD203B41FA5}">
                      <a16:colId xmlns:a16="http://schemas.microsoft.com/office/drawing/2014/main" val="1239257074"/>
                    </a:ext>
                  </a:extLst>
                </a:gridCol>
                <a:gridCol w="603092">
                  <a:extLst>
                    <a:ext uri="{9D8B030D-6E8A-4147-A177-3AD203B41FA5}">
                      <a16:colId xmlns:a16="http://schemas.microsoft.com/office/drawing/2014/main" val="20001"/>
                    </a:ext>
                  </a:extLst>
                </a:gridCol>
                <a:gridCol w="603092">
                  <a:extLst>
                    <a:ext uri="{9D8B030D-6E8A-4147-A177-3AD203B41FA5}">
                      <a16:colId xmlns:a16="http://schemas.microsoft.com/office/drawing/2014/main" val="4153074165"/>
                    </a:ext>
                  </a:extLst>
                </a:gridCol>
                <a:gridCol w="603092">
                  <a:extLst>
                    <a:ext uri="{9D8B030D-6E8A-4147-A177-3AD203B41FA5}">
                      <a16:colId xmlns:a16="http://schemas.microsoft.com/office/drawing/2014/main" val="2288923438"/>
                    </a:ext>
                  </a:extLst>
                </a:gridCol>
                <a:gridCol w="603092">
                  <a:extLst>
                    <a:ext uri="{9D8B030D-6E8A-4147-A177-3AD203B41FA5}">
                      <a16:colId xmlns:a16="http://schemas.microsoft.com/office/drawing/2014/main" val="4106201673"/>
                    </a:ext>
                  </a:extLst>
                </a:gridCol>
                <a:gridCol w="516934">
                  <a:extLst>
                    <a:ext uri="{9D8B030D-6E8A-4147-A177-3AD203B41FA5}">
                      <a16:colId xmlns:a16="http://schemas.microsoft.com/office/drawing/2014/main" val="20002"/>
                    </a:ext>
                  </a:extLst>
                </a:gridCol>
                <a:gridCol w="516934">
                  <a:extLst>
                    <a:ext uri="{9D8B030D-6E8A-4147-A177-3AD203B41FA5}">
                      <a16:colId xmlns:a16="http://schemas.microsoft.com/office/drawing/2014/main" val="2090038120"/>
                    </a:ext>
                  </a:extLst>
                </a:gridCol>
                <a:gridCol w="516934">
                  <a:extLst>
                    <a:ext uri="{9D8B030D-6E8A-4147-A177-3AD203B41FA5}">
                      <a16:colId xmlns:a16="http://schemas.microsoft.com/office/drawing/2014/main" val="1361589302"/>
                    </a:ext>
                  </a:extLst>
                </a:gridCol>
                <a:gridCol w="516934">
                  <a:extLst>
                    <a:ext uri="{9D8B030D-6E8A-4147-A177-3AD203B41FA5}">
                      <a16:colId xmlns:a16="http://schemas.microsoft.com/office/drawing/2014/main" val="3455472383"/>
                    </a:ext>
                  </a:extLst>
                </a:gridCol>
                <a:gridCol w="516934">
                  <a:extLst>
                    <a:ext uri="{9D8B030D-6E8A-4147-A177-3AD203B41FA5}">
                      <a16:colId xmlns:a16="http://schemas.microsoft.com/office/drawing/2014/main" val="3852670921"/>
                    </a:ext>
                  </a:extLst>
                </a:gridCol>
                <a:gridCol w="516934">
                  <a:extLst>
                    <a:ext uri="{9D8B030D-6E8A-4147-A177-3AD203B41FA5}">
                      <a16:colId xmlns:a16="http://schemas.microsoft.com/office/drawing/2014/main" val="1278285679"/>
                    </a:ext>
                  </a:extLst>
                </a:gridCol>
                <a:gridCol w="516934">
                  <a:extLst>
                    <a:ext uri="{9D8B030D-6E8A-4147-A177-3AD203B41FA5}">
                      <a16:colId xmlns:a16="http://schemas.microsoft.com/office/drawing/2014/main" val="2832226185"/>
                    </a:ext>
                  </a:extLst>
                </a:gridCol>
                <a:gridCol w="516934">
                  <a:extLst>
                    <a:ext uri="{9D8B030D-6E8A-4147-A177-3AD203B41FA5}">
                      <a16:colId xmlns:a16="http://schemas.microsoft.com/office/drawing/2014/main" val="503910008"/>
                    </a:ext>
                  </a:extLst>
                </a:gridCol>
              </a:tblGrid>
              <a:tr h="0">
                <a:tc>
                  <a:txBody>
                    <a:bodyPr/>
                    <a:lstStyle/>
                    <a:p>
                      <a:pPr algn="ctr"/>
                      <a:r>
                        <a:rPr lang="en-US" sz="1200" dirty="0">
                          <a:solidFill>
                            <a:schemeClr val="tx1"/>
                          </a:solidFill>
                          <a:latin typeface="+mn-lt"/>
                          <a:cs typeface="Calibri" panose="020F0502020204030204" pitchFamily="34" charset="0"/>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11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12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cs typeface="Calibri" panose="020F0502020204030204" pitchFamily="34" charset="0"/>
                        </a:rPr>
                        <a:t>13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74524206"/>
                  </a:ext>
                </a:extLst>
              </a:tr>
            </a:tbl>
          </a:graphicData>
        </a:graphic>
      </p:graphicFrame>
      <p:sp>
        <p:nvSpPr>
          <p:cNvPr id="7" name="TextBox 6">
            <a:extLst>
              <a:ext uri="{FF2B5EF4-FFF2-40B4-BE49-F238E27FC236}">
                <a16:creationId xmlns:a16="http://schemas.microsoft.com/office/drawing/2014/main" id="{2C796339-D3ED-4D24-B3FD-C534CDD0C244}"/>
              </a:ext>
            </a:extLst>
          </p:cNvPr>
          <p:cNvSpPr txBox="1"/>
          <p:nvPr/>
        </p:nvSpPr>
        <p:spPr>
          <a:xfrm>
            <a:off x="233370" y="1888840"/>
            <a:ext cx="1330952" cy="424732"/>
          </a:xfrm>
          <a:prstGeom prst="rect">
            <a:avLst/>
          </a:prstGeom>
          <a:noFill/>
          <a:ln>
            <a:noFill/>
          </a:ln>
        </p:spPr>
        <p:txBody>
          <a:bodyPr wrap="square" rtlCol="0">
            <a:spAutoFit/>
          </a:bodyPr>
          <a:lstStyle/>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Requirement Elicitation</a:t>
            </a:r>
            <a:endParaRPr kumimoji="0" lang="en-IN" sz="1200" b="1" i="0" u="none" strike="noStrike" kern="0" cap="none" spc="0" normalizeH="0" baseline="0" noProof="0" dirty="0" err="1">
              <a:ln>
                <a:noFill/>
              </a:ln>
              <a:solidFill>
                <a:sysClr val="windowText" lastClr="000000"/>
              </a:solidFill>
              <a:effectLst/>
              <a:uLnTx/>
              <a:uFillTx/>
              <a:latin typeface="Arial"/>
              <a:ea typeface="+mn-ea"/>
              <a:cs typeface="+mn-cs"/>
              <a:sym typeface="Trebuchet MS"/>
            </a:endParaRPr>
          </a:p>
        </p:txBody>
      </p:sp>
      <p:sp>
        <p:nvSpPr>
          <p:cNvPr id="43" name="TextBox 42">
            <a:extLst>
              <a:ext uri="{FF2B5EF4-FFF2-40B4-BE49-F238E27FC236}">
                <a16:creationId xmlns:a16="http://schemas.microsoft.com/office/drawing/2014/main" id="{97225EE1-3EDF-46C9-8DA6-A226F7537D4C}"/>
              </a:ext>
            </a:extLst>
          </p:cNvPr>
          <p:cNvSpPr txBox="1"/>
          <p:nvPr/>
        </p:nvSpPr>
        <p:spPr>
          <a:xfrm>
            <a:off x="233370" y="2725073"/>
            <a:ext cx="1330952" cy="258532"/>
          </a:xfrm>
          <a:prstGeom prst="rect">
            <a:avLst/>
          </a:prstGeom>
          <a:noFill/>
          <a:ln>
            <a:noFill/>
          </a:ln>
        </p:spPr>
        <p:txBody>
          <a:bodyPr wrap="square" rtlCol="0">
            <a:spAutoFit/>
          </a:bodyPr>
          <a:lstStyle/>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Development</a:t>
            </a:r>
            <a:endParaRPr kumimoji="0" lang="en-IN" sz="1200" b="1" i="0" u="none" strike="noStrike" kern="0" cap="none" spc="0" normalizeH="0" baseline="0" noProof="0" dirty="0" err="1">
              <a:ln>
                <a:noFill/>
              </a:ln>
              <a:solidFill>
                <a:sysClr val="windowText" lastClr="000000"/>
              </a:solidFill>
              <a:effectLst/>
              <a:uLnTx/>
              <a:uFillTx/>
              <a:latin typeface="Arial"/>
              <a:ea typeface="+mn-ea"/>
              <a:cs typeface="+mn-cs"/>
              <a:sym typeface="Trebuchet MS"/>
            </a:endParaRPr>
          </a:p>
        </p:txBody>
      </p:sp>
      <p:sp>
        <p:nvSpPr>
          <p:cNvPr id="49" name="TextBox 48">
            <a:extLst>
              <a:ext uri="{FF2B5EF4-FFF2-40B4-BE49-F238E27FC236}">
                <a16:creationId xmlns:a16="http://schemas.microsoft.com/office/drawing/2014/main" id="{976F9E0D-D840-402D-B020-E69581E2C276}"/>
              </a:ext>
            </a:extLst>
          </p:cNvPr>
          <p:cNvSpPr txBox="1"/>
          <p:nvPr/>
        </p:nvSpPr>
        <p:spPr>
          <a:xfrm>
            <a:off x="233370" y="3513512"/>
            <a:ext cx="1330952" cy="258532"/>
          </a:xfrm>
          <a:prstGeom prst="rect">
            <a:avLst/>
          </a:prstGeom>
          <a:noFill/>
          <a:ln>
            <a:noFill/>
          </a:ln>
        </p:spPr>
        <p:txBody>
          <a:bodyPr wrap="square" rtlCol="0">
            <a:spAutoFit/>
          </a:bodyPr>
          <a:lstStyle/>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Testing</a:t>
            </a:r>
            <a:endParaRPr kumimoji="0" lang="en-IN" sz="1200" b="1" i="0" u="none" strike="noStrike" kern="0" cap="none" spc="0" normalizeH="0" baseline="0" noProof="0" dirty="0" err="1">
              <a:ln>
                <a:noFill/>
              </a:ln>
              <a:solidFill>
                <a:sysClr val="windowText" lastClr="000000"/>
              </a:solidFill>
              <a:effectLst/>
              <a:uLnTx/>
              <a:uFillTx/>
              <a:latin typeface="Arial"/>
              <a:ea typeface="+mn-ea"/>
              <a:cs typeface="+mn-cs"/>
              <a:sym typeface="Trebuchet MS"/>
            </a:endParaRPr>
          </a:p>
        </p:txBody>
      </p:sp>
      <p:sp>
        <p:nvSpPr>
          <p:cNvPr id="50" name="TextBox 49">
            <a:extLst>
              <a:ext uri="{FF2B5EF4-FFF2-40B4-BE49-F238E27FC236}">
                <a16:creationId xmlns:a16="http://schemas.microsoft.com/office/drawing/2014/main" id="{303F5CDF-9DF3-4ACA-A881-218BE34BEE14}"/>
              </a:ext>
            </a:extLst>
          </p:cNvPr>
          <p:cNvSpPr txBox="1"/>
          <p:nvPr/>
        </p:nvSpPr>
        <p:spPr>
          <a:xfrm>
            <a:off x="233370" y="4272283"/>
            <a:ext cx="1330952" cy="258532"/>
          </a:xfrm>
          <a:prstGeom prst="rect">
            <a:avLst/>
          </a:prstGeom>
          <a:noFill/>
          <a:ln>
            <a:noFill/>
          </a:ln>
        </p:spPr>
        <p:txBody>
          <a:bodyPr wrap="square" rtlCol="0">
            <a:spAutoFit/>
          </a:bodyPr>
          <a:lstStyle/>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UAT</a:t>
            </a:r>
            <a:endParaRPr kumimoji="0" lang="en-IN" sz="1200" b="1" i="0" u="none" strike="noStrike" kern="0" cap="none" spc="0" normalizeH="0" baseline="0" noProof="0" dirty="0" err="1">
              <a:ln>
                <a:noFill/>
              </a:ln>
              <a:solidFill>
                <a:sysClr val="windowText" lastClr="000000"/>
              </a:solidFill>
              <a:effectLst/>
              <a:uLnTx/>
              <a:uFillTx/>
              <a:latin typeface="Arial"/>
              <a:ea typeface="+mn-ea"/>
              <a:cs typeface="+mn-cs"/>
              <a:sym typeface="Trebuchet MS"/>
            </a:endParaRPr>
          </a:p>
        </p:txBody>
      </p:sp>
      <p:sp>
        <p:nvSpPr>
          <p:cNvPr id="53" name="TextBox 52">
            <a:extLst>
              <a:ext uri="{FF2B5EF4-FFF2-40B4-BE49-F238E27FC236}">
                <a16:creationId xmlns:a16="http://schemas.microsoft.com/office/drawing/2014/main" id="{12F341AA-0C7E-41C0-8ED7-1F8A1FD531AA}"/>
              </a:ext>
            </a:extLst>
          </p:cNvPr>
          <p:cNvSpPr txBox="1"/>
          <p:nvPr/>
        </p:nvSpPr>
        <p:spPr>
          <a:xfrm>
            <a:off x="233370" y="4844914"/>
            <a:ext cx="1330952" cy="501676"/>
          </a:xfrm>
          <a:prstGeom prst="rect">
            <a:avLst/>
          </a:prstGeom>
          <a:noFill/>
          <a:ln>
            <a:noFill/>
          </a:ln>
        </p:spPr>
        <p:txBody>
          <a:bodyPr wrap="square" rtlCol="0">
            <a:spAutoFit/>
          </a:bodyPr>
          <a:lstStyle/>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Production </a:t>
            </a:r>
          </a:p>
          <a:p>
            <a:pPr marL="0" marR="0" lvl="0" indent="0" algn="r"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Arial"/>
                <a:ea typeface="+mn-ea"/>
                <a:cs typeface="+mn-cs"/>
                <a:sym typeface="Trebuchet MS"/>
              </a:rPr>
              <a:t>Go-Live</a:t>
            </a:r>
            <a:endParaRPr kumimoji="0" lang="en-IN" sz="1200" b="1" i="0" u="none" strike="noStrike" kern="0" cap="none" spc="0" normalizeH="0" baseline="0" noProof="0" dirty="0" err="1">
              <a:ln>
                <a:noFill/>
              </a:ln>
              <a:solidFill>
                <a:sysClr val="windowText" lastClr="000000"/>
              </a:solidFill>
              <a:effectLst/>
              <a:uLnTx/>
              <a:uFillTx/>
              <a:latin typeface="Arial"/>
              <a:ea typeface="+mn-ea"/>
              <a:cs typeface="+mn-cs"/>
              <a:sym typeface="Trebuchet MS"/>
            </a:endParaRPr>
          </a:p>
        </p:txBody>
      </p:sp>
      <p:grpSp>
        <p:nvGrpSpPr>
          <p:cNvPr id="55" name="Group 54">
            <a:extLst>
              <a:ext uri="{FF2B5EF4-FFF2-40B4-BE49-F238E27FC236}">
                <a16:creationId xmlns:a16="http://schemas.microsoft.com/office/drawing/2014/main" id="{AB8EC18D-1C95-4185-BCA0-63C7A0C3C833}"/>
              </a:ext>
            </a:extLst>
          </p:cNvPr>
          <p:cNvGrpSpPr/>
          <p:nvPr/>
        </p:nvGrpSpPr>
        <p:grpSpPr>
          <a:xfrm>
            <a:off x="9785260" y="5011239"/>
            <a:ext cx="288032" cy="405000"/>
            <a:chOff x="6012160" y="1268760"/>
            <a:chExt cx="288032" cy="540000"/>
          </a:xfrm>
          <a:solidFill>
            <a:schemeClr val="accent5">
              <a:lumMod val="20000"/>
              <a:lumOff val="80000"/>
            </a:schemeClr>
          </a:solidFill>
        </p:grpSpPr>
        <p:sp>
          <p:nvSpPr>
            <p:cNvPr id="56" name="Isosceles Triangle 55">
              <a:extLst>
                <a:ext uri="{FF2B5EF4-FFF2-40B4-BE49-F238E27FC236}">
                  <a16:creationId xmlns:a16="http://schemas.microsoft.com/office/drawing/2014/main" id="{6449478E-9526-41B4-9866-2CC876C94CA7}"/>
                </a:ext>
              </a:extLst>
            </p:cNvPr>
            <p:cNvSpPr/>
            <p:nvPr/>
          </p:nvSpPr>
          <p:spPr bwMode="auto">
            <a:xfrm rot="5400000">
              <a:off x="5814168" y="1466752"/>
              <a:ext cx="540000" cy="144016"/>
            </a:xfrm>
            <a:prstGeom prst="triangle">
              <a:avLst/>
            </a:prstGeom>
            <a:grp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endParaRPr>
            </a:p>
          </p:txBody>
        </p:sp>
        <p:sp>
          <p:nvSpPr>
            <p:cNvPr id="57" name="Isosceles Triangle 56">
              <a:extLst>
                <a:ext uri="{FF2B5EF4-FFF2-40B4-BE49-F238E27FC236}">
                  <a16:creationId xmlns:a16="http://schemas.microsoft.com/office/drawing/2014/main" id="{3C673D7A-8F76-4B6C-A5F9-B4A44C367557}"/>
                </a:ext>
              </a:extLst>
            </p:cNvPr>
            <p:cNvSpPr/>
            <p:nvPr/>
          </p:nvSpPr>
          <p:spPr bwMode="auto">
            <a:xfrm rot="5400000">
              <a:off x="6120172" y="1512404"/>
              <a:ext cx="279648" cy="80392"/>
            </a:xfrm>
            <a:prstGeom prst="triangle">
              <a:avLst/>
            </a:prstGeom>
            <a:grp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endParaRPr>
            </a:p>
          </p:txBody>
        </p:sp>
      </p:grpSp>
      <p:cxnSp>
        <p:nvCxnSpPr>
          <p:cNvPr id="59" name="Straight Arrow Connector 58">
            <a:extLst>
              <a:ext uri="{FF2B5EF4-FFF2-40B4-BE49-F238E27FC236}">
                <a16:creationId xmlns:a16="http://schemas.microsoft.com/office/drawing/2014/main" id="{6A13A40C-1FA1-4D5E-9928-6CC720D72A41}"/>
              </a:ext>
            </a:extLst>
          </p:cNvPr>
          <p:cNvCxnSpPr/>
          <p:nvPr/>
        </p:nvCxnSpPr>
        <p:spPr>
          <a:xfrm>
            <a:off x="9716835" y="5722892"/>
            <a:ext cx="1908000" cy="0"/>
          </a:xfrm>
          <a:prstGeom prst="straightConnector1">
            <a:avLst/>
          </a:prstGeom>
          <a:noFill/>
          <a:ln w="381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63" name="TextBox 62">
            <a:extLst>
              <a:ext uri="{FF2B5EF4-FFF2-40B4-BE49-F238E27FC236}">
                <a16:creationId xmlns:a16="http://schemas.microsoft.com/office/drawing/2014/main" id="{2A3C0130-E9CD-43DF-9ACE-30DC55530E21}"/>
              </a:ext>
            </a:extLst>
          </p:cNvPr>
          <p:cNvSpPr txBox="1"/>
          <p:nvPr/>
        </p:nvSpPr>
        <p:spPr>
          <a:xfrm>
            <a:off x="8355077" y="4603456"/>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0" i="0" u="none" strike="noStrike" kern="0" cap="none" spc="0" normalizeH="0" baseline="0" noProof="0" dirty="0">
                <a:ln>
                  <a:noFill/>
                </a:ln>
                <a:solidFill>
                  <a:srgbClr val="404040"/>
                </a:solidFill>
                <a:effectLst/>
                <a:uLnTx/>
                <a:uFillTx/>
                <a:latin typeface="Trebuchet MS" panose="020B0603020202020204" pitchFamily="34" charset="0"/>
                <a:ea typeface="+mn-ea"/>
                <a:cs typeface="+mn-cs"/>
                <a:sym typeface="Trebuchet MS"/>
              </a:rPr>
              <a:t>Week 13-14</a:t>
            </a:r>
            <a:endParaRPr kumimoji="0" lang="en-IN" sz="1200" b="0"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65" name="TextBox 64">
            <a:extLst>
              <a:ext uri="{FF2B5EF4-FFF2-40B4-BE49-F238E27FC236}">
                <a16:creationId xmlns:a16="http://schemas.microsoft.com/office/drawing/2014/main" id="{0B08EECD-E297-413F-A623-076B882DEC08}"/>
              </a:ext>
            </a:extLst>
          </p:cNvPr>
          <p:cNvSpPr txBox="1"/>
          <p:nvPr/>
        </p:nvSpPr>
        <p:spPr>
          <a:xfrm>
            <a:off x="10123445" y="5058372"/>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1" i="0" u="none" strike="noStrike" kern="0" cap="none" spc="0" normalizeH="0" baseline="0" noProof="0" dirty="0">
                <a:ln>
                  <a:noFill/>
                </a:ln>
                <a:solidFill>
                  <a:sysClr val="windowText" lastClr="000000"/>
                </a:solidFill>
                <a:effectLst/>
                <a:uLnTx/>
                <a:uFillTx/>
                <a:latin typeface="Trebuchet MS" panose="020B0603020202020204" pitchFamily="34" charset="0"/>
                <a:ea typeface="+mn-ea"/>
                <a:cs typeface="+mn-cs"/>
                <a:sym typeface="Trebuchet MS"/>
              </a:rPr>
              <a:t>From Week 15</a:t>
            </a:r>
            <a:endParaRPr kumimoji="0" lang="en-IN" sz="1200" b="1" i="0" u="none" strike="noStrike" kern="0" cap="none" spc="0" normalizeH="0" baseline="0" noProof="0" dirty="0" err="1">
              <a:ln>
                <a:noFill/>
              </a:ln>
              <a:solidFill>
                <a:sysClr val="windowText" lastClr="000000"/>
              </a:solidFill>
              <a:effectLst/>
              <a:uLnTx/>
              <a:uFillTx/>
              <a:latin typeface="Trebuchet MS" panose="020B0603020202020204" pitchFamily="34" charset="0"/>
              <a:ea typeface="+mn-ea"/>
              <a:cs typeface="+mn-cs"/>
              <a:sym typeface="Trebuchet MS"/>
            </a:endParaRPr>
          </a:p>
        </p:txBody>
      </p:sp>
      <p:cxnSp>
        <p:nvCxnSpPr>
          <p:cNvPr id="38" name="Straight Arrow Connector 37">
            <a:extLst>
              <a:ext uri="{FF2B5EF4-FFF2-40B4-BE49-F238E27FC236}">
                <a16:creationId xmlns:a16="http://schemas.microsoft.com/office/drawing/2014/main" id="{9F675291-4BF5-4099-820E-739C3492080E}"/>
              </a:ext>
            </a:extLst>
          </p:cNvPr>
          <p:cNvCxnSpPr/>
          <p:nvPr/>
        </p:nvCxnSpPr>
        <p:spPr>
          <a:xfrm>
            <a:off x="1755050" y="1785151"/>
            <a:ext cx="7488000" cy="0"/>
          </a:xfrm>
          <a:prstGeom prst="straightConnector1">
            <a:avLst/>
          </a:prstGeom>
          <a:noFill/>
          <a:ln w="38100" cap="flat">
            <a:solidFill>
              <a:srgbClr val="00B050"/>
            </a:solidFill>
            <a:prstDash val="solid"/>
            <a:round/>
            <a:tailEnd type="triangl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C93E2E22-9169-472D-B00C-60BA0C5B37A2}"/>
              </a:ext>
            </a:extLst>
          </p:cNvPr>
          <p:cNvSpPr txBox="1"/>
          <p:nvPr/>
        </p:nvSpPr>
        <p:spPr>
          <a:xfrm>
            <a:off x="10124875" y="5319073"/>
            <a:ext cx="2372600" cy="473976"/>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ysClr val="windowText" lastClr="000000"/>
                </a:solidFill>
                <a:effectLst/>
                <a:uLnTx/>
                <a:uFillTx/>
                <a:latin typeface="Arial"/>
                <a:ea typeface="+mn-ea"/>
                <a:cs typeface="+mn-cs"/>
                <a:sym typeface="Trebuchet MS"/>
              </a:rPr>
              <a:t>Hypercare (1 month)</a:t>
            </a:r>
          </a:p>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100" b="1" i="0" u="none" strike="noStrike" kern="0" cap="none" spc="0" normalizeH="0" baseline="0" noProof="0" dirty="0">
                <a:ln>
                  <a:noFill/>
                </a:ln>
                <a:solidFill>
                  <a:srgbClr val="000000"/>
                </a:solidFill>
                <a:effectLst/>
                <a:uLnTx/>
                <a:uFillTx/>
                <a:latin typeface="Arial"/>
                <a:ea typeface="+mn-ea"/>
                <a:cs typeface="+mn-cs"/>
                <a:sym typeface="Trebuchet MS"/>
              </a:rPr>
              <a:t>followed by BAU suppor</a:t>
            </a:r>
            <a:r>
              <a:rPr kumimoji="0" lang="en-US" sz="1100" b="1" i="0" u="none" strike="noStrike" kern="0" cap="none" spc="0" normalizeH="0" baseline="0" noProof="0" dirty="0">
                <a:ln>
                  <a:noFill/>
                </a:ln>
                <a:solidFill>
                  <a:sysClr val="windowText" lastClr="000000"/>
                </a:solidFill>
                <a:effectLst/>
                <a:uLnTx/>
                <a:uFillTx/>
                <a:latin typeface="Arial"/>
                <a:ea typeface="+mn-ea"/>
                <a:cs typeface="+mn-cs"/>
                <a:sym typeface="Trebuchet MS"/>
              </a:rPr>
              <a:t>t</a:t>
            </a:r>
            <a:endParaRPr kumimoji="0" lang="en-IN" sz="1100" b="0" i="0" u="none" strike="noStrike" kern="0" cap="none" spc="0" normalizeH="0" baseline="0" noProof="0" dirty="0" err="1">
              <a:ln>
                <a:noFill/>
              </a:ln>
              <a:solidFill>
                <a:srgbClr val="404040"/>
              </a:solidFill>
              <a:effectLst/>
              <a:uLnTx/>
              <a:uFillTx/>
              <a:latin typeface="Arial"/>
              <a:ea typeface="+mn-ea"/>
              <a:cs typeface="+mn-cs"/>
              <a:sym typeface="Trebuchet MS"/>
            </a:endParaRPr>
          </a:p>
        </p:txBody>
      </p:sp>
      <p:graphicFrame>
        <p:nvGraphicFramePr>
          <p:cNvPr id="68" name="Table 67">
            <a:extLst>
              <a:ext uri="{FF2B5EF4-FFF2-40B4-BE49-F238E27FC236}">
                <a16:creationId xmlns:a16="http://schemas.microsoft.com/office/drawing/2014/main" id="{42CE2D27-E6D6-40DC-B9A1-7525D384F1B3}"/>
              </a:ext>
            </a:extLst>
          </p:cNvPr>
          <p:cNvGraphicFramePr>
            <a:graphicFrameLocks noGrp="1"/>
          </p:cNvGraphicFramePr>
          <p:nvPr>
            <p:extLst>
              <p:ext uri="{D42A27DB-BD31-4B8C-83A1-F6EECF244321}">
                <p14:modId xmlns:p14="http://schemas.microsoft.com/office/powerpoint/2010/main" val="3707479127"/>
              </p:ext>
            </p:extLst>
          </p:nvPr>
        </p:nvGraphicFramePr>
        <p:xfrm>
          <a:off x="8754801" y="1394451"/>
          <a:ext cx="762398" cy="548640"/>
        </p:xfrm>
        <a:graphic>
          <a:graphicData uri="http://schemas.openxmlformats.org/drawingml/2006/table">
            <a:tbl>
              <a:tblPr firstRow="1" bandRow="1">
                <a:tableStyleId>{5940675A-B579-460E-94D1-54222C63F5DA}</a:tableStyleId>
              </a:tblPr>
              <a:tblGrid>
                <a:gridCol w="381199">
                  <a:extLst>
                    <a:ext uri="{9D8B030D-6E8A-4147-A177-3AD203B41FA5}">
                      <a16:colId xmlns:a16="http://schemas.microsoft.com/office/drawing/2014/main" val="20000"/>
                    </a:ext>
                  </a:extLst>
                </a:gridCol>
                <a:gridCol w="381199">
                  <a:extLst>
                    <a:ext uri="{9D8B030D-6E8A-4147-A177-3AD203B41FA5}">
                      <a16:colId xmlns:a16="http://schemas.microsoft.com/office/drawing/2014/main" val="61112663"/>
                    </a:ext>
                  </a:extLst>
                </a:gridCol>
              </a:tblGrid>
              <a:tr h="149728">
                <a:tc>
                  <a:txBody>
                    <a:bodyPr/>
                    <a:lstStyle/>
                    <a:p>
                      <a:pPr algn="ctr"/>
                      <a:r>
                        <a:rPr lang="en-US" sz="1200" dirty="0">
                          <a:solidFill>
                            <a:schemeClr val="tx1"/>
                          </a:solidFill>
                          <a:latin typeface="+mn-lt"/>
                          <a:cs typeface="Calibri" panose="020F0502020204030204" pitchFamily="34" charset="0"/>
                        </a:rPr>
                        <a:t>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49728">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dirty="0">
                        <a:solidFill>
                          <a:schemeClr val="tx1"/>
                        </a:solidFill>
                        <a:latin typeface="+mn-lt"/>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74524206"/>
                  </a:ext>
                </a:extLst>
              </a:tr>
            </a:tbl>
          </a:graphicData>
        </a:graphic>
      </p:graphicFrame>
      <p:sp>
        <p:nvSpPr>
          <p:cNvPr id="69" name="Pentagon 37">
            <a:extLst>
              <a:ext uri="{FF2B5EF4-FFF2-40B4-BE49-F238E27FC236}">
                <a16:creationId xmlns:a16="http://schemas.microsoft.com/office/drawing/2014/main" id="{A196BBC6-44A5-4E5A-A497-1AE4187102E7}"/>
              </a:ext>
            </a:extLst>
          </p:cNvPr>
          <p:cNvSpPr/>
          <p:nvPr/>
        </p:nvSpPr>
        <p:spPr bwMode="auto">
          <a:xfrm>
            <a:off x="1755050" y="2027414"/>
            <a:ext cx="1195224" cy="3004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12" charset="-128"/>
              <a:cs typeface="Arial" panose="020B0604020202020204" pitchFamily="34" charset="0"/>
            </a:endParaRPr>
          </a:p>
        </p:txBody>
      </p:sp>
      <p:sp>
        <p:nvSpPr>
          <p:cNvPr id="70" name="Pentagon 37">
            <a:extLst>
              <a:ext uri="{FF2B5EF4-FFF2-40B4-BE49-F238E27FC236}">
                <a16:creationId xmlns:a16="http://schemas.microsoft.com/office/drawing/2014/main" id="{487E57F3-BAFB-489C-80AE-DDE4727B9E9E}"/>
              </a:ext>
            </a:extLst>
          </p:cNvPr>
          <p:cNvSpPr/>
          <p:nvPr/>
        </p:nvSpPr>
        <p:spPr bwMode="auto">
          <a:xfrm>
            <a:off x="2780917" y="2561726"/>
            <a:ext cx="4176000" cy="30049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12" charset="-128"/>
              <a:cs typeface="Arial" panose="020B0604020202020204" pitchFamily="34" charset="0"/>
            </a:endParaRPr>
          </a:p>
        </p:txBody>
      </p:sp>
      <p:sp>
        <p:nvSpPr>
          <p:cNvPr id="71" name="Pentagon 37">
            <a:extLst>
              <a:ext uri="{FF2B5EF4-FFF2-40B4-BE49-F238E27FC236}">
                <a16:creationId xmlns:a16="http://schemas.microsoft.com/office/drawing/2014/main" id="{BAE310D5-5673-473D-849E-49A6799E2BAD}"/>
              </a:ext>
            </a:extLst>
          </p:cNvPr>
          <p:cNvSpPr/>
          <p:nvPr/>
        </p:nvSpPr>
        <p:spPr bwMode="auto">
          <a:xfrm>
            <a:off x="5636687" y="3410512"/>
            <a:ext cx="1330952" cy="30049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12" charset="-128"/>
              <a:cs typeface="Arial" panose="020B0604020202020204" pitchFamily="34" charset="0"/>
            </a:endParaRPr>
          </a:p>
        </p:txBody>
      </p:sp>
      <p:sp>
        <p:nvSpPr>
          <p:cNvPr id="72" name="Pentagon 37">
            <a:extLst>
              <a:ext uri="{FF2B5EF4-FFF2-40B4-BE49-F238E27FC236}">
                <a16:creationId xmlns:a16="http://schemas.microsoft.com/office/drawing/2014/main" id="{7E5E54E2-3F16-4243-9F02-EF933BF92B0F}"/>
              </a:ext>
            </a:extLst>
          </p:cNvPr>
          <p:cNvSpPr/>
          <p:nvPr/>
        </p:nvSpPr>
        <p:spPr bwMode="auto">
          <a:xfrm>
            <a:off x="6967639" y="4093371"/>
            <a:ext cx="1008000" cy="300492"/>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12" charset="-128"/>
              <a:cs typeface="Arial" panose="020B0604020202020204" pitchFamily="34" charset="0"/>
            </a:endParaRPr>
          </a:p>
        </p:txBody>
      </p:sp>
      <p:sp>
        <p:nvSpPr>
          <p:cNvPr id="73" name="Pentagon 37">
            <a:extLst>
              <a:ext uri="{FF2B5EF4-FFF2-40B4-BE49-F238E27FC236}">
                <a16:creationId xmlns:a16="http://schemas.microsoft.com/office/drawing/2014/main" id="{F9462093-66AA-4CF3-87F2-3F7D2F6BEF84}"/>
              </a:ext>
            </a:extLst>
          </p:cNvPr>
          <p:cNvSpPr/>
          <p:nvPr/>
        </p:nvSpPr>
        <p:spPr bwMode="auto">
          <a:xfrm>
            <a:off x="8074713" y="4813903"/>
            <a:ext cx="1260000" cy="30049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12" charset="-128"/>
              <a:cs typeface="Arial" panose="020B0604020202020204" pitchFamily="34" charset="0"/>
            </a:endParaRPr>
          </a:p>
        </p:txBody>
      </p:sp>
      <p:sp>
        <p:nvSpPr>
          <p:cNvPr id="74" name="TextBox 73">
            <a:extLst>
              <a:ext uri="{FF2B5EF4-FFF2-40B4-BE49-F238E27FC236}">
                <a16:creationId xmlns:a16="http://schemas.microsoft.com/office/drawing/2014/main" id="{6F3EF7AB-6F04-4CC3-801A-29964F451469}"/>
              </a:ext>
            </a:extLst>
          </p:cNvPr>
          <p:cNvSpPr txBox="1"/>
          <p:nvPr/>
        </p:nvSpPr>
        <p:spPr>
          <a:xfrm>
            <a:off x="7045550" y="3858882"/>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0" i="0" u="none" strike="noStrike" kern="0" cap="none" spc="0" normalizeH="0" baseline="0" noProof="0" dirty="0">
                <a:ln>
                  <a:noFill/>
                </a:ln>
                <a:solidFill>
                  <a:srgbClr val="404040"/>
                </a:solidFill>
                <a:effectLst/>
                <a:uLnTx/>
                <a:uFillTx/>
                <a:latin typeface="Trebuchet MS" panose="020B0603020202020204" pitchFamily="34" charset="0"/>
                <a:ea typeface="+mn-ea"/>
                <a:cs typeface="+mn-cs"/>
                <a:sym typeface="Trebuchet MS"/>
              </a:rPr>
              <a:t>Week 11-12</a:t>
            </a:r>
            <a:endParaRPr kumimoji="0" lang="en-IN" sz="1200" b="0"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75" name="TextBox 74">
            <a:extLst>
              <a:ext uri="{FF2B5EF4-FFF2-40B4-BE49-F238E27FC236}">
                <a16:creationId xmlns:a16="http://schemas.microsoft.com/office/drawing/2014/main" id="{D5005187-1FFB-4289-BBCB-1003D3976C2C}"/>
              </a:ext>
            </a:extLst>
          </p:cNvPr>
          <p:cNvSpPr txBox="1"/>
          <p:nvPr/>
        </p:nvSpPr>
        <p:spPr>
          <a:xfrm>
            <a:off x="5919433" y="3179919"/>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0" i="0" u="none" strike="noStrike" kern="0" cap="none" spc="0" normalizeH="0" baseline="0" noProof="0" dirty="0">
                <a:ln>
                  <a:noFill/>
                </a:ln>
                <a:solidFill>
                  <a:srgbClr val="404040"/>
                </a:solidFill>
                <a:effectLst/>
                <a:uLnTx/>
                <a:uFillTx/>
                <a:latin typeface="Trebuchet MS" panose="020B0603020202020204" pitchFamily="34" charset="0"/>
                <a:ea typeface="+mn-ea"/>
                <a:cs typeface="+mn-cs"/>
                <a:sym typeface="Trebuchet MS"/>
              </a:rPr>
              <a:t>Week 8-10</a:t>
            </a:r>
            <a:endParaRPr kumimoji="0" lang="en-IN" sz="1200" b="0"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76" name="TextBox 75">
            <a:extLst>
              <a:ext uri="{FF2B5EF4-FFF2-40B4-BE49-F238E27FC236}">
                <a16:creationId xmlns:a16="http://schemas.microsoft.com/office/drawing/2014/main" id="{7678D6DE-D84A-4988-ADBE-89330D5F4434}"/>
              </a:ext>
            </a:extLst>
          </p:cNvPr>
          <p:cNvSpPr txBox="1"/>
          <p:nvPr/>
        </p:nvSpPr>
        <p:spPr>
          <a:xfrm>
            <a:off x="4555783" y="2330337"/>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0" i="0" u="none" strike="noStrike" kern="0" cap="none" spc="0" normalizeH="0" baseline="0" noProof="0" dirty="0">
                <a:ln>
                  <a:noFill/>
                </a:ln>
                <a:solidFill>
                  <a:srgbClr val="404040"/>
                </a:solidFill>
                <a:effectLst/>
                <a:uLnTx/>
                <a:uFillTx/>
                <a:latin typeface="Trebuchet MS" panose="020B0603020202020204" pitchFamily="34" charset="0"/>
                <a:ea typeface="+mn-ea"/>
                <a:cs typeface="+mn-cs"/>
                <a:sym typeface="Trebuchet MS"/>
              </a:rPr>
              <a:t>Week 3-10</a:t>
            </a:r>
            <a:endParaRPr kumimoji="0" lang="en-IN" sz="1200" b="0"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77" name="TextBox 76">
            <a:extLst>
              <a:ext uri="{FF2B5EF4-FFF2-40B4-BE49-F238E27FC236}">
                <a16:creationId xmlns:a16="http://schemas.microsoft.com/office/drawing/2014/main" id="{CD077EE0-A367-45A5-8B8D-1D420C7560CB}"/>
              </a:ext>
            </a:extLst>
          </p:cNvPr>
          <p:cNvSpPr txBox="1"/>
          <p:nvPr/>
        </p:nvSpPr>
        <p:spPr>
          <a:xfrm>
            <a:off x="1919112" y="1828824"/>
            <a:ext cx="1330952" cy="2585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200" b="0" i="0" u="none" strike="noStrike" kern="0" cap="none" spc="0" normalizeH="0" baseline="0" noProof="0" dirty="0">
                <a:ln>
                  <a:noFill/>
                </a:ln>
                <a:solidFill>
                  <a:srgbClr val="404040"/>
                </a:solidFill>
                <a:effectLst/>
                <a:uLnTx/>
                <a:uFillTx/>
                <a:latin typeface="Trebuchet MS" panose="020B0603020202020204" pitchFamily="34" charset="0"/>
                <a:ea typeface="+mn-ea"/>
                <a:cs typeface="+mn-cs"/>
                <a:sym typeface="Trebuchet MS"/>
              </a:rPr>
              <a:t>Week 1-3</a:t>
            </a:r>
            <a:endParaRPr kumimoji="0" lang="en-IN" sz="1200" b="0" i="0" u="none" strike="noStrike" kern="0" cap="none" spc="0" normalizeH="0" baseline="0" noProof="0" dirty="0" err="1">
              <a:ln>
                <a:noFill/>
              </a:ln>
              <a:solidFill>
                <a:srgbClr val="404040"/>
              </a:solidFill>
              <a:effectLst/>
              <a:uLnTx/>
              <a:uFillTx/>
              <a:latin typeface="Trebuchet MS" panose="020B0603020202020204" pitchFamily="34" charset="0"/>
              <a:ea typeface="+mn-ea"/>
              <a:cs typeface="+mn-cs"/>
              <a:sym typeface="Trebuchet MS"/>
            </a:endParaRPr>
          </a:p>
        </p:txBody>
      </p:sp>
      <p:sp>
        <p:nvSpPr>
          <p:cNvPr id="78" name="Star: 5 Points 77">
            <a:extLst>
              <a:ext uri="{FF2B5EF4-FFF2-40B4-BE49-F238E27FC236}">
                <a16:creationId xmlns:a16="http://schemas.microsoft.com/office/drawing/2014/main" id="{BB919FE5-D033-41DB-A08C-9C0A39EEB511}"/>
              </a:ext>
            </a:extLst>
          </p:cNvPr>
          <p:cNvSpPr/>
          <p:nvPr/>
        </p:nvSpPr>
        <p:spPr>
          <a:xfrm>
            <a:off x="9177421" y="4886649"/>
            <a:ext cx="180000" cy="180000"/>
          </a:xfrm>
          <a:prstGeom prst="star5">
            <a:avLst/>
          </a:prstGeom>
          <a:solidFill>
            <a:schemeClr val="bg1"/>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endParaRPr>
          </a:p>
        </p:txBody>
      </p:sp>
      <p:sp>
        <p:nvSpPr>
          <p:cNvPr id="79" name="TextBox 78">
            <a:extLst>
              <a:ext uri="{FF2B5EF4-FFF2-40B4-BE49-F238E27FC236}">
                <a16:creationId xmlns:a16="http://schemas.microsoft.com/office/drawing/2014/main" id="{7CC1F1BE-3595-4B45-9E1F-E4CBF193F4DF}"/>
              </a:ext>
            </a:extLst>
          </p:cNvPr>
          <p:cNvSpPr txBox="1"/>
          <p:nvPr/>
        </p:nvSpPr>
        <p:spPr>
          <a:xfrm>
            <a:off x="861059" y="541022"/>
            <a:ext cx="8457042" cy="535531"/>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3200" b="1" i="0" u="none" strike="noStrike" kern="0" cap="none" spc="0" normalizeH="0" baseline="0" noProof="0" dirty="0">
                <a:ln>
                  <a:noFill/>
                </a:ln>
                <a:solidFill>
                  <a:schemeClr val="tx2"/>
                </a:solidFill>
                <a:effectLst/>
                <a:uLnTx/>
                <a:uFillTx/>
                <a:latin typeface="+mj-lt"/>
                <a:ea typeface="+mn-ea"/>
                <a:cs typeface="+mn-cs"/>
                <a:sym typeface="Trebuchet MS"/>
              </a:rPr>
              <a:t>Delivery Timelines &amp; Key Milestones  </a:t>
            </a:r>
            <a:endParaRPr kumimoji="0" lang="en-IN" sz="3200" b="1" i="0" u="none" strike="noStrike" kern="0" cap="none" spc="0" normalizeH="0" baseline="0" noProof="0" dirty="0" err="1">
              <a:ln>
                <a:noFill/>
              </a:ln>
              <a:solidFill>
                <a:schemeClr val="tx2"/>
              </a:solidFill>
              <a:effectLst/>
              <a:uLnTx/>
              <a:uFillTx/>
              <a:latin typeface="+mj-lt"/>
              <a:ea typeface="+mn-ea"/>
              <a:cs typeface="+mn-cs"/>
              <a:sym typeface="Trebuchet MS"/>
            </a:endParaRPr>
          </a:p>
        </p:txBody>
      </p:sp>
      <p:sp>
        <p:nvSpPr>
          <p:cNvPr id="80" name="TextBox 79">
            <a:extLst>
              <a:ext uri="{FF2B5EF4-FFF2-40B4-BE49-F238E27FC236}">
                <a16:creationId xmlns:a16="http://schemas.microsoft.com/office/drawing/2014/main" id="{D9E2EBB9-0572-419B-A63C-2E89D2E2B115}"/>
              </a:ext>
            </a:extLst>
          </p:cNvPr>
          <p:cNvSpPr txBox="1"/>
          <p:nvPr/>
        </p:nvSpPr>
        <p:spPr>
          <a:xfrm>
            <a:off x="8797493" y="5113888"/>
            <a:ext cx="1160196" cy="24468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100" b="0" i="0" u="none" strike="noStrike" kern="0" cap="none" spc="0" normalizeH="0" baseline="0" noProof="0" dirty="0">
                <a:ln>
                  <a:noFill/>
                </a:ln>
                <a:solidFill>
                  <a:srgbClr val="404040"/>
                </a:solidFill>
                <a:effectLst/>
                <a:uLnTx/>
                <a:uFillTx/>
                <a:latin typeface="Arial"/>
                <a:ea typeface="+mn-ea"/>
                <a:cs typeface="+mn-cs"/>
                <a:sym typeface="Trebuchet MS"/>
              </a:rPr>
              <a:t>Go-Live</a:t>
            </a:r>
            <a:endParaRPr kumimoji="0" lang="en-IN" sz="1100" b="0" i="0" u="none" strike="noStrike" kern="0" cap="none" spc="0" normalizeH="0" baseline="0" noProof="0" dirty="0" err="1">
              <a:ln>
                <a:noFill/>
              </a:ln>
              <a:solidFill>
                <a:srgbClr val="404040"/>
              </a:solidFill>
              <a:effectLst/>
              <a:uLnTx/>
              <a:uFillTx/>
              <a:latin typeface="Arial"/>
              <a:ea typeface="+mn-ea"/>
              <a:cs typeface="+mn-cs"/>
              <a:sym typeface="Trebuchet MS"/>
            </a:endParaRPr>
          </a:p>
        </p:txBody>
      </p:sp>
      <p:cxnSp>
        <p:nvCxnSpPr>
          <p:cNvPr id="6" name="Straight Connector 5">
            <a:extLst>
              <a:ext uri="{FF2B5EF4-FFF2-40B4-BE49-F238E27FC236}">
                <a16:creationId xmlns:a16="http://schemas.microsoft.com/office/drawing/2014/main" id="{E58A8637-A578-463B-B927-78B1D22E055D}"/>
              </a:ext>
            </a:extLst>
          </p:cNvPr>
          <p:cNvCxnSpPr/>
          <p:nvPr/>
        </p:nvCxnSpPr>
        <p:spPr>
          <a:xfrm>
            <a:off x="10155245" y="5288768"/>
            <a:ext cx="1692000" cy="0"/>
          </a:xfrm>
          <a:prstGeom prst="line">
            <a:avLst/>
          </a:prstGeom>
          <a:noFill/>
          <a:ln w="38100" cap="flat">
            <a:solidFill>
              <a:schemeClr val="tx2"/>
            </a:solidFill>
            <a:prstDash val="solid"/>
            <a:round/>
          </a:ln>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1C1C38D-5CCB-44F2-8CE5-F7BA0A12F985}"/>
              </a:ext>
            </a:extLst>
          </p:cNvPr>
          <p:cNvCxnSpPr/>
          <p:nvPr/>
        </p:nvCxnSpPr>
        <p:spPr>
          <a:xfrm>
            <a:off x="10195101" y="5820999"/>
            <a:ext cx="1692000" cy="0"/>
          </a:xfrm>
          <a:prstGeom prst="line">
            <a:avLst/>
          </a:prstGeom>
          <a:noFill/>
          <a:ln w="38100" cap="flat">
            <a:solidFill>
              <a:schemeClr val="tx2"/>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211139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E876D1-D454-4DB3-A02A-BAC02D524559}"/>
              </a:ext>
            </a:extLst>
          </p:cNvPr>
          <p:cNvPicPr>
            <a:picLocks noChangeAspect="1"/>
          </p:cNvPicPr>
          <p:nvPr/>
        </p:nvPicPr>
        <p:blipFill>
          <a:blip r:embed="rId2"/>
          <a:stretch>
            <a:fillRect/>
          </a:stretch>
        </p:blipFill>
        <p:spPr>
          <a:xfrm>
            <a:off x="350022" y="183728"/>
            <a:ext cx="11491956" cy="6151397"/>
          </a:xfrm>
          <a:prstGeom prst="rect">
            <a:avLst/>
          </a:prstGeom>
        </p:spPr>
      </p:pic>
    </p:spTree>
    <p:extLst>
      <p:ext uri="{BB962C8B-B14F-4D97-AF65-F5344CB8AC3E}">
        <p14:creationId xmlns:p14="http://schemas.microsoft.com/office/powerpoint/2010/main" val="16490878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8AA2AF-A93B-4C9E-8C7E-F3CCD722E8F3}"/>
              </a:ext>
            </a:extLst>
          </p:cNvPr>
          <p:cNvSpPr>
            <a:spLocks noGrp="1"/>
          </p:cNvSpPr>
          <p:nvPr>
            <p:ph type="title"/>
          </p:nvPr>
        </p:nvSpPr>
        <p:spPr>
          <a:xfrm>
            <a:off x="329214" y="-126611"/>
            <a:ext cx="10661375" cy="962008"/>
          </a:xfrm>
        </p:spPr>
        <p:txBody>
          <a:bodyPr/>
          <a:lstStyle/>
          <a:p>
            <a:r>
              <a:rPr lang="en-US" dirty="0">
                <a:solidFill>
                  <a:schemeClr val="tx1"/>
                </a:solidFill>
              </a:rPr>
              <a:t>Change Management Process</a:t>
            </a:r>
            <a:endParaRPr lang="en-IN" dirty="0">
              <a:solidFill>
                <a:schemeClr val="tx1"/>
              </a:solidFill>
            </a:endParaRPr>
          </a:p>
        </p:txBody>
      </p:sp>
      <p:graphicFrame>
        <p:nvGraphicFramePr>
          <p:cNvPr id="4" name="Table 3">
            <a:extLst>
              <a:ext uri="{FF2B5EF4-FFF2-40B4-BE49-F238E27FC236}">
                <a16:creationId xmlns:a16="http://schemas.microsoft.com/office/drawing/2014/main" id="{07DA58C9-95E0-4BE2-ACF6-458E7DF35670}"/>
              </a:ext>
            </a:extLst>
          </p:cNvPr>
          <p:cNvGraphicFramePr>
            <a:graphicFrameLocks noGrp="1"/>
          </p:cNvGraphicFramePr>
          <p:nvPr>
            <p:extLst>
              <p:ext uri="{D42A27DB-BD31-4B8C-83A1-F6EECF244321}">
                <p14:modId xmlns:p14="http://schemas.microsoft.com/office/powerpoint/2010/main" val="1192126119"/>
              </p:ext>
            </p:extLst>
          </p:nvPr>
        </p:nvGraphicFramePr>
        <p:xfrm>
          <a:off x="492370" y="1059987"/>
          <a:ext cx="11501313" cy="4770890"/>
        </p:xfrm>
        <a:graphic>
          <a:graphicData uri="http://schemas.openxmlformats.org/drawingml/2006/table">
            <a:tbl>
              <a:tblPr firstRow="1">
                <a:tableStyleId>{7DF18680-E054-41AD-8BC1-D1AEF772440D}</a:tableStyleId>
              </a:tblPr>
              <a:tblGrid>
                <a:gridCol w="535293">
                  <a:extLst>
                    <a:ext uri="{9D8B030D-6E8A-4147-A177-3AD203B41FA5}">
                      <a16:colId xmlns:a16="http://schemas.microsoft.com/office/drawing/2014/main" val="20000"/>
                    </a:ext>
                  </a:extLst>
                </a:gridCol>
                <a:gridCol w="1343344">
                  <a:extLst>
                    <a:ext uri="{9D8B030D-6E8A-4147-A177-3AD203B41FA5}">
                      <a16:colId xmlns:a16="http://schemas.microsoft.com/office/drawing/2014/main" val="20001"/>
                    </a:ext>
                  </a:extLst>
                </a:gridCol>
                <a:gridCol w="1451109">
                  <a:extLst>
                    <a:ext uri="{9D8B030D-6E8A-4147-A177-3AD203B41FA5}">
                      <a16:colId xmlns:a16="http://schemas.microsoft.com/office/drawing/2014/main" val="20002"/>
                    </a:ext>
                  </a:extLst>
                </a:gridCol>
                <a:gridCol w="8171567">
                  <a:extLst>
                    <a:ext uri="{9D8B030D-6E8A-4147-A177-3AD203B41FA5}">
                      <a16:colId xmlns:a16="http://schemas.microsoft.com/office/drawing/2014/main" val="20003"/>
                    </a:ext>
                  </a:extLst>
                </a:gridCol>
              </a:tblGrid>
              <a:tr h="395316">
                <a:tc>
                  <a:txBody>
                    <a:bodyPr/>
                    <a:lstStyle/>
                    <a:p>
                      <a:pPr algn="ctr" fontAlgn="ctr"/>
                      <a:endParaRPr lang="en-US" sz="14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ctr" fontAlgn="ctr"/>
                      <a:r>
                        <a:rPr lang="en-US" sz="1400" u="none" strike="noStrike" dirty="0">
                          <a:effectLst/>
                          <a:latin typeface="+mn-lt"/>
                        </a:rPr>
                        <a:t>Change Process</a:t>
                      </a:r>
                      <a:endParaRPr lang="en-US" sz="1400" b="1" i="0" u="none" strike="noStrike" dirty="0">
                        <a:solidFill>
                          <a:srgbClr val="FFFFFF"/>
                        </a:solidFill>
                        <a:effectLst/>
                        <a:latin typeface="+mn-lt"/>
                      </a:endParaRPr>
                    </a:p>
                  </a:txBody>
                  <a:tcPr marL="8273" marR="8273" marT="8273" marB="0" anchor="ctr">
                    <a:solidFill>
                      <a:srgbClr val="C00000"/>
                    </a:solidFill>
                  </a:tcPr>
                </a:tc>
                <a:tc>
                  <a:txBody>
                    <a:bodyPr/>
                    <a:lstStyle/>
                    <a:p>
                      <a:pPr algn="ctr" fontAlgn="ctr"/>
                      <a:r>
                        <a:rPr lang="en-US" sz="1400" u="none" strike="noStrike" dirty="0">
                          <a:effectLst/>
                          <a:latin typeface="+mn-lt"/>
                        </a:rPr>
                        <a:t>Owner</a:t>
                      </a:r>
                      <a:endParaRPr lang="en-US" sz="1400" b="1" i="0" u="none" strike="noStrike" dirty="0">
                        <a:solidFill>
                          <a:srgbClr val="FFFFFF"/>
                        </a:solidFill>
                        <a:effectLst/>
                        <a:latin typeface="+mn-lt"/>
                      </a:endParaRPr>
                    </a:p>
                  </a:txBody>
                  <a:tcPr marL="8273" marR="8273" marT="8273" marB="0" anchor="ctr">
                    <a:solidFill>
                      <a:srgbClr val="C00000"/>
                    </a:solidFill>
                  </a:tcPr>
                </a:tc>
                <a:tc>
                  <a:txBody>
                    <a:bodyPr/>
                    <a:lstStyle/>
                    <a:p>
                      <a:pPr algn="ctr" fontAlgn="ctr"/>
                      <a:r>
                        <a:rPr lang="en-US" sz="1400" u="none" strike="noStrike" dirty="0">
                          <a:effectLst/>
                          <a:latin typeface="+mn-lt"/>
                        </a:rPr>
                        <a:t>Task</a:t>
                      </a:r>
                      <a:endParaRPr lang="en-US" sz="1400" b="1" i="0" u="none" strike="noStrike" dirty="0">
                        <a:solidFill>
                          <a:srgbClr val="FFFFFF"/>
                        </a:solidFill>
                        <a:effectLst/>
                        <a:latin typeface="+mn-lt"/>
                      </a:endParaRPr>
                    </a:p>
                  </a:txBody>
                  <a:tcPr marL="8273" marR="8273" marT="8273" marB="0" anchor="ctr">
                    <a:solidFill>
                      <a:srgbClr val="C00000"/>
                    </a:solidFill>
                  </a:tcPr>
                </a:tc>
                <a:extLst>
                  <a:ext uri="{0D108BD9-81ED-4DB2-BD59-A6C34878D82A}">
                    <a16:rowId xmlns:a16="http://schemas.microsoft.com/office/drawing/2014/main" val="10000"/>
                  </a:ext>
                </a:extLst>
              </a:tr>
              <a:tr h="400670">
                <a:tc>
                  <a:txBody>
                    <a:bodyPr/>
                    <a:lstStyle/>
                    <a:p>
                      <a:pPr algn="ctr" fontAlgn="ctr"/>
                      <a:r>
                        <a:rPr lang="en-US" sz="1200" b="1" u="none" strike="noStrike" dirty="0">
                          <a:solidFill>
                            <a:schemeClr val="bg1"/>
                          </a:solidFill>
                          <a:effectLst/>
                          <a:latin typeface="+mn-lt"/>
                        </a:rPr>
                        <a:t>1</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u="none" strike="noStrike" dirty="0">
                          <a:effectLst/>
                          <a:latin typeface="+mn-lt"/>
                        </a:rPr>
                        <a:t>Submit RFC</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dirty="0">
                          <a:effectLst/>
                          <a:latin typeface="+mn-lt"/>
                        </a:rPr>
                        <a:t>Change Owner / Implementer</a:t>
                      </a:r>
                      <a:endParaRPr lang="en-US" sz="1200" b="0" i="0" u="none" strike="noStrike" dirty="0">
                        <a:solidFill>
                          <a:srgbClr val="000000"/>
                        </a:solidFill>
                        <a:effectLst/>
                        <a:latin typeface="+mn-lt"/>
                      </a:endParaRPr>
                    </a:p>
                  </a:txBody>
                  <a:tcPr marR="8273" marT="8273" marB="0" anchor="ctr"/>
                </a:tc>
                <a:tc>
                  <a:txBody>
                    <a:bodyPr/>
                    <a:lstStyle/>
                    <a:p>
                      <a:pPr marL="285750" indent="-285750" algn="l" fontAlgn="ctr">
                        <a:buFont typeface="Arial" panose="020B0604020202020204" pitchFamily="34" charset="0"/>
                        <a:buChar char="•"/>
                      </a:pPr>
                      <a:r>
                        <a:rPr lang="en-US" sz="1200" u="none" strike="noStrike" dirty="0">
                          <a:effectLst/>
                          <a:latin typeface="+mn-lt"/>
                        </a:rPr>
                        <a:t>All</a:t>
                      </a:r>
                      <a:r>
                        <a:rPr lang="en-US" sz="1200" u="none" strike="noStrike" baseline="0" dirty="0">
                          <a:effectLst/>
                          <a:latin typeface="+mn-lt"/>
                        </a:rPr>
                        <a:t> change record fields are to be filled out in detail </a:t>
                      </a:r>
                      <a:endParaRPr lang="en-US" sz="1200" b="0" i="0" u="none" strike="noStrike" dirty="0">
                        <a:solidFill>
                          <a:srgbClr val="000000"/>
                        </a:solidFill>
                        <a:effectLst/>
                        <a:latin typeface="+mn-lt"/>
                      </a:endParaRPr>
                    </a:p>
                  </a:txBody>
                  <a:tcPr marR="8273" marT="8273" marB="0" anchor="ctr"/>
                </a:tc>
                <a:extLst>
                  <a:ext uri="{0D108BD9-81ED-4DB2-BD59-A6C34878D82A}">
                    <a16:rowId xmlns:a16="http://schemas.microsoft.com/office/drawing/2014/main" val="10001"/>
                  </a:ext>
                </a:extLst>
              </a:tr>
              <a:tr h="793719">
                <a:tc>
                  <a:txBody>
                    <a:bodyPr/>
                    <a:lstStyle/>
                    <a:p>
                      <a:pPr algn="ctr" fontAlgn="ctr"/>
                      <a:r>
                        <a:rPr lang="en-US" sz="1200" b="1" u="none" strike="noStrike" dirty="0">
                          <a:solidFill>
                            <a:schemeClr val="bg1"/>
                          </a:solidFill>
                          <a:effectLst/>
                          <a:latin typeface="+mn-lt"/>
                        </a:rPr>
                        <a:t>2</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u="none" strike="noStrike" dirty="0">
                          <a:effectLst/>
                          <a:latin typeface="+mn-lt"/>
                        </a:rPr>
                        <a:t>Technical</a:t>
                      </a:r>
                      <a:r>
                        <a:rPr lang="en-US" sz="1200" u="none" strike="noStrike" baseline="0" dirty="0">
                          <a:effectLst/>
                          <a:latin typeface="+mn-lt"/>
                        </a:rPr>
                        <a:t> Review</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dirty="0">
                          <a:effectLst/>
                          <a:latin typeface="+mn-lt"/>
                        </a:rPr>
                        <a:t>Change</a:t>
                      </a:r>
                      <a:r>
                        <a:rPr lang="en-US" sz="1200" u="none" strike="noStrike" baseline="0" dirty="0">
                          <a:effectLst/>
                          <a:latin typeface="+mn-lt"/>
                        </a:rPr>
                        <a:t> leaders within network/client network</a:t>
                      </a:r>
                      <a:endParaRPr lang="en-US" sz="1200" b="0" i="0" u="none" strike="noStrike" dirty="0">
                        <a:solidFill>
                          <a:srgbClr val="000000"/>
                        </a:solidFill>
                        <a:effectLst/>
                        <a:latin typeface="+mn-lt"/>
                      </a:endParaRPr>
                    </a:p>
                  </a:txBody>
                  <a:tcPr marR="8273" marT="8273" marB="0" anchor="ctr"/>
                </a:tc>
                <a:tc>
                  <a:txBody>
                    <a:bodyPr/>
                    <a:lstStyle/>
                    <a:p>
                      <a:pPr marL="285750" indent="-285750" algn="l" fontAlgn="ctr">
                        <a:buFont typeface="Arial" panose="020B0604020202020204" pitchFamily="34" charset="0"/>
                        <a:buChar char="•"/>
                      </a:pPr>
                      <a:r>
                        <a:rPr lang="en-US" sz="1200" u="none" strike="noStrike" dirty="0">
                          <a:effectLst/>
                          <a:latin typeface="+mn-lt"/>
                        </a:rPr>
                        <a:t>Review</a:t>
                      </a:r>
                      <a:r>
                        <a:rPr lang="en-US" sz="1200" u="none" strike="noStrike" baseline="0" dirty="0">
                          <a:effectLst/>
                          <a:latin typeface="+mn-lt"/>
                        </a:rPr>
                        <a:t> to ensure change details are technically robust and accurate</a:t>
                      </a:r>
                    </a:p>
                    <a:p>
                      <a:pPr marL="285750" indent="-285750" algn="l" fontAlgn="ctr">
                        <a:buFont typeface="Arial" panose="020B0604020202020204" pitchFamily="34" charset="0"/>
                        <a:buChar char="•"/>
                      </a:pPr>
                      <a:r>
                        <a:rPr lang="en-US" sz="1200" b="0" i="0" u="none" strike="noStrike" baseline="0" dirty="0">
                          <a:solidFill>
                            <a:srgbClr val="000000"/>
                          </a:solidFill>
                          <a:effectLst/>
                          <a:latin typeface="+mn-lt"/>
                        </a:rPr>
                        <a:t>Approves change (as the network/voice/server\Application vertical team change SPOC/Leader)</a:t>
                      </a:r>
                      <a:endParaRPr lang="en-US" sz="1200" b="0" i="0" u="none" strike="noStrike" dirty="0">
                        <a:solidFill>
                          <a:srgbClr val="000000"/>
                        </a:solidFill>
                        <a:effectLst/>
                        <a:latin typeface="+mn-lt"/>
                      </a:endParaRPr>
                    </a:p>
                  </a:txBody>
                  <a:tcPr marR="8273" marT="8273" marB="0" anchor="ctr"/>
                </a:tc>
                <a:extLst>
                  <a:ext uri="{0D108BD9-81ED-4DB2-BD59-A6C34878D82A}">
                    <a16:rowId xmlns:a16="http://schemas.microsoft.com/office/drawing/2014/main" val="10002"/>
                  </a:ext>
                </a:extLst>
              </a:tr>
              <a:tr h="589677">
                <a:tc>
                  <a:txBody>
                    <a:bodyPr/>
                    <a:lstStyle/>
                    <a:p>
                      <a:pPr algn="ctr" fontAlgn="ctr"/>
                      <a:r>
                        <a:rPr lang="en-US" sz="1200" b="1" u="none" strike="noStrike" dirty="0">
                          <a:solidFill>
                            <a:schemeClr val="bg1"/>
                          </a:solidFill>
                          <a:effectLst/>
                          <a:latin typeface="+mn-lt"/>
                        </a:rPr>
                        <a:t>3</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u="none" strike="noStrike" baseline="0" dirty="0">
                          <a:effectLst/>
                          <a:latin typeface="+mn-lt"/>
                        </a:rPr>
                        <a:t>CAB Review </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baseline="0" dirty="0">
                          <a:effectLst/>
                          <a:latin typeface="+mn-lt"/>
                        </a:rPr>
                        <a:t> Change Approval Board (CAB) </a:t>
                      </a:r>
                      <a:endParaRPr lang="en-US" sz="1200" b="0" i="0" u="none" strike="noStrike" dirty="0">
                        <a:solidFill>
                          <a:srgbClr val="000000"/>
                        </a:solidFill>
                        <a:effectLst/>
                        <a:latin typeface="+mn-lt"/>
                      </a:endParaRPr>
                    </a:p>
                  </a:txBody>
                  <a:tcPr marR="8273" marT="8273" marB="0" anchor="ctr"/>
                </a:tc>
                <a:tc>
                  <a:txBody>
                    <a:bodyPr/>
                    <a:lstStyle/>
                    <a:p>
                      <a:pPr marL="285750" indent="-285750" algn="l" fontAlgn="ctr">
                        <a:buFont typeface="Arial" panose="020B0604020202020204" pitchFamily="34" charset="0"/>
                        <a:buChar char="•"/>
                      </a:pPr>
                      <a:r>
                        <a:rPr lang="en-US" sz="1200" u="none" strike="noStrike" dirty="0">
                          <a:effectLst/>
                          <a:latin typeface="+mn-lt"/>
                        </a:rPr>
                        <a:t>Overall</a:t>
                      </a:r>
                      <a:r>
                        <a:rPr lang="en-US" sz="1200" u="none" strike="noStrike" baseline="0" dirty="0">
                          <a:effectLst/>
                          <a:latin typeface="+mn-lt"/>
                        </a:rPr>
                        <a:t> review and Line up Changes with ADCB &amp; Concentrix Change team for approval </a:t>
                      </a:r>
                    </a:p>
                    <a:p>
                      <a:pPr marL="285750" indent="-285750" algn="l" fontAlgn="ctr">
                        <a:buFont typeface="Arial" panose="020B0604020202020204" pitchFamily="34" charset="0"/>
                        <a:buChar char="•"/>
                      </a:pPr>
                      <a:r>
                        <a:rPr lang="en-US" sz="1200" u="none" strike="noStrike" baseline="0" dirty="0">
                          <a:effectLst/>
                          <a:latin typeface="+mn-lt"/>
                        </a:rPr>
                        <a:t>Ensuring impacted teams and ADCB have approved; full awareness/communications to all </a:t>
                      </a:r>
                    </a:p>
                  </a:txBody>
                  <a:tcPr marR="8273" marT="8273" marB="0" anchor="ctr"/>
                </a:tc>
                <a:extLst>
                  <a:ext uri="{0D108BD9-81ED-4DB2-BD59-A6C34878D82A}">
                    <a16:rowId xmlns:a16="http://schemas.microsoft.com/office/drawing/2014/main" val="10003"/>
                  </a:ext>
                </a:extLst>
              </a:tr>
              <a:tr h="400670">
                <a:tc>
                  <a:txBody>
                    <a:bodyPr/>
                    <a:lstStyle/>
                    <a:p>
                      <a:pPr algn="ctr" fontAlgn="ctr"/>
                      <a:r>
                        <a:rPr lang="en-US" sz="1200" b="1" u="none" strike="noStrike" dirty="0">
                          <a:solidFill>
                            <a:schemeClr val="bg1"/>
                          </a:solidFill>
                          <a:effectLst/>
                          <a:latin typeface="+mn-lt"/>
                        </a:rPr>
                        <a:t>4</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b="0" i="0" u="none" strike="noStrike" dirty="0">
                          <a:solidFill>
                            <a:schemeClr val="dk1"/>
                          </a:solidFill>
                          <a:effectLst/>
                          <a:latin typeface="+mn-lt"/>
                        </a:rPr>
                        <a:t>Global</a:t>
                      </a:r>
                      <a:r>
                        <a:rPr lang="en-US" sz="1200" b="0" i="0" u="none" strike="noStrike" baseline="0" dirty="0">
                          <a:solidFill>
                            <a:schemeClr val="dk1"/>
                          </a:solidFill>
                          <a:effectLst/>
                          <a:latin typeface="+mn-lt"/>
                        </a:rPr>
                        <a:t> Review</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dirty="0">
                          <a:effectLst/>
                          <a:latin typeface="+mn-lt"/>
                        </a:rPr>
                        <a:t>Global</a:t>
                      </a:r>
                      <a:r>
                        <a:rPr lang="en-US" sz="1200" u="none" strike="noStrike" baseline="0" dirty="0">
                          <a:effectLst/>
                          <a:latin typeface="+mn-lt"/>
                        </a:rPr>
                        <a:t> CAB</a:t>
                      </a:r>
                      <a:endParaRPr lang="en-US" sz="1200" b="0" i="0" u="none" strike="noStrike" dirty="0">
                        <a:solidFill>
                          <a:srgbClr val="000000"/>
                        </a:solidFill>
                        <a:effectLst/>
                        <a:latin typeface="+mn-lt"/>
                      </a:endParaRPr>
                    </a:p>
                  </a:txBody>
                  <a:tcPr marR="8273" marT="8273" marB="0" anchor="ctr"/>
                </a:tc>
                <a:tc>
                  <a:txBody>
                    <a:bodyPr/>
                    <a:lstStyle/>
                    <a:p>
                      <a:pPr marL="285750" indent="-285750" algn="l" fontAlgn="ctr">
                        <a:buFont typeface="Arial" panose="020B0604020202020204" pitchFamily="34" charset="0"/>
                        <a:buChar char="•"/>
                      </a:pPr>
                      <a:r>
                        <a:rPr lang="en-US" sz="1200" u="none" strike="noStrike" dirty="0">
                          <a:effectLst/>
                          <a:latin typeface="+mn-lt"/>
                        </a:rPr>
                        <a:t>Global</a:t>
                      </a:r>
                      <a:r>
                        <a:rPr lang="en-US" sz="1200" u="none" strike="noStrike" baseline="0" dirty="0">
                          <a:effectLst/>
                          <a:latin typeface="+mn-lt"/>
                        </a:rPr>
                        <a:t> review and final approval of change with additional level of review with Leadership for business-critical changes</a:t>
                      </a:r>
                    </a:p>
                  </a:txBody>
                  <a:tcPr marR="8273" marT="8273" marB="0" anchor="ctr"/>
                </a:tc>
                <a:extLst>
                  <a:ext uri="{0D108BD9-81ED-4DB2-BD59-A6C34878D82A}">
                    <a16:rowId xmlns:a16="http://schemas.microsoft.com/office/drawing/2014/main" val="10004"/>
                  </a:ext>
                </a:extLst>
              </a:tr>
              <a:tr h="1367122">
                <a:tc>
                  <a:txBody>
                    <a:bodyPr/>
                    <a:lstStyle/>
                    <a:p>
                      <a:pPr algn="ctr" fontAlgn="ctr"/>
                      <a:r>
                        <a:rPr lang="en-US" sz="1200" b="1" u="none" strike="noStrike" dirty="0">
                          <a:solidFill>
                            <a:schemeClr val="bg1"/>
                          </a:solidFill>
                          <a:effectLst/>
                          <a:latin typeface="+mn-lt"/>
                        </a:rPr>
                        <a:t>5</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u="none" strike="noStrike" dirty="0">
                          <a:effectLst/>
                          <a:latin typeface="+mn-lt"/>
                        </a:rPr>
                        <a:t>Change Execution </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dirty="0">
                          <a:effectLst/>
                          <a:latin typeface="+mn-lt"/>
                        </a:rPr>
                        <a:t>Change Owner / Implementer</a:t>
                      </a:r>
                      <a:r>
                        <a:rPr lang="en-US" sz="1200" u="none" strike="noStrike" baseline="0" dirty="0">
                          <a:effectLst/>
                          <a:latin typeface="+mn-lt"/>
                        </a:rPr>
                        <a:t> </a:t>
                      </a:r>
                      <a:endParaRPr lang="en-US" sz="1200" b="0" i="0" u="none" strike="noStrike" dirty="0">
                        <a:solidFill>
                          <a:srgbClr val="000000"/>
                        </a:solidFill>
                        <a:effectLst/>
                        <a:latin typeface="+mn-lt"/>
                      </a:endParaRPr>
                    </a:p>
                  </a:txBody>
                  <a:tcPr marR="8273" marT="8273" marB="0" anchor="ctr"/>
                </a:tc>
                <a:tc>
                  <a:txBody>
                    <a:bodyPr/>
                    <a:lstStyle/>
                    <a:p>
                      <a:pPr marL="285750" lvl="1" indent="-285750" algn="l" fontAlgn="ctr">
                        <a:buFont typeface="Arial" panose="020B0604020202020204" pitchFamily="34" charset="0"/>
                        <a:buChar char="•"/>
                      </a:pPr>
                      <a:r>
                        <a:rPr lang="en-US" sz="1200" u="none" strike="noStrike" baseline="0" dirty="0">
                          <a:effectLst/>
                          <a:latin typeface="+mn-lt"/>
                        </a:rPr>
                        <a:t>Change owner executes change, updates the change record with results, closes the change record</a:t>
                      </a:r>
                    </a:p>
                    <a:p>
                      <a:pPr marL="285750" indent="-285750" algn="l" fontAlgn="ctr">
                        <a:buFont typeface="Arial" panose="020B0604020202020204" pitchFamily="34" charset="0"/>
                        <a:buChar char="•"/>
                      </a:pPr>
                      <a:r>
                        <a:rPr lang="en-US" sz="1200" u="none" strike="noStrike" baseline="0" dirty="0">
                          <a:effectLst/>
                          <a:latin typeface="+mn-lt"/>
                        </a:rPr>
                        <a:t>All other changes: </a:t>
                      </a:r>
                    </a:p>
                    <a:p>
                      <a:pPr marL="742950" lvl="1" indent="-285750" algn="l" fontAlgn="ctr">
                        <a:buFont typeface="Arial" panose="020B0604020202020204" pitchFamily="34" charset="0"/>
                        <a:buChar char="•"/>
                      </a:pPr>
                      <a:r>
                        <a:rPr lang="en-US" sz="1200" u="none" strike="noStrike" baseline="0" dirty="0">
                          <a:effectLst/>
                          <a:latin typeface="+mn-lt"/>
                        </a:rPr>
                        <a:t>Change owner joins the 24/7 change bridge and starts execution of change</a:t>
                      </a:r>
                    </a:p>
                    <a:p>
                      <a:pPr marL="742950" lvl="1" indent="-285750" algn="l" fontAlgn="ctr">
                        <a:buFont typeface="Arial" panose="020B0604020202020204" pitchFamily="34" charset="0"/>
                        <a:buChar char="•"/>
                      </a:pPr>
                      <a:r>
                        <a:rPr lang="en-US" sz="1200" u="none" strike="noStrike" baseline="0" dirty="0">
                          <a:effectLst/>
                          <a:latin typeface="+mn-lt"/>
                        </a:rPr>
                        <a:t>If Business critical Change, help desks sends maintenance/change alert email at start of change</a:t>
                      </a:r>
                    </a:p>
                  </a:txBody>
                  <a:tcPr marR="8273" marT="8273" marB="0" anchor="ctr"/>
                </a:tc>
                <a:extLst>
                  <a:ext uri="{0D108BD9-81ED-4DB2-BD59-A6C34878D82A}">
                    <a16:rowId xmlns:a16="http://schemas.microsoft.com/office/drawing/2014/main" val="10005"/>
                  </a:ext>
                </a:extLst>
              </a:tr>
              <a:tr h="784039">
                <a:tc>
                  <a:txBody>
                    <a:bodyPr/>
                    <a:lstStyle/>
                    <a:p>
                      <a:pPr algn="ctr" fontAlgn="ctr"/>
                      <a:r>
                        <a:rPr lang="en-US" sz="1200" b="1" u="none" strike="noStrike" dirty="0">
                          <a:solidFill>
                            <a:schemeClr val="bg1"/>
                          </a:solidFill>
                          <a:effectLst/>
                          <a:latin typeface="+mn-lt"/>
                        </a:rPr>
                        <a:t>6</a:t>
                      </a:r>
                      <a:endParaRPr lang="en-US" sz="1200" b="1" i="0" u="none" strike="noStrike" dirty="0">
                        <a:solidFill>
                          <a:schemeClr val="bg1"/>
                        </a:solidFill>
                        <a:effectLst/>
                        <a:latin typeface="+mn-lt"/>
                      </a:endParaRPr>
                    </a:p>
                  </a:txBody>
                  <a:tcPr marL="8273" marR="8273" marT="8273" marB="0" anchor="ctr">
                    <a:solidFill>
                      <a:schemeClr val="bg1">
                        <a:lumMod val="65000"/>
                      </a:schemeClr>
                    </a:solidFill>
                  </a:tcPr>
                </a:tc>
                <a:tc>
                  <a:txBody>
                    <a:bodyPr/>
                    <a:lstStyle/>
                    <a:p>
                      <a:pPr algn="l" fontAlgn="ctr"/>
                      <a:r>
                        <a:rPr lang="en-US" sz="1200" u="none" strike="noStrike" dirty="0">
                          <a:effectLst/>
                          <a:latin typeface="+mn-lt"/>
                        </a:rPr>
                        <a:t>Closure</a:t>
                      </a:r>
                      <a:r>
                        <a:rPr lang="en-US" sz="1200" u="none" strike="noStrike" baseline="0" dirty="0">
                          <a:effectLst/>
                          <a:latin typeface="+mn-lt"/>
                        </a:rPr>
                        <a:t> </a:t>
                      </a:r>
                      <a:endParaRPr lang="en-US" sz="1200" b="0" i="0" u="none" strike="noStrike" dirty="0">
                        <a:solidFill>
                          <a:srgbClr val="000000"/>
                        </a:solidFill>
                        <a:effectLst/>
                        <a:latin typeface="+mn-lt"/>
                      </a:endParaRPr>
                    </a:p>
                  </a:txBody>
                  <a:tcPr marR="8273" marT="8273" marB="0" anchor="ctr"/>
                </a:tc>
                <a:tc>
                  <a:txBody>
                    <a:bodyPr/>
                    <a:lstStyle/>
                    <a:p>
                      <a:pPr algn="l" fontAlgn="ctr"/>
                      <a:r>
                        <a:rPr lang="en-US" sz="1200" u="none" strike="noStrike" dirty="0">
                          <a:effectLst/>
                          <a:latin typeface="+mn-lt"/>
                        </a:rPr>
                        <a:t>Help</a:t>
                      </a:r>
                      <a:r>
                        <a:rPr lang="en-US" sz="1200" u="none" strike="noStrike" baseline="0" dirty="0">
                          <a:effectLst/>
                          <a:latin typeface="+mn-lt"/>
                        </a:rPr>
                        <a:t> Desk </a:t>
                      </a:r>
                      <a:endParaRPr lang="en-US" sz="1200" b="0" i="0" u="none" strike="noStrike" dirty="0">
                        <a:solidFill>
                          <a:srgbClr val="000000"/>
                        </a:solidFill>
                        <a:effectLst/>
                        <a:latin typeface="+mn-lt"/>
                      </a:endParaRPr>
                    </a:p>
                  </a:txBody>
                  <a:tcPr marR="8273" marT="8273"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baseline="0" dirty="0">
                          <a:effectLst/>
                          <a:latin typeface="+mn-lt"/>
                        </a:rPr>
                        <a:t>Change owner provides change status at end of change</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baseline="0" dirty="0">
                          <a:effectLst/>
                          <a:latin typeface="+mn-lt"/>
                        </a:rPr>
                        <a:t>Help Desk updates change record and change log </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u="none" strike="noStrike" baseline="0" dirty="0">
                          <a:effectLst/>
                          <a:latin typeface="+mn-lt"/>
                        </a:rPr>
                        <a:t>If global change, help desk sends maintenance/change alert email with change results </a:t>
                      </a:r>
                      <a:endParaRPr lang="en-US" sz="1200" b="0" i="0" u="none" strike="noStrike" dirty="0">
                        <a:solidFill>
                          <a:schemeClr val="tx1"/>
                        </a:solidFill>
                        <a:effectLst/>
                        <a:latin typeface="+mn-lt"/>
                      </a:endParaRPr>
                    </a:p>
                  </a:txBody>
                  <a:tcPr marR="8273" marT="8273" marB="0" anchor="ct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F3B97F25-E1DE-43AD-B43C-94F3F6EDF2DD}"/>
              </a:ext>
            </a:extLst>
          </p:cNvPr>
          <p:cNvSpPr txBox="1"/>
          <p:nvPr/>
        </p:nvSpPr>
        <p:spPr>
          <a:xfrm>
            <a:off x="1122947" y="5942926"/>
            <a:ext cx="9946106" cy="480131"/>
          </a:xfrm>
          <a:prstGeom prst="rect">
            <a:avLst/>
          </a:prstGeom>
          <a:noFill/>
          <a:ln>
            <a:noFill/>
          </a:ln>
        </p:spPr>
        <p:txBody>
          <a:bodyPr wrap="square" rtlCol="0">
            <a:spAutoFit/>
          </a:bodyPr>
          <a:lstStyle/>
          <a:p>
            <a:pPr defTabSz="228600">
              <a:lnSpc>
                <a:spcPct val="90000"/>
              </a:lnSpc>
              <a:spcBef>
                <a:spcPts val="600"/>
              </a:spcBef>
              <a:buSzPct val="100000"/>
            </a:pPr>
            <a:r>
              <a:rPr lang="en-US" sz="1400" b="1" dirty="0">
                <a:solidFill>
                  <a:schemeClr val="tx2"/>
                </a:solidFill>
                <a:latin typeface="Arial" panose="020B0604020202020204" pitchFamily="34" charset="0"/>
                <a:cs typeface="Arial" panose="020B0604020202020204" pitchFamily="34" charset="0"/>
              </a:rPr>
              <a:t>The above applies to Non – Standard , Normal changes .. For Expedited, Emergency changes (depending upon criticality) the ECAB shall quickly pursue &amp; execute changes</a:t>
            </a:r>
            <a:endParaRPr lang="en-IN" sz="1400" kern="0" dirty="0" err="1">
              <a:solidFill>
                <a:schemeClr val="tx2"/>
              </a:solidFill>
              <a:sym typeface="Trebuchet MS"/>
            </a:endParaRPr>
          </a:p>
        </p:txBody>
      </p:sp>
    </p:spTree>
    <p:extLst>
      <p:ext uri="{BB962C8B-B14F-4D97-AF65-F5344CB8AC3E}">
        <p14:creationId xmlns:p14="http://schemas.microsoft.com/office/powerpoint/2010/main" val="340725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Click r:id="rId3"/>
            <a:extLst>
              <a:ext uri="{FF2B5EF4-FFF2-40B4-BE49-F238E27FC236}">
                <a16:creationId xmlns:a16="http://schemas.microsoft.com/office/drawing/2014/main" id="{B42E68E8-3E00-4C4E-A6E6-EA72D3A3A6C8}"/>
              </a:ext>
            </a:extLst>
          </p:cNvPr>
          <p:cNvSpPr/>
          <p:nvPr/>
        </p:nvSpPr>
        <p:spPr>
          <a:xfrm>
            <a:off x="4597458" y="1561513"/>
            <a:ext cx="3337481" cy="3882683"/>
          </a:xfrm>
          <a:prstGeom prst="rect">
            <a:avLst/>
          </a:prstGeom>
          <a:solidFill>
            <a:schemeClr val="accent5">
              <a:lumMod val="60000"/>
              <a:lumOff val="40000"/>
              <a:alpha val="60000"/>
            </a:schemeClr>
          </a:solidFill>
        </p:spPr>
        <p:txBody>
          <a:bodyPr wrap="square" rtlCol="0" anchor="ctr">
            <a:noAutofit/>
          </a:bodyPr>
          <a:lstStyle/>
          <a:p>
            <a:pPr algn="l">
              <a:lnSpc>
                <a:spcPct val="90000"/>
              </a:lnSpc>
            </a:pPr>
            <a:endParaRPr lang="en-US" sz="1400" kern="0" dirty="0"/>
          </a:p>
        </p:txBody>
      </p:sp>
      <p:sp>
        <p:nvSpPr>
          <p:cNvPr id="5" name="Rectangle 4">
            <a:extLst>
              <a:ext uri="{FF2B5EF4-FFF2-40B4-BE49-F238E27FC236}">
                <a16:creationId xmlns:a16="http://schemas.microsoft.com/office/drawing/2014/main" id="{744DA0E5-EC06-450B-B82F-7F3A4B8507D0}"/>
              </a:ext>
            </a:extLst>
          </p:cNvPr>
          <p:cNvSpPr/>
          <p:nvPr/>
        </p:nvSpPr>
        <p:spPr>
          <a:xfrm>
            <a:off x="759655" y="1561514"/>
            <a:ext cx="3699803" cy="3882683"/>
          </a:xfrm>
          <a:prstGeom prst="rect">
            <a:avLst/>
          </a:prstGeom>
          <a:solidFill>
            <a:schemeClr val="accent3">
              <a:lumMod val="60000"/>
              <a:lumOff val="40000"/>
              <a:alpha val="60000"/>
            </a:schemeClr>
          </a:solidFill>
        </p:spPr>
        <p:txBody>
          <a:bodyPr wrap="square" rtlCol="0" anchor="ctr">
            <a:noAutofit/>
          </a:bodyPr>
          <a:lstStyle/>
          <a:p>
            <a:pPr algn="l">
              <a:lnSpc>
                <a:spcPct val="90000"/>
              </a:lnSpc>
            </a:pPr>
            <a:endParaRPr lang="en-US" sz="1400" kern="0" dirty="0"/>
          </a:p>
        </p:txBody>
      </p:sp>
      <p:pic>
        <p:nvPicPr>
          <p:cNvPr id="2054" name="Picture 6" descr="Image result for reports">
            <a:extLst>
              <a:ext uri="{FF2B5EF4-FFF2-40B4-BE49-F238E27FC236}">
                <a16:creationId xmlns:a16="http://schemas.microsoft.com/office/drawing/2014/main" id="{394E47E4-CC5D-4FD7-BAB4-B2BD49AB6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43" y="1413803"/>
            <a:ext cx="5001205" cy="38826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98AA2AF-A93B-4C9E-8C7E-F3CCD722E8F3}"/>
              </a:ext>
            </a:extLst>
          </p:cNvPr>
          <p:cNvSpPr>
            <a:spLocks noGrp="1"/>
          </p:cNvSpPr>
          <p:nvPr>
            <p:ph type="title"/>
          </p:nvPr>
        </p:nvSpPr>
        <p:spPr>
          <a:xfrm>
            <a:off x="870450" y="126609"/>
            <a:ext cx="10661375" cy="962008"/>
          </a:xfrm>
        </p:spPr>
        <p:txBody>
          <a:bodyPr/>
          <a:lstStyle/>
          <a:p>
            <a:r>
              <a:rPr lang="en-US" dirty="0">
                <a:solidFill>
                  <a:schemeClr val="tx2"/>
                </a:solidFill>
              </a:rPr>
              <a:t>360 º Dashboards / Reports </a:t>
            </a:r>
            <a:endParaRPr lang="en-IN" dirty="0">
              <a:solidFill>
                <a:schemeClr val="tx2"/>
              </a:solidFill>
            </a:endParaRPr>
          </a:p>
        </p:txBody>
      </p:sp>
      <p:sp>
        <p:nvSpPr>
          <p:cNvPr id="7" name="Rectangle 6">
            <a:extLst>
              <a:ext uri="{FF2B5EF4-FFF2-40B4-BE49-F238E27FC236}">
                <a16:creationId xmlns:a16="http://schemas.microsoft.com/office/drawing/2014/main" id="{4201A5A2-8066-4316-ACBF-34654CA24F75}"/>
              </a:ext>
            </a:extLst>
          </p:cNvPr>
          <p:cNvSpPr/>
          <p:nvPr/>
        </p:nvSpPr>
        <p:spPr>
          <a:xfrm>
            <a:off x="4959781" y="1859339"/>
            <a:ext cx="2975158" cy="3139321"/>
          </a:xfrm>
          <a:prstGeom prst="rect">
            <a:avLst/>
          </a:prstGeom>
        </p:spPr>
        <p:txBody>
          <a:bodyPr wrap="square">
            <a:spAutoFit/>
          </a:bodyPr>
          <a:lstStyle/>
          <a:p>
            <a:pPr marL="285750" indent="-285750">
              <a:buFont typeface="Wingdings" panose="05000000000000000000" pitchFamily="2" charset="2"/>
              <a:buChar char="v"/>
            </a:pPr>
            <a:r>
              <a:rPr lang="en-US" dirty="0"/>
              <a:t>Sentiment Data</a:t>
            </a:r>
          </a:p>
          <a:p>
            <a:pPr marL="285750" indent="-285750">
              <a:buFont typeface="Wingdings" panose="05000000000000000000" pitchFamily="2" charset="2"/>
              <a:buChar char="v"/>
            </a:pPr>
            <a:r>
              <a:rPr lang="en-US" dirty="0"/>
              <a:t>Over-all TAT</a:t>
            </a:r>
          </a:p>
          <a:p>
            <a:pPr marL="285750" indent="-285750">
              <a:buFont typeface="Wingdings" panose="05000000000000000000" pitchFamily="2" charset="2"/>
              <a:buChar char="v"/>
            </a:pPr>
            <a:r>
              <a:rPr lang="en-US" dirty="0"/>
              <a:t> Agent TAT</a:t>
            </a:r>
          </a:p>
          <a:p>
            <a:pPr marL="285750" indent="-285750">
              <a:buFont typeface="Wingdings" panose="05000000000000000000" pitchFamily="2" charset="2"/>
              <a:buChar char="v"/>
            </a:pPr>
            <a:r>
              <a:rPr lang="en-US" dirty="0"/>
              <a:t>Reply &amp; Edit %</a:t>
            </a:r>
          </a:p>
          <a:p>
            <a:pPr marL="285750" indent="-285750">
              <a:buFont typeface="Wingdings" panose="05000000000000000000" pitchFamily="2" charset="2"/>
              <a:buChar char="v"/>
            </a:pPr>
            <a:r>
              <a:rPr lang="en-US" dirty="0"/>
              <a:t>Intent wise Status</a:t>
            </a:r>
          </a:p>
          <a:p>
            <a:pPr marL="285750" indent="-285750">
              <a:buFont typeface="Wingdings" panose="05000000000000000000" pitchFamily="2" charset="2"/>
              <a:buChar char="v"/>
            </a:pPr>
            <a:r>
              <a:rPr lang="en-US" dirty="0"/>
              <a:t>Transaction Report</a:t>
            </a:r>
          </a:p>
          <a:p>
            <a:pPr marL="285750" indent="-285750">
              <a:buFont typeface="Wingdings" panose="05000000000000000000" pitchFamily="2" charset="2"/>
              <a:buChar char="v"/>
            </a:pPr>
            <a:r>
              <a:rPr lang="en-US" dirty="0"/>
              <a:t>Trend Report </a:t>
            </a:r>
          </a:p>
          <a:p>
            <a:pPr marL="285750" indent="-285750">
              <a:buFont typeface="Wingdings" panose="05000000000000000000" pitchFamily="2" charset="2"/>
              <a:buChar char="v"/>
            </a:pPr>
            <a:r>
              <a:rPr lang="en-US" dirty="0"/>
              <a:t>Resource Utilization</a:t>
            </a:r>
          </a:p>
          <a:p>
            <a:pPr marL="285750" indent="-285750">
              <a:buFont typeface="Wingdings" panose="05000000000000000000" pitchFamily="2" charset="2"/>
              <a:buChar char="v"/>
            </a:pPr>
            <a:r>
              <a:rPr lang="en-US" dirty="0"/>
              <a:t>Reply/Reply Pending Status</a:t>
            </a:r>
          </a:p>
          <a:p>
            <a:pPr marL="285750" indent="-285750">
              <a:buFont typeface="Wingdings" panose="05000000000000000000" pitchFamily="2" charset="2"/>
              <a:buChar char="v"/>
            </a:pPr>
            <a:endParaRPr lang="en-IN" dirty="0"/>
          </a:p>
        </p:txBody>
      </p:sp>
      <p:sp>
        <p:nvSpPr>
          <p:cNvPr id="4" name="Rectangle 3">
            <a:extLst>
              <a:ext uri="{FF2B5EF4-FFF2-40B4-BE49-F238E27FC236}">
                <a16:creationId xmlns:a16="http://schemas.microsoft.com/office/drawing/2014/main" id="{38B48B50-8ED8-43AF-B484-04CB64CECD66}"/>
              </a:ext>
            </a:extLst>
          </p:cNvPr>
          <p:cNvSpPr/>
          <p:nvPr/>
        </p:nvSpPr>
        <p:spPr>
          <a:xfrm>
            <a:off x="870451" y="1859339"/>
            <a:ext cx="3420196" cy="3139321"/>
          </a:xfrm>
          <a:prstGeom prst="rect">
            <a:avLst/>
          </a:prstGeom>
        </p:spPr>
        <p:txBody>
          <a:bodyPr wrap="square">
            <a:spAutoFit/>
          </a:bodyPr>
          <a:lstStyle/>
          <a:p>
            <a:pPr marL="285750" indent="-285750">
              <a:buFont typeface="Courier New" panose="02070309020205020404" pitchFamily="49" charset="0"/>
              <a:buChar char="o"/>
            </a:pPr>
            <a:r>
              <a:rPr lang="en-US" dirty="0"/>
              <a:t>No. of Emails handled by Email (across intents/drivers)</a:t>
            </a:r>
          </a:p>
          <a:p>
            <a:pPr marL="285750" indent="-285750">
              <a:buFont typeface="Courier New" panose="02070309020205020404" pitchFamily="49" charset="0"/>
              <a:buChar char="o"/>
            </a:pPr>
            <a:r>
              <a:rPr lang="en-US" dirty="0"/>
              <a:t>No. of Emails Received</a:t>
            </a:r>
          </a:p>
          <a:p>
            <a:pPr marL="285750" indent="-285750">
              <a:buFont typeface="Courier New" panose="02070309020205020404" pitchFamily="49" charset="0"/>
              <a:buChar char="o"/>
            </a:pPr>
            <a:r>
              <a:rPr lang="en-US" dirty="0"/>
              <a:t>No. of Emails Identified</a:t>
            </a:r>
          </a:p>
          <a:p>
            <a:pPr marL="285750" indent="-285750">
              <a:buFont typeface="Courier New" panose="02070309020205020404" pitchFamily="49" charset="0"/>
              <a:buChar char="o"/>
            </a:pPr>
            <a:r>
              <a:rPr lang="en-US" dirty="0"/>
              <a:t>No. of Emails Replied</a:t>
            </a:r>
          </a:p>
          <a:p>
            <a:pPr marL="285750" indent="-285750">
              <a:buFont typeface="Courier New" panose="02070309020205020404" pitchFamily="49" charset="0"/>
              <a:buChar char="o"/>
            </a:pPr>
            <a:r>
              <a:rPr lang="en-US" dirty="0"/>
              <a:t>No. of Emails Edited</a:t>
            </a:r>
          </a:p>
          <a:p>
            <a:pPr marL="285750" indent="-285750">
              <a:buFont typeface="Courier New" panose="02070309020205020404" pitchFamily="49" charset="0"/>
              <a:buChar char="o"/>
            </a:pPr>
            <a:r>
              <a:rPr lang="en-US" dirty="0"/>
              <a:t>No. of Emails Unread</a:t>
            </a:r>
          </a:p>
          <a:p>
            <a:pPr marL="285750" indent="-285750">
              <a:buFont typeface="Courier New" panose="02070309020205020404" pitchFamily="49" charset="0"/>
              <a:buChar char="o"/>
            </a:pPr>
            <a:r>
              <a:rPr lang="en-US" dirty="0"/>
              <a:t>No. of Emails Intent Match</a:t>
            </a:r>
          </a:p>
          <a:p>
            <a:pPr marL="285750" indent="-285750">
              <a:buFont typeface="Courier New" panose="02070309020205020404" pitchFamily="49" charset="0"/>
              <a:buChar char="o"/>
            </a:pPr>
            <a:r>
              <a:rPr lang="en-US" dirty="0"/>
              <a:t>No. of unidentified emails (Exceptions)</a:t>
            </a:r>
          </a:p>
          <a:p>
            <a:pPr marL="285750" indent="-285750">
              <a:buFont typeface="Courier New" panose="02070309020205020404" pitchFamily="49" charset="0"/>
              <a:buChar char="o"/>
            </a:pPr>
            <a:r>
              <a:rPr lang="en-US" dirty="0"/>
              <a:t>Non-Actionable Emails</a:t>
            </a:r>
          </a:p>
        </p:txBody>
      </p:sp>
    </p:spTree>
    <p:extLst>
      <p:ext uri="{BB962C8B-B14F-4D97-AF65-F5344CB8AC3E}">
        <p14:creationId xmlns:p14="http://schemas.microsoft.com/office/powerpoint/2010/main" val="320536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99F5C747-68CF-47F4-A4FE-A909AFA9A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4"/>
          <a:stretch/>
        </p:blipFill>
        <p:spPr>
          <a:xfrm>
            <a:off x="2816206" y="1522357"/>
            <a:ext cx="9375794" cy="4813200"/>
          </a:xfrm>
          <a:prstGeom prst="rect">
            <a:avLst/>
          </a:prstGeom>
        </p:spPr>
      </p:pic>
      <p:sp>
        <p:nvSpPr>
          <p:cNvPr id="2" name="Text Placeholder 1">
            <a:extLst>
              <a:ext uri="{FF2B5EF4-FFF2-40B4-BE49-F238E27FC236}">
                <a16:creationId xmlns:a16="http://schemas.microsoft.com/office/drawing/2014/main" id="{F4026652-F745-44C9-A180-86434498EEDD}"/>
              </a:ext>
            </a:extLst>
          </p:cNvPr>
          <p:cNvSpPr txBox="1"/>
          <p:nvPr/>
        </p:nvSpPr>
        <p:spPr>
          <a:xfrm>
            <a:off x="368566" y="344754"/>
            <a:ext cx="11454868" cy="858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5000"/>
              </a:lnSpc>
              <a:spcBef>
                <a:spcPts val="2200"/>
              </a:spcBef>
              <a:defRPr sz="4400" b="1" spc="19">
                <a:latin typeface="Trebuchet MS"/>
                <a:ea typeface="Trebuchet MS"/>
                <a:cs typeface="Trebuchet MS"/>
                <a:sym typeface="Trebuchet MS"/>
              </a:defRPr>
            </a:lvl1pPr>
          </a:lstStyle>
          <a:p>
            <a:pPr marL="0" marR="0" lvl="0" indent="0" algn="ctr" defTabSz="914400" rtl="0" eaLnBrk="1" fontAlgn="auto" latinLnBrk="0" hangingPunct="0">
              <a:lnSpc>
                <a:spcPct val="9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404040"/>
                </a:solidFill>
                <a:effectLst/>
                <a:uLnTx/>
                <a:uFillTx/>
                <a:latin typeface="Arial"/>
                <a:sym typeface="Trebuchet MS"/>
              </a:rPr>
              <a:t>Concentrix Introduction </a:t>
            </a:r>
          </a:p>
          <a:p>
            <a:pPr marL="0" marR="0" lvl="0" indent="0" algn="ctr" defTabSz="914400" rtl="0" eaLnBrk="1" fontAlgn="auto" latinLnBrk="0" hangingPunct="0">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04040"/>
                </a:solidFill>
                <a:effectLst/>
                <a:uLnTx/>
                <a:uFillTx/>
                <a:latin typeface="Arial"/>
                <a:sym typeface="Trebuchet MS"/>
              </a:rPr>
              <a:t>Business is borderless. </a:t>
            </a:r>
            <a:r>
              <a:rPr kumimoji="0" lang="en-US" sz="2800" b="1" i="0" u="none" strike="noStrike" kern="0" cap="none" spc="0" normalizeH="0" baseline="0" noProof="0" dirty="0">
                <a:ln>
                  <a:noFill/>
                </a:ln>
                <a:solidFill>
                  <a:srgbClr val="404040"/>
                </a:solidFill>
                <a:effectLst/>
                <a:uLnTx/>
                <a:uFillTx/>
                <a:latin typeface="Arial Black"/>
                <a:sym typeface="Trebuchet MS"/>
              </a:rPr>
              <a:t>Being global truly matters.</a:t>
            </a:r>
            <a:endParaRPr kumimoji="0" lang="en-US" sz="2800" b="1" i="0" u="none" strike="noStrike" kern="0" cap="none" spc="19" normalizeH="0" baseline="0" noProof="0" dirty="0">
              <a:ln>
                <a:noFill/>
              </a:ln>
              <a:solidFill>
                <a:srgbClr val="404040"/>
              </a:solidFill>
              <a:effectLst/>
              <a:uLnTx/>
              <a:uFillTx/>
              <a:latin typeface="Arial Black"/>
              <a:sym typeface="Trebuchet MS"/>
            </a:endParaRPr>
          </a:p>
        </p:txBody>
      </p:sp>
      <p:sp>
        <p:nvSpPr>
          <p:cNvPr id="3" name="We can’t wait to show you">
            <a:extLst>
              <a:ext uri="{FF2B5EF4-FFF2-40B4-BE49-F238E27FC236}">
                <a16:creationId xmlns:a16="http://schemas.microsoft.com/office/drawing/2014/main" id="{9B300646-071F-4A38-B91E-4A5E324B1B46}"/>
              </a:ext>
            </a:extLst>
          </p:cNvPr>
          <p:cNvSpPr txBox="1"/>
          <p:nvPr/>
        </p:nvSpPr>
        <p:spPr>
          <a:xfrm>
            <a:off x="531329" y="2240612"/>
            <a:ext cx="2363680" cy="9808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l" defTabSz="914400" rtl="0" eaLnBrk="1" fontAlgn="auto" latinLnBrk="0" hangingPunct="0">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sym typeface="Calibri"/>
              </a:rPr>
              <a:t>Our geographic footprint meets the needs of global clients. Global consistency with local intimacy.</a:t>
            </a:r>
          </a:p>
        </p:txBody>
      </p:sp>
      <p:grpSp>
        <p:nvGrpSpPr>
          <p:cNvPr id="17" name="Group 16">
            <a:extLst>
              <a:ext uri="{FF2B5EF4-FFF2-40B4-BE49-F238E27FC236}">
                <a16:creationId xmlns:a16="http://schemas.microsoft.com/office/drawing/2014/main" id="{93BFCBB1-ACE6-4DEC-9740-95FAD5021C2C}"/>
              </a:ext>
            </a:extLst>
          </p:cNvPr>
          <p:cNvGrpSpPr/>
          <p:nvPr/>
        </p:nvGrpSpPr>
        <p:grpSpPr>
          <a:xfrm>
            <a:off x="531329" y="4782297"/>
            <a:ext cx="1059384" cy="867945"/>
            <a:chOff x="6803620" y="1860237"/>
            <a:chExt cx="1059384" cy="867945"/>
          </a:xfrm>
        </p:grpSpPr>
        <p:sp>
          <p:nvSpPr>
            <p:cNvPr id="18" name="Text Placeholder 1">
              <a:extLst>
                <a:ext uri="{FF2B5EF4-FFF2-40B4-BE49-F238E27FC236}">
                  <a16:creationId xmlns:a16="http://schemas.microsoft.com/office/drawing/2014/main" id="{EA04DBCC-42E2-45E4-B321-0C7D5CA44914}"/>
                </a:ext>
              </a:extLst>
            </p:cNvPr>
            <p:cNvSpPr txBox="1"/>
            <p:nvPr/>
          </p:nvSpPr>
          <p:spPr>
            <a:xfrm>
              <a:off x="6811656" y="1860237"/>
              <a:ext cx="105134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5000"/>
                </a:lnSpc>
                <a:spcBef>
                  <a:spcPts val="2200"/>
                </a:spcBef>
                <a:defRPr sz="4400" b="1" spc="19">
                  <a:latin typeface="Trebuchet MS"/>
                  <a:ea typeface="Trebuchet MS"/>
                  <a:cs typeface="Trebuchet MS"/>
                  <a:sym typeface="Trebuchet M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404040"/>
                  </a:solidFill>
                  <a:effectLst/>
                  <a:uLnTx/>
                  <a:uFillTx/>
                  <a:latin typeface="Arial Black"/>
                  <a:sym typeface="Trebuchet MS"/>
                </a:rPr>
                <a:t>40+</a:t>
              </a:r>
              <a:endParaRPr kumimoji="0" sz="3600" b="1" i="0" u="none" strike="noStrike" kern="0" cap="none" spc="19" normalizeH="0" baseline="0" noProof="0" dirty="0">
                <a:ln>
                  <a:noFill/>
                </a:ln>
                <a:solidFill>
                  <a:srgbClr val="404040"/>
                </a:solidFill>
                <a:effectLst/>
                <a:uLnTx/>
                <a:uFillTx/>
                <a:latin typeface="Arial Black"/>
                <a:sym typeface="Trebuchet MS"/>
              </a:endParaRPr>
            </a:p>
          </p:txBody>
        </p:sp>
        <p:sp>
          <p:nvSpPr>
            <p:cNvPr id="19" name="We can’t wait to show you">
              <a:extLst>
                <a:ext uri="{FF2B5EF4-FFF2-40B4-BE49-F238E27FC236}">
                  <a16:creationId xmlns:a16="http://schemas.microsoft.com/office/drawing/2014/main" id="{A9FBDA89-62E8-47BF-8BDA-4FA47101CFF4}"/>
                </a:ext>
              </a:extLst>
            </p:cNvPr>
            <p:cNvSpPr txBox="1"/>
            <p:nvPr/>
          </p:nvSpPr>
          <p:spPr>
            <a:xfrm>
              <a:off x="6803620" y="2453299"/>
              <a:ext cx="983107" cy="27488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ctr" defTabSz="914400" rtl="0" eaLnBrk="1" fontAlgn="auto" latinLnBrk="0" hangingPunct="0">
                <a:lnSpc>
                  <a:spcPts val="19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sym typeface="Calibri"/>
                </a:rPr>
                <a:t>Countries</a:t>
              </a:r>
            </a:p>
          </p:txBody>
        </p:sp>
      </p:grpSp>
      <p:grpSp>
        <p:nvGrpSpPr>
          <p:cNvPr id="20" name="Group 19">
            <a:extLst>
              <a:ext uri="{FF2B5EF4-FFF2-40B4-BE49-F238E27FC236}">
                <a16:creationId xmlns:a16="http://schemas.microsoft.com/office/drawing/2014/main" id="{2F4BB4C0-F7D9-4FFB-8847-EC1B0966A504}"/>
              </a:ext>
            </a:extLst>
          </p:cNvPr>
          <p:cNvGrpSpPr/>
          <p:nvPr/>
        </p:nvGrpSpPr>
        <p:grpSpPr>
          <a:xfrm>
            <a:off x="1893076" y="4782297"/>
            <a:ext cx="1199659" cy="872252"/>
            <a:chOff x="8322569" y="1860237"/>
            <a:chExt cx="1199659" cy="872252"/>
          </a:xfrm>
        </p:grpSpPr>
        <p:sp>
          <p:nvSpPr>
            <p:cNvPr id="21" name="Text Placeholder 1">
              <a:extLst>
                <a:ext uri="{FF2B5EF4-FFF2-40B4-BE49-F238E27FC236}">
                  <a16:creationId xmlns:a16="http://schemas.microsoft.com/office/drawing/2014/main" id="{9F5786AD-93DE-43BD-B0F6-BE5895779BC4}"/>
                </a:ext>
              </a:extLst>
            </p:cNvPr>
            <p:cNvSpPr txBox="1"/>
            <p:nvPr/>
          </p:nvSpPr>
          <p:spPr>
            <a:xfrm>
              <a:off x="8520280" y="1860237"/>
              <a:ext cx="80423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5000"/>
                </a:lnSpc>
                <a:spcBef>
                  <a:spcPts val="2200"/>
                </a:spcBef>
                <a:defRPr sz="4400" b="1" spc="19">
                  <a:latin typeface="Trebuchet MS"/>
                  <a:ea typeface="Trebuchet MS"/>
                  <a:cs typeface="Trebuchet MS"/>
                  <a:sym typeface="Trebuchet M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404040"/>
                  </a:solidFill>
                  <a:effectLst/>
                  <a:uLnTx/>
                  <a:uFillTx/>
                  <a:latin typeface="Arial Black"/>
                  <a:sym typeface="Trebuchet MS"/>
                </a:rPr>
                <a:t>6 </a:t>
              </a:r>
              <a:endParaRPr kumimoji="0" sz="3600" b="1" i="0" u="none" strike="noStrike" kern="0" cap="none" spc="19" normalizeH="0" baseline="0" noProof="0" dirty="0">
                <a:ln>
                  <a:noFill/>
                </a:ln>
                <a:solidFill>
                  <a:srgbClr val="404040"/>
                </a:solidFill>
                <a:effectLst/>
                <a:uLnTx/>
                <a:uFillTx/>
                <a:latin typeface="Arial Black"/>
                <a:sym typeface="Trebuchet MS"/>
              </a:endParaRPr>
            </a:p>
          </p:txBody>
        </p:sp>
        <p:sp>
          <p:nvSpPr>
            <p:cNvPr id="22" name="We can’t wait to show you">
              <a:extLst>
                <a:ext uri="{FF2B5EF4-FFF2-40B4-BE49-F238E27FC236}">
                  <a16:creationId xmlns:a16="http://schemas.microsoft.com/office/drawing/2014/main" id="{F51E82AD-D2E4-4DE1-A14E-1C8C493494B5}"/>
                </a:ext>
              </a:extLst>
            </p:cNvPr>
            <p:cNvSpPr txBox="1"/>
            <p:nvPr/>
          </p:nvSpPr>
          <p:spPr>
            <a:xfrm>
              <a:off x="8322569" y="2457606"/>
              <a:ext cx="1199659" cy="27488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ctr" defTabSz="914400" rtl="0" eaLnBrk="1" fontAlgn="auto" latinLnBrk="0" hangingPunct="0">
                <a:lnSpc>
                  <a:spcPts val="19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sym typeface="Calibri"/>
                </a:rPr>
                <a:t>Continents</a:t>
              </a:r>
            </a:p>
          </p:txBody>
        </p:sp>
      </p:grpSp>
      <p:grpSp>
        <p:nvGrpSpPr>
          <p:cNvPr id="23" name="Group 22">
            <a:extLst>
              <a:ext uri="{FF2B5EF4-FFF2-40B4-BE49-F238E27FC236}">
                <a16:creationId xmlns:a16="http://schemas.microsoft.com/office/drawing/2014/main" id="{745BED26-8267-40B0-B55D-F7A664F29D2C}"/>
              </a:ext>
            </a:extLst>
          </p:cNvPr>
          <p:cNvGrpSpPr/>
          <p:nvPr/>
        </p:nvGrpSpPr>
        <p:grpSpPr>
          <a:xfrm>
            <a:off x="3281526" y="4782297"/>
            <a:ext cx="1569198" cy="872252"/>
            <a:chOff x="10190377" y="1860237"/>
            <a:chExt cx="1569198" cy="872252"/>
          </a:xfrm>
        </p:grpSpPr>
        <p:sp>
          <p:nvSpPr>
            <p:cNvPr id="24" name="Text Placeholder 1">
              <a:extLst>
                <a:ext uri="{FF2B5EF4-FFF2-40B4-BE49-F238E27FC236}">
                  <a16:creationId xmlns:a16="http://schemas.microsoft.com/office/drawing/2014/main" id="{77F37172-EAEF-4BC3-98C7-6463E2F176F9}"/>
                </a:ext>
              </a:extLst>
            </p:cNvPr>
            <p:cNvSpPr txBox="1"/>
            <p:nvPr/>
          </p:nvSpPr>
          <p:spPr>
            <a:xfrm>
              <a:off x="10274118" y="1860237"/>
              <a:ext cx="1401717"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95000"/>
                </a:lnSpc>
                <a:spcBef>
                  <a:spcPts val="2200"/>
                </a:spcBef>
                <a:defRPr sz="4400" b="1" spc="19">
                  <a:latin typeface="Trebuchet MS"/>
                  <a:ea typeface="Trebuchet MS"/>
                  <a:cs typeface="Trebuchet MS"/>
                  <a:sym typeface="Trebuchet MS"/>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404040"/>
                  </a:solidFill>
                  <a:effectLst/>
                  <a:uLnTx/>
                  <a:uFillTx/>
                  <a:latin typeface="Arial Black"/>
                  <a:sym typeface="Trebuchet MS"/>
                </a:rPr>
                <a:t>70+</a:t>
              </a:r>
              <a:endParaRPr kumimoji="0" sz="3600" b="1" i="0" u="none" strike="noStrike" kern="0" cap="none" spc="19" normalizeH="0" baseline="0" noProof="0" dirty="0">
                <a:ln>
                  <a:noFill/>
                </a:ln>
                <a:solidFill>
                  <a:srgbClr val="404040"/>
                </a:solidFill>
                <a:effectLst/>
                <a:uLnTx/>
                <a:uFillTx/>
                <a:latin typeface="Arial Black"/>
                <a:sym typeface="Trebuchet MS"/>
              </a:endParaRPr>
            </a:p>
          </p:txBody>
        </p:sp>
        <p:sp>
          <p:nvSpPr>
            <p:cNvPr id="25" name="We can’t wait to show you">
              <a:extLst>
                <a:ext uri="{FF2B5EF4-FFF2-40B4-BE49-F238E27FC236}">
                  <a16:creationId xmlns:a16="http://schemas.microsoft.com/office/drawing/2014/main" id="{062C7ADB-2295-403E-BCE9-A6A519B18AD8}"/>
                </a:ext>
              </a:extLst>
            </p:cNvPr>
            <p:cNvSpPr txBox="1"/>
            <p:nvPr/>
          </p:nvSpPr>
          <p:spPr>
            <a:xfrm>
              <a:off x="10190377" y="2457606"/>
              <a:ext cx="1569198" cy="27488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ctr" defTabSz="914400" rtl="0" eaLnBrk="1" fontAlgn="auto" latinLnBrk="0" hangingPunct="0">
                <a:lnSpc>
                  <a:spcPts val="19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sym typeface="Calibri"/>
                </a:rPr>
                <a:t>Languages</a:t>
              </a:r>
            </a:p>
          </p:txBody>
        </p:sp>
      </p:grpSp>
      <p:cxnSp>
        <p:nvCxnSpPr>
          <p:cNvPr id="26" name="Straight Connector 25">
            <a:extLst>
              <a:ext uri="{FF2B5EF4-FFF2-40B4-BE49-F238E27FC236}">
                <a16:creationId xmlns:a16="http://schemas.microsoft.com/office/drawing/2014/main" id="{B73C79F0-EB59-4192-823A-9A021528609C}"/>
              </a:ext>
            </a:extLst>
          </p:cNvPr>
          <p:cNvCxnSpPr/>
          <p:nvPr/>
        </p:nvCxnSpPr>
        <p:spPr>
          <a:xfrm>
            <a:off x="3214719" y="4926279"/>
            <a:ext cx="0" cy="640080"/>
          </a:xfrm>
          <a:prstGeom prst="line">
            <a:avLst/>
          </a:prstGeom>
          <a:noFill/>
          <a:ln w="12700" cap="flat">
            <a:solidFill>
              <a:schemeClr val="tx2"/>
            </a:solidFill>
            <a:prstDash val="solid"/>
            <a:roun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4E13477F-A7B8-4429-9A5B-91DBAD192685}"/>
              </a:ext>
            </a:extLst>
          </p:cNvPr>
          <p:cNvCxnSpPr/>
          <p:nvPr/>
        </p:nvCxnSpPr>
        <p:spPr>
          <a:xfrm>
            <a:off x="1836289" y="4926279"/>
            <a:ext cx="0" cy="640080"/>
          </a:xfrm>
          <a:prstGeom prst="line">
            <a:avLst/>
          </a:prstGeom>
          <a:noFill/>
          <a:ln w="12700" cap="flat">
            <a:solidFill>
              <a:schemeClr val="tx2"/>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9695806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D2C58-1751-436F-A8AB-640003930AF9}"/>
              </a:ext>
            </a:extLst>
          </p:cNvPr>
          <p:cNvPicPr>
            <a:picLocks noChangeAspect="1"/>
          </p:cNvPicPr>
          <p:nvPr/>
        </p:nvPicPr>
        <p:blipFill>
          <a:blip r:embed="rId2"/>
          <a:stretch>
            <a:fillRect/>
          </a:stretch>
        </p:blipFill>
        <p:spPr>
          <a:xfrm>
            <a:off x="488388" y="1744369"/>
            <a:ext cx="6247235" cy="366477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FEE80A83-0C75-43B6-A454-72D4AC1ACC7F}"/>
              </a:ext>
            </a:extLst>
          </p:cNvPr>
          <p:cNvSpPr txBox="1">
            <a:spLocks/>
          </p:cNvSpPr>
          <p:nvPr/>
        </p:nvSpPr>
        <p:spPr>
          <a:xfrm>
            <a:off x="812691" y="566067"/>
            <a:ext cx="11480105" cy="605012"/>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r>
              <a:rPr lang="en-US" kern="0" dirty="0"/>
              <a:t>Email bot 360 º</a:t>
            </a:r>
            <a:endParaRPr lang="en-US" sz="3600" b="1" dirty="0">
              <a:latin typeface="Montserrat"/>
              <a:ea typeface="Montserrat"/>
              <a:cs typeface="Montserrat"/>
              <a:sym typeface="Montserrat"/>
            </a:endParaRPr>
          </a:p>
          <a:p>
            <a:endParaRPr lang="en-US" sz="3600" kern="0" dirty="0"/>
          </a:p>
        </p:txBody>
      </p:sp>
      <p:pic>
        <p:nvPicPr>
          <p:cNvPr id="9" name="Picture 8">
            <a:extLst>
              <a:ext uri="{FF2B5EF4-FFF2-40B4-BE49-F238E27FC236}">
                <a16:creationId xmlns:a16="http://schemas.microsoft.com/office/drawing/2014/main" id="{4CFBD6E9-9AB0-47AD-A23A-711335F196AA}"/>
              </a:ext>
            </a:extLst>
          </p:cNvPr>
          <p:cNvPicPr>
            <a:picLocks noChangeAspect="1"/>
          </p:cNvPicPr>
          <p:nvPr/>
        </p:nvPicPr>
        <p:blipFill>
          <a:blip r:embed="rId3"/>
          <a:stretch>
            <a:fillRect/>
          </a:stretch>
        </p:blipFill>
        <p:spPr>
          <a:xfrm>
            <a:off x="6443003" y="2627158"/>
            <a:ext cx="5506189" cy="3664775"/>
          </a:xfrm>
          <a:prstGeom prst="rect">
            <a:avLst/>
          </a:prstGeom>
          <a:ln w="3175">
            <a:solidFill>
              <a:schemeClr val="tx1"/>
            </a:solidFill>
          </a:ln>
        </p:spPr>
      </p:pic>
      <p:sp>
        <p:nvSpPr>
          <p:cNvPr id="3" name="Rectangle 2">
            <a:extLst>
              <a:ext uri="{FF2B5EF4-FFF2-40B4-BE49-F238E27FC236}">
                <a16:creationId xmlns:a16="http://schemas.microsoft.com/office/drawing/2014/main" id="{875884E3-1683-49AC-866A-A95BE0F2F9CF}"/>
              </a:ext>
            </a:extLst>
          </p:cNvPr>
          <p:cNvSpPr/>
          <p:nvPr/>
        </p:nvSpPr>
        <p:spPr>
          <a:xfrm>
            <a:off x="812691" y="1139357"/>
            <a:ext cx="4536242" cy="369332"/>
          </a:xfrm>
          <a:prstGeom prst="rect">
            <a:avLst/>
          </a:prstGeom>
        </p:spPr>
        <p:txBody>
          <a:bodyPr wrap="none">
            <a:spAutoFit/>
          </a:bodyPr>
          <a:lstStyle/>
          <a:p>
            <a:r>
              <a:rPr lang="en-US" b="1" dirty="0">
                <a:solidFill>
                  <a:schemeClr val="accent4">
                    <a:lumMod val="75000"/>
                  </a:schemeClr>
                </a:solidFill>
                <a:ea typeface="Montserrat"/>
                <a:cs typeface="Montserrat"/>
                <a:sym typeface="Montserrat"/>
              </a:rPr>
              <a:t>Insights that are </a:t>
            </a:r>
            <a:r>
              <a:rPr lang="en-US" b="1" dirty="0">
                <a:ea typeface="Montserrat"/>
                <a:cs typeface="Montserrat"/>
                <a:sym typeface="Montserrat"/>
              </a:rPr>
              <a:t>Actionable &amp; Unbiased</a:t>
            </a:r>
            <a:endParaRPr lang="en-US" dirty="0"/>
          </a:p>
        </p:txBody>
      </p:sp>
    </p:spTree>
    <p:extLst>
      <p:ext uri="{BB962C8B-B14F-4D97-AF65-F5344CB8AC3E}">
        <p14:creationId xmlns:p14="http://schemas.microsoft.com/office/powerpoint/2010/main" val="27673962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D757D-BFFD-4A25-A12F-C6B50788949A}"/>
              </a:ext>
            </a:extLst>
          </p:cNvPr>
          <p:cNvPicPr>
            <a:picLocks noChangeAspect="1"/>
          </p:cNvPicPr>
          <p:nvPr/>
        </p:nvPicPr>
        <p:blipFill>
          <a:blip r:embed="rId2"/>
          <a:stretch>
            <a:fillRect/>
          </a:stretch>
        </p:blipFill>
        <p:spPr>
          <a:xfrm>
            <a:off x="956280" y="1744369"/>
            <a:ext cx="5303844" cy="4608637"/>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0EC545DE-1430-486F-ABB3-D679F776CA61}"/>
              </a:ext>
            </a:extLst>
          </p:cNvPr>
          <p:cNvSpPr txBox="1">
            <a:spLocks/>
          </p:cNvSpPr>
          <p:nvPr/>
        </p:nvSpPr>
        <p:spPr>
          <a:xfrm>
            <a:off x="812691" y="566067"/>
            <a:ext cx="11480105" cy="605012"/>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r>
              <a:rPr lang="en-US" kern="0" dirty="0"/>
              <a:t>Email bot 360 º</a:t>
            </a:r>
            <a:endParaRPr lang="en-US" sz="3600" b="1" dirty="0">
              <a:latin typeface="Montserrat"/>
              <a:ea typeface="Montserrat"/>
              <a:cs typeface="Montserrat"/>
              <a:sym typeface="Montserrat"/>
            </a:endParaRPr>
          </a:p>
          <a:p>
            <a:endParaRPr lang="en-US" sz="3600" kern="0" dirty="0"/>
          </a:p>
        </p:txBody>
      </p:sp>
      <p:sp>
        <p:nvSpPr>
          <p:cNvPr id="6" name="Rectangle 5">
            <a:extLst>
              <a:ext uri="{FF2B5EF4-FFF2-40B4-BE49-F238E27FC236}">
                <a16:creationId xmlns:a16="http://schemas.microsoft.com/office/drawing/2014/main" id="{14287B92-532C-4A7C-A7F8-6FC940557AD4}"/>
              </a:ext>
            </a:extLst>
          </p:cNvPr>
          <p:cNvSpPr/>
          <p:nvPr/>
        </p:nvSpPr>
        <p:spPr>
          <a:xfrm>
            <a:off x="812691" y="1139357"/>
            <a:ext cx="4536242" cy="369332"/>
          </a:xfrm>
          <a:prstGeom prst="rect">
            <a:avLst/>
          </a:prstGeom>
        </p:spPr>
        <p:txBody>
          <a:bodyPr wrap="none">
            <a:spAutoFit/>
          </a:bodyPr>
          <a:lstStyle/>
          <a:p>
            <a:r>
              <a:rPr lang="en-US" b="1" dirty="0">
                <a:solidFill>
                  <a:schemeClr val="accent4">
                    <a:lumMod val="75000"/>
                  </a:schemeClr>
                </a:solidFill>
                <a:ea typeface="Montserrat"/>
                <a:cs typeface="Montserrat"/>
                <a:sym typeface="Montserrat"/>
              </a:rPr>
              <a:t>Insights that are </a:t>
            </a:r>
            <a:r>
              <a:rPr lang="en-US" b="1" dirty="0">
                <a:ea typeface="Montserrat"/>
                <a:cs typeface="Montserrat"/>
                <a:sym typeface="Montserrat"/>
              </a:rPr>
              <a:t>Actionable &amp; Unbiased</a:t>
            </a:r>
            <a:endParaRPr lang="en-US" dirty="0"/>
          </a:p>
        </p:txBody>
      </p:sp>
      <p:pic>
        <p:nvPicPr>
          <p:cNvPr id="2" name="Picture 1">
            <a:extLst>
              <a:ext uri="{FF2B5EF4-FFF2-40B4-BE49-F238E27FC236}">
                <a16:creationId xmlns:a16="http://schemas.microsoft.com/office/drawing/2014/main" id="{87C8A013-7CB4-4F77-9813-EF9CC8BDB84B}"/>
              </a:ext>
            </a:extLst>
          </p:cNvPr>
          <p:cNvPicPr>
            <a:picLocks noChangeAspect="1"/>
          </p:cNvPicPr>
          <p:nvPr/>
        </p:nvPicPr>
        <p:blipFill>
          <a:blip r:embed="rId3"/>
          <a:stretch>
            <a:fillRect/>
          </a:stretch>
        </p:blipFill>
        <p:spPr>
          <a:xfrm>
            <a:off x="5791523" y="693495"/>
            <a:ext cx="5444197" cy="4490474"/>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61572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595339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404040"/>
                </a:solidFill>
                <a:latin typeface="Arial Black"/>
              </a:rPr>
              <a:t>Support &amp; Maintenance</a:t>
            </a:r>
            <a:endParaRPr kumimoji="0" lang="zh-CN" altLang="en-US" sz="3200" b="0" i="0" u="none" strike="noStrike" kern="1200" cap="none" spc="0" normalizeH="0" baseline="0" noProof="0" dirty="0">
              <a:ln>
                <a:noFill/>
              </a:ln>
              <a:solidFill>
                <a:srgbClr val="404040"/>
              </a:solidFill>
              <a:effectLst/>
              <a:uLnTx/>
              <a:uFillTx/>
              <a:latin typeface="Arial Black"/>
              <a:ea typeface="+mn-ea"/>
              <a:cs typeface="+mn-cs"/>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0A96DE10-B693-4B17-A85E-F8691E7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39632421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BA7D05-1FC9-4C42-87D7-9124E81CBB04}"/>
              </a:ext>
            </a:extLst>
          </p:cNvPr>
          <p:cNvPicPr>
            <a:picLocks noChangeAspect="1"/>
          </p:cNvPicPr>
          <p:nvPr/>
        </p:nvPicPr>
        <p:blipFill>
          <a:blip r:embed="rId2"/>
          <a:stretch>
            <a:fillRect/>
          </a:stretch>
        </p:blipFill>
        <p:spPr>
          <a:xfrm>
            <a:off x="154745" y="213569"/>
            <a:ext cx="11662117" cy="6224003"/>
          </a:xfrm>
          <a:prstGeom prst="rect">
            <a:avLst/>
          </a:prstGeom>
        </p:spPr>
      </p:pic>
    </p:spTree>
    <p:extLst>
      <p:ext uri="{BB962C8B-B14F-4D97-AF65-F5344CB8AC3E}">
        <p14:creationId xmlns:p14="http://schemas.microsoft.com/office/powerpoint/2010/main" val="4036127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998D8-0BE9-446C-AF28-74FCC77BB04D}"/>
              </a:ext>
            </a:extLst>
          </p:cNvPr>
          <p:cNvPicPr>
            <a:picLocks noChangeAspect="1"/>
          </p:cNvPicPr>
          <p:nvPr/>
        </p:nvPicPr>
        <p:blipFill>
          <a:blip r:embed="rId2"/>
          <a:stretch>
            <a:fillRect/>
          </a:stretch>
        </p:blipFill>
        <p:spPr>
          <a:xfrm>
            <a:off x="434223" y="281766"/>
            <a:ext cx="10496374" cy="6294467"/>
          </a:xfrm>
          <a:prstGeom prst="rect">
            <a:avLst/>
          </a:prstGeom>
        </p:spPr>
      </p:pic>
    </p:spTree>
    <p:extLst>
      <p:ext uri="{BB962C8B-B14F-4D97-AF65-F5344CB8AC3E}">
        <p14:creationId xmlns:p14="http://schemas.microsoft.com/office/powerpoint/2010/main" val="4033718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nsparent-banking-EN">
            <a:extLst>
              <a:ext uri="{FF2B5EF4-FFF2-40B4-BE49-F238E27FC236}">
                <a16:creationId xmlns:a16="http://schemas.microsoft.com/office/drawing/2014/main" id="{B7220BC0-E5F3-426D-BF1D-A11094571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24" r="21695"/>
          <a:stretch/>
        </p:blipFill>
        <p:spPr bwMode="auto">
          <a:xfrm>
            <a:off x="7099494" y="5645"/>
            <a:ext cx="5092506" cy="6852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a:xfrm>
            <a:off x="689317" y="2770877"/>
            <a:ext cx="6246055" cy="1316245"/>
          </a:xfrm>
        </p:spPr>
        <p:txBody>
          <a:bodyPr/>
          <a:lstStyle/>
          <a:p>
            <a:pPr marL="457200" indent="-457200">
              <a:buFont typeface="Courier New" panose="02070309020205020404" pitchFamily="49" charset="0"/>
              <a:buChar char="o"/>
            </a:pPr>
            <a:r>
              <a:rPr lang="en-US" sz="2800" dirty="0"/>
              <a:t>Roles &amp; Responsibility Matrix</a:t>
            </a:r>
          </a:p>
          <a:p>
            <a:pPr marL="457200" indent="-457200">
              <a:buFont typeface="Courier New" panose="02070309020205020404" pitchFamily="49" charset="0"/>
              <a:buChar char="o"/>
            </a:pPr>
            <a:r>
              <a:rPr lang="en-US" sz="2800" dirty="0"/>
              <a:t>Solution Call Outs(Cloud Hosting)</a:t>
            </a:r>
          </a:p>
          <a:p>
            <a:pPr marL="457200" indent="-457200">
              <a:buFont typeface="Courier New" panose="02070309020205020404" pitchFamily="49" charset="0"/>
              <a:buChar char="o"/>
            </a:pPr>
            <a:r>
              <a:rPr lang="en-US" sz="2800" dirty="0"/>
              <a:t>Development Pre-requisites</a:t>
            </a:r>
          </a:p>
        </p:txBody>
      </p:sp>
      <p:pic>
        <p:nvPicPr>
          <p:cNvPr id="4" name="Picture 3" descr="A picture containing text, sign, close&#10;&#10;Description automatically generated">
            <a:extLst>
              <a:ext uri="{FF2B5EF4-FFF2-40B4-BE49-F238E27FC236}">
                <a16:creationId xmlns:a16="http://schemas.microsoft.com/office/drawing/2014/main" id="{AA8F2916-3DD4-4290-9895-1AB4C1EDE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214489754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995D25C-56B3-4CB9-A77B-CBB7482218C5}"/>
              </a:ext>
            </a:extLst>
          </p:cNvPr>
          <p:cNvGraphicFramePr>
            <a:graphicFrameLocks noGrp="1"/>
          </p:cNvGraphicFramePr>
          <p:nvPr>
            <p:extLst>
              <p:ext uri="{D42A27DB-BD31-4B8C-83A1-F6EECF244321}">
                <p14:modId xmlns:p14="http://schemas.microsoft.com/office/powerpoint/2010/main" val="923662675"/>
              </p:ext>
            </p:extLst>
          </p:nvPr>
        </p:nvGraphicFramePr>
        <p:xfrm>
          <a:off x="357809" y="1147065"/>
          <a:ext cx="11476382" cy="5151120"/>
        </p:xfrm>
        <a:graphic>
          <a:graphicData uri="http://schemas.openxmlformats.org/drawingml/2006/table">
            <a:tbl>
              <a:tblPr firstRow="1" bandRow="1">
                <a:tableStyleId>{616DA210-FB5B-4158-B5E0-FEB733F419BA}</a:tableStyleId>
              </a:tblPr>
              <a:tblGrid>
                <a:gridCol w="732251">
                  <a:extLst>
                    <a:ext uri="{9D8B030D-6E8A-4147-A177-3AD203B41FA5}">
                      <a16:colId xmlns:a16="http://schemas.microsoft.com/office/drawing/2014/main" val="791490292"/>
                    </a:ext>
                  </a:extLst>
                </a:gridCol>
                <a:gridCol w="7708615">
                  <a:extLst>
                    <a:ext uri="{9D8B030D-6E8A-4147-A177-3AD203B41FA5}">
                      <a16:colId xmlns:a16="http://schemas.microsoft.com/office/drawing/2014/main" val="1129380010"/>
                    </a:ext>
                  </a:extLst>
                </a:gridCol>
                <a:gridCol w="1517758">
                  <a:extLst>
                    <a:ext uri="{9D8B030D-6E8A-4147-A177-3AD203B41FA5}">
                      <a16:colId xmlns:a16="http://schemas.microsoft.com/office/drawing/2014/main" val="1552139620"/>
                    </a:ext>
                  </a:extLst>
                </a:gridCol>
                <a:gridCol w="1517758">
                  <a:extLst>
                    <a:ext uri="{9D8B030D-6E8A-4147-A177-3AD203B41FA5}">
                      <a16:colId xmlns:a16="http://schemas.microsoft.com/office/drawing/2014/main" val="1382373584"/>
                    </a:ext>
                  </a:extLst>
                </a:gridCol>
              </a:tblGrid>
              <a:tr h="294673">
                <a:tc>
                  <a:txBody>
                    <a:bodyPr/>
                    <a:lstStyle/>
                    <a:p>
                      <a:pPr algn="ctr"/>
                      <a:r>
                        <a:rPr lang="en-US" sz="1400" dirty="0">
                          <a:solidFill>
                            <a:schemeClr val="bg1"/>
                          </a:solidFill>
                        </a:rPr>
                        <a:t>S. No</a:t>
                      </a:r>
                      <a:endParaRPr lang="en-IN" sz="1400" dirty="0">
                        <a:solidFill>
                          <a:schemeClr val="bg1"/>
                        </a:solidFill>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ctr"/>
                      <a:r>
                        <a:rPr lang="en-US" sz="1400" dirty="0">
                          <a:solidFill>
                            <a:schemeClr val="bg1"/>
                          </a:solidFill>
                        </a:rPr>
                        <a:t>Solution Component</a:t>
                      </a:r>
                      <a:endParaRPr lang="en-IN" sz="1400" dirty="0">
                        <a:solidFill>
                          <a:schemeClr val="bg1"/>
                        </a:solidFill>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ctr"/>
                      <a:r>
                        <a:rPr lang="en-IN" sz="1400" dirty="0">
                          <a:solidFill>
                            <a:schemeClr val="bg1"/>
                          </a:solidFill>
                        </a:rPr>
                        <a:t>ADCB Scope</a:t>
                      </a:r>
                      <a:endParaRPr lang="en-IN" sz="1400" dirty="0">
                        <a:solidFill>
                          <a:schemeClr val="bg1"/>
                        </a:solidFill>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ctr"/>
                      <a:r>
                        <a:rPr lang="en-US" sz="1400" dirty="0">
                          <a:solidFill>
                            <a:schemeClr val="bg1"/>
                          </a:solidFill>
                        </a:rPr>
                        <a:t>Concentrix Scope</a:t>
                      </a:r>
                      <a:endParaRPr lang="en-IN" sz="1400" dirty="0">
                        <a:solidFill>
                          <a:schemeClr val="bg1"/>
                        </a:solidFill>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290594167"/>
                  </a:ext>
                </a:extLst>
              </a:tr>
              <a:tr h="454004">
                <a:tc>
                  <a:txBody>
                    <a:bodyPr/>
                    <a:lstStyle/>
                    <a:p>
                      <a:pPr algn="ctr"/>
                      <a:r>
                        <a:rPr lang="en-US" sz="1300" dirty="0"/>
                        <a:t>1</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US" sz="1300" dirty="0"/>
                        <a:t>Provision and manage base infrastructure including Servers, Operating system and Database for CNX Email BOT hosting, as per CNX specified configuration for both primary and secondary instances</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u="none" strike="noStrike" kern="1200" cap="none" normalizeH="0" baseline="0" dirty="0">
                          <a:ln>
                            <a:noFill/>
                          </a:ln>
                          <a:effectLst/>
                          <a:sym typeface="Wingdings" pitchFamily="2" charset="2"/>
                        </a:rPr>
                        <a:t></a:t>
                      </a:r>
                      <a:endParaRPr kumimoji="0" lang="en-US" sz="1800" b="0" i="0" u="none" strike="noStrike" cap="none" normalizeH="0" baseline="0" dirty="0">
                        <a:ln>
                          <a:noFill/>
                        </a:ln>
                        <a:solidFill>
                          <a:srgbClr val="000000"/>
                        </a:solidFill>
                        <a:effectLst/>
                        <a:latin typeface="Trebuchet MS" panose="020B0603020202020204" pitchFamily="34" charset="0"/>
                        <a:cs typeface="Arial"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7411508"/>
                  </a:ext>
                </a:extLst>
              </a:tr>
              <a:tr h="454004">
                <a:tc>
                  <a:txBody>
                    <a:bodyPr/>
                    <a:lstStyle/>
                    <a:p>
                      <a:pPr algn="ctr"/>
                      <a:r>
                        <a:rPr lang="en-US" sz="1300" dirty="0"/>
                        <a:t>2</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US" sz="1300" dirty="0"/>
                        <a:t>Provide access to this environment to the CNX support team for one time deployment as well as ongoing support thru VPN over internet with necessary user level permissions/restrictions</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609125"/>
                  </a:ext>
                </a:extLst>
              </a:tr>
              <a:tr h="334491">
                <a:tc>
                  <a:txBody>
                    <a:bodyPr/>
                    <a:lstStyle/>
                    <a:p>
                      <a:pPr algn="ctr"/>
                      <a:r>
                        <a:rPr lang="en-US" sz="1300" dirty="0"/>
                        <a:t>3</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US" sz="1300" dirty="0"/>
                        <a:t>Deploy ADCB’s security policies </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12211"/>
                  </a:ext>
                </a:extLst>
              </a:tr>
              <a:tr h="334491">
                <a:tc>
                  <a:txBody>
                    <a:bodyPr/>
                    <a:lstStyle/>
                    <a:p>
                      <a:pPr algn="ctr"/>
                      <a:r>
                        <a:rPr lang="en-US" sz="1300" dirty="0"/>
                        <a:t>4</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Infrastructure (hardware, OS, DB) level SLAs AT Primary and DR Sites</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982567"/>
                  </a:ext>
                </a:extLst>
              </a:tr>
              <a:tr h="334491">
                <a:tc>
                  <a:txBody>
                    <a:bodyPr/>
                    <a:lstStyle/>
                    <a:p>
                      <a:pPr algn="ctr"/>
                      <a:r>
                        <a:rPr lang="en-US" sz="1300" dirty="0"/>
                        <a:t>5</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Application installation (Remote) </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2810113"/>
                  </a:ext>
                </a:extLst>
              </a:tr>
              <a:tr h="334491">
                <a:tc>
                  <a:txBody>
                    <a:bodyPr/>
                    <a:lstStyle/>
                    <a:p>
                      <a:pPr algn="ctr"/>
                      <a:r>
                        <a:rPr lang="en-US" sz="1300" dirty="0"/>
                        <a:t>6</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Ongoing Application maintenance and support</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3500023"/>
                  </a:ext>
                </a:extLst>
              </a:tr>
              <a:tr h="334491">
                <a:tc>
                  <a:txBody>
                    <a:bodyPr/>
                    <a:lstStyle/>
                    <a:p>
                      <a:pPr algn="ctr"/>
                      <a:r>
                        <a:rPr lang="en-US" sz="1300" dirty="0"/>
                        <a:t>7</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IT Helpdesk, Incident Management and required ITSM tool</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412547"/>
                  </a:ext>
                </a:extLst>
              </a:tr>
              <a:tr h="334491">
                <a:tc>
                  <a:txBody>
                    <a:bodyPr/>
                    <a:lstStyle/>
                    <a:p>
                      <a:pPr algn="ctr"/>
                      <a:r>
                        <a:rPr lang="en-IN" sz="1300" dirty="0"/>
                        <a:t>8</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Access to ADCB’s ITSM tool for CNX support team as needed</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756726"/>
                  </a:ext>
                </a:extLst>
              </a:tr>
              <a:tr h="334491">
                <a:tc>
                  <a:txBody>
                    <a:bodyPr/>
                    <a:lstStyle/>
                    <a:p>
                      <a:pPr algn="ctr"/>
                      <a:r>
                        <a:rPr lang="en-IN" sz="1300" dirty="0"/>
                        <a:t>9</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US" sz="1300" dirty="0"/>
                        <a:t>Application-level SLAs</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9599306"/>
                  </a:ext>
                </a:extLst>
              </a:tr>
              <a:tr h="334491">
                <a:tc>
                  <a:txBody>
                    <a:bodyPr/>
                    <a:lstStyle/>
                    <a:p>
                      <a:pPr algn="ctr"/>
                      <a:r>
                        <a:rPr lang="en-IN" sz="1300" dirty="0"/>
                        <a:t>10</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1300" dirty="0"/>
                        <a:t>Switching between DC and DR – Infrastructure layer</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686224"/>
                  </a:ext>
                </a:extLst>
              </a:tr>
              <a:tr h="334491">
                <a:tc>
                  <a:txBody>
                    <a:bodyPr/>
                    <a:lstStyle/>
                    <a:p>
                      <a:pPr algn="ctr"/>
                      <a:r>
                        <a:rPr lang="en-IN" sz="1300" dirty="0"/>
                        <a:t>11</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dirty="0"/>
                        <a:t>Switching between DC and DR – Application layer</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252931"/>
                  </a:ext>
                </a:extLst>
              </a:tr>
              <a:tr h="334491">
                <a:tc>
                  <a:txBody>
                    <a:bodyPr/>
                    <a:lstStyle/>
                    <a:p>
                      <a:pPr algn="ctr"/>
                      <a:r>
                        <a:rPr lang="en-IN" sz="1300" dirty="0"/>
                        <a:t>12</a:t>
                      </a:r>
                      <a:endParaRPr lang="en-IN" sz="130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dirty="0"/>
                        <a:t>Email BOT integration with ADCB applications</a:t>
                      </a:r>
                      <a:endParaRPr lang="en-IN" sz="1300" b="0"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kumimoji="0" lang="en-GB" sz="1800" u="none" strike="noStrike" kern="1200" cap="none" normalizeH="0" baseline="0" dirty="0">
                          <a:ln>
                            <a:noFill/>
                          </a:ln>
                          <a:effectLst/>
                          <a:sym typeface="Wingdings" pitchFamily="2" charset="2"/>
                        </a:rPr>
                        <a:t></a:t>
                      </a:r>
                      <a:endParaRPr lang="en-IN" sz="1800" b="1" dirty="0">
                        <a:latin typeface="Trebuchet MS" panose="020B0603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950128"/>
                  </a:ext>
                </a:extLst>
              </a:tr>
            </a:tbl>
          </a:graphicData>
        </a:graphic>
      </p:graphicFrame>
      <p:sp>
        <p:nvSpPr>
          <p:cNvPr id="7" name="Title 1">
            <a:extLst>
              <a:ext uri="{FF2B5EF4-FFF2-40B4-BE49-F238E27FC236}">
                <a16:creationId xmlns:a16="http://schemas.microsoft.com/office/drawing/2014/main" id="{690CD2F4-526A-4B06-BC15-2704DC537DE8}"/>
              </a:ext>
            </a:extLst>
          </p:cNvPr>
          <p:cNvSpPr txBox="1">
            <a:spLocks/>
          </p:cNvSpPr>
          <p:nvPr/>
        </p:nvSpPr>
        <p:spPr>
          <a:xfrm>
            <a:off x="357809" y="87059"/>
            <a:ext cx="12152115" cy="900332"/>
          </a:xfrm>
          <a:prstGeom prst="rect">
            <a:avLst/>
          </a:prstGeom>
          <a:ln w="12700">
            <a:miter lim="400000"/>
          </a:ln>
        </p:spPr>
        <p:txBody>
          <a:bodyPr lIns="91440" tIns="45720" rIns="91440" bIns="0" anchor="b">
            <a:noAutofit/>
          </a:bodyPr>
          <a:lstStyle>
            <a:lvl1pPr marR="0" indent="0" defTabSz="228600">
              <a:lnSpc>
                <a:spcPct val="90000"/>
              </a:lnSpc>
              <a:spcBef>
                <a:spcPts val="600"/>
              </a:spcBef>
              <a:spcAft>
                <a:spcPts val="0"/>
              </a:spcAft>
              <a:buClrTx/>
              <a:buSzPct val="100000"/>
              <a:buFontTx/>
              <a:buNone/>
              <a:tabLst/>
              <a:defRPr sz="2400" b="1" i="0" u="none" strike="noStrike" cap="none" spc="0" baseline="0">
                <a:ln>
                  <a:noFill/>
                </a:ln>
                <a:solidFill>
                  <a:srgbClr val="00979F"/>
                </a:solidFill>
                <a:uFillTx/>
                <a:latin typeface="Arial Narrow Bold"/>
                <a:ea typeface="ＭＳ Ｐゴシック" charset="0"/>
                <a:cs typeface="Trebuchet MS"/>
                <a:sym typeface="Trebuchet MS"/>
              </a:defRPr>
            </a:lvl1pPr>
            <a:lvl2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r>
              <a:rPr lang="en-US" sz="3200" b="0" dirty="0">
                <a:solidFill>
                  <a:schemeClr val="tx2"/>
                </a:solidFill>
                <a:latin typeface="+mj-lt"/>
                <a:ea typeface="+mj-ea"/>
                <a:cs typeface="+mj-cs"/>
              </a:rPr>
              <a:t>Roles and Responsibility Matrix – Who Does What	</a:t>
            </a:r>
            <a:r>
              <a:rPr lang="en-US" dirty="0">
                <a:solidFill>
                  <a:schemeClr val="tx2"/>
                </a:solidFill>
              </a:rPr>
              <a:t>		</a:t>
            </a:r>
          </a:p>
        </p:txBody>
      </p:sp>
    </p:spTree>
    <p:extLst>
      <p:ext uri="{BB962C8B-B14F-4D97-AF65-F5344CB8AC3E}">
        <p14:creationId xmlns:p14="http://schemas.microsoft.com/office/powerpoint/2010/main" val="10019432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EF115079-B230-4E57-BFBA-6A887080F831}"/>
              </a:ext>
            </a:extLst>
          </p:cNvPr>
          <p:cNvGraphicFramePr>
            <a:graphicFrameLocks noGrp="1"/>
          </p:cNvGraphicFramePr>
          <p:nvPr>
            <p:extLst>
              <p:ext uri="{D42A27DB-BD31-4B8C-83A1-F6EECF244321}">
                <p14:modId xmlns:p14="http://schemas.microsoft.com/office/powerpoint/2010/main" val="3834539958"/>
              </p:ext>
            </p:extLst>
          </p:nvPr>
        </p:nvGraphicFramePr>
        <p:xfrm>
          <a:off x="605094" y="1303518"/>
          <a:ext cx="11183632" cy="5165190"/>
        </p:xfrm>
        <a:graphic>
          <a:graphicData uri="http://schemas.openxmlformats.org/drawingml/2006/table">
            <a:tbl>
              <a:tblPr firstRow="1" bandRow="1">
                <a:tableStyleId>{5940675A-B579-460E-94D1-54222C63F5DA}</a:tableStyleId>
              </a:tblPr>
              <a:tblGrid>
                <a:gridCol w="1533195">
                  <a:extLst>
                    <a:ext uri="{9D8B030D-6E8A-4147-A177-3AD203B41FA5}">
                      <a16:colId xmlns:a16="http://schemas.microsoft.com/office/drawing/2014/main" val="128414153"/>
                    </a:ext>
                  </a:extLst>
                </a:gridCol>
                <a:gridCol w="9650437">
                  <a:extLst>
                    <a:ext uri="{9D8B030D-6E8A-4147-A177-3AD203B41FA5}">
                      <a16:colId xmlns:a16="http://schemas.microsoft.com/office/drawing/2014/main" val="476684774"/>
                    </a:ext>
                  </a:extLst>
                </a:gridCol>
              </a:tblGrid>
              <a:tr h="347709">
                <a:tc>
                  <a:txBody>
                    <a:bodyPr/>
                    <a:lstStyle/>
                    <a:p>
                      <a:pPr algn="l"/>
                      <a:endParaRPr lang="en-US" b="1" dirty="0">
                        <a:solidFill>
                          <a:schemeClr val="bg1"/>
                        </a:solidFill>
                      </a:endParaRPr>
                    </a:p>
                  </a:txBody>
                  <a:tcPr>
                    <a:solidFill>
                      <a:srgbClr val="C00000"/>
                    </a:solidFill>
                  </a:tcPr>
                </a:tc>
                <a:tc>
                  <a:txBody>
                    <a:bodyPr/>
                    <a:lstStyle/>
                    <a:p>
                      <a:pPr algn="l"/>
                      <a:r>
                        <a:rPr lang="en-US" sz="1600" b="1" dirty="0">
                          <a:solidFill>
                            <a:schemeClr val="bg1"/>
                          </a:solidFill>
                        </a:rPr>
                        <a:t>ADCB Azure Tennent ( Recommended )</a:t>
                      </a:r>
                    </a:p>
                  </a:txBody>
                  <a:tcPr>
                    <a:solidFill>
                      <a:srgbClr val="C00000"/>
                    </a:solidFill>
                  </a:tcPr>
                </a:tc>
                <a:extLst>
                  <a:ext uri="{0D108BD9-81ED-4DB2-BD59-A6C34878D82A}">
                    <a16:rowId xmlns:a16="http://schemas.microsoft.com/office/drawing/2014/main" val="200073696"/>
                  </a:ext>
                </a:extLst>
              </a:tr>
              <a:tr h="1154638">
                <a:tc>
                  <a:txBody>
                    <a:bodyPr/>
                    <a:lstStyle/>
                    <a:p>
                      <a:pPr marL="0" algn="l" defTabSz="914400" rtl="0" eaLnBrk="1" latinLnBrk="0" hangingPunct="1"/>
                      <a:r>
                        <a:rPr lang="en-US" sz="1400" b="1" kern="1200" dirty="0">
                          <a:solidFill>
                            <a:schemeClr val="tx1"/>
                          </a:solidFill>
                          <a:latin typeface="+mn-lt"/>
                          <a:ea typeface="+mn-ea"/>
                          <a:cs typeface="+mn-cs"/>
                          <a:sym typeface="Trebuchet MS"/>
                        </a:rPr>
                        <a:t>Deployment</a:t>
                      </a:r>
                    </a:p>
                  </a:txBody>
                  <a:tcPr>
                    <a:solidFill>
                      <a:schemeClr val="accent3">
                        <a:lumMod val="40000"/>
                        <a:lumOff val="60000"/>
                      </a:schemeClr>
                    </a:solidFill>
                  </a:tcPr>
                </a:tc>
                <a:tc>
                  <a:txBody>
                    <a:bodyPr/>
                    <a:lstStyle/>
                    <a:p>
                      <a:pPr marL="0" algn="l" defTabSz="914400" rtl="0" eaLnBrk="1" latinLnBrk="0" hangingPunct="1"/>
                      <a:r>
                        <a:rPr lang="en-US" sz="1200" kern="1200" dirty="0">
                          <a:solidFill>
                            <a:schemeClr val="tx1"/>
                          </a:solidFill>
                          <a:latin typeface="+mn-lt"/>
                          <a:ea typeface="+mn-ea"/>
                          <a:cs typeface="+mn-cs"/>
                          <a:sym typeface="Trebuchet MS"/>
                        </a:rPr>
                        <a:t>Infrastructure Setup will be fully compliant and integrated with ADCB Core Infrastructure, Which will ensure high degree of compliance with minimum cost. </a:t>
                      </a:r>
                    </a:p>
                    <a:p>
                      <a:pPr marL="0" algn="l" defTabSz="914400" rtl="0" eaLnBrk="1" latinLnBrk="0" hangingPunct="1"/>
                      <a:endParaRPr lang="en-US" sz="1200" kern="1200" dirty="0">
                        <a:solidFill>
                          <a:schemeClr val="tx1"/>
                        </a:solidFill>
                        <a:latin typeface="+mn-lt"/>
                        <a:ea typeface="+mn-ea"/>
                        <a:cs typeface="+mn-cs"/>
                        <a:sym typeface="Trebuchet MS"/>
                      </a:endParaRPr>
                    </a:p>
                    <a:p>
                      <a:pPr marL="0" algn="l" defTabSz="914400" rtl="0" eaLnBrk="1" latinLnBrk="0" hangingPunct="1"/>
                      <a:r>
                        <a:rPr lang="en-US" sz="1200" kern="1200" dirty="0">
                          <a:solidFill>
                            <a:schemeClr val="tx1"/>
                          </a:solidFill>
                          <a:latin typeface="+mn-lt"/>
                          <a:ea typeface="+mn-ea"/>
                          <a:cs typeface="+mn-cs"/>
                        </a:rPr>
                        <a:t>Risk/Mitigation </a:t>
                      </a:r>
                      <a:r>
                        <a:rPr lang="en-US" sz="1200" kern="1200" dirty="0">
                          <a:solidFill>
                            <a:schemeClr val="tx1"/>
                          </a:solidFill>
                          <a:latin typeface="+mn-lt"/>
                          <a:ea typeface="+mn-ea"/>
                          <a:cs typeface="+mn-cs"/>
                          <a:sym typeface="Trebuchet MS"/>
                        </a:rPr>
                        <a:t>: The control comes at the expense of flexibility to operate in the time of crisis, Where availability of system is constrained. Delay needs to high lighted as potential risk. </a:t>
                      </a:r>
                    </a:p>
                    <a:p>
                      <a:pPr marL="0" algn="l" defTabSz="914400" rtl="0" eaLnBrk="1" latinLnBrk="0" hangingPunct="1"/>
                      <a:r>
                        <a:rPr lang="en-US" sz="1200" kern="1200" dirty="0">
                          <a:solidFill>
                            <a:schemeClr val="tx1"/>
                          </a:solidFill>
                          <a:latin typeface="+mn-lt"/>
                          <a:ea typeface="+mn-ea"/>
                          <a:cs typeface="+mn-cs"/>
                          <a:sym typeface="Trebuchet MS"/>
                        </a:rPr>
                        <a:t>All SLA (1-Pp5)  count start, once CNX gets access to the EmailBOT system for diagnostics. </a:t>
                      </a:r>
                      <a:endParaRPr lang="en-US"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81956702"/>
                  </a:ext>
                </a:extLst>
              </a:tr>
              <a:tr h="977001">
                <a:tc>
                  <a:txBody>
                    <a:bodyPr/>
                    <a:lstStyle/>
                    <a:p>
                      <a:pPr marL="0" algn="l" defTabSz="914400" rtl="0" eaLnBrk="1" latinLnBrk="0" hangingPunct="1"/>
                      <a:r>
                        <a:rPr lang="en-US" sz="1400" b="1" kern="1200" dirty="0">
                          <a:solidFill>
                            <a:schemeClr val="tx1"/>
                          </a:solidFill>
                          <a:latin typeface="+mn-lt"/>
                          <a:ea typeface="+mn-ea"/>
                          <a:cs typeface="+mn-cs"/>
                          <a:sym typeface="Trebuchet MS"/>
                        </a:rPr>
                        <a:t>Control</a:t>
                      </a:r>
                      <a:endParaRPr lang="en-US" sz="1400" b="1" kern="1200" dirty="0">
                        <a:solidFill>
                          <a:schemeClr val="tx1"/>
                        </a:solidFill>
                        <a:latin typeface="+mn-lt"/>
                        <a:ea typeface="+mn-ea"/>
                        <a:cs typeface="+mn-cs"/>
                      </a:endParaRP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sym typeface="Trebuchet MS"/>
                        </a:rPr>
                        <a:t>Enterprises enjoy complete control over their systems and maintain 100 percent control of management. Concentrix Support team gets any production access over a monitored remote terminal.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sym typeface="Trebuchet 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Risk/Mitigation : Concentrix Support team access needs to be planned very carefully so that access and associated logs are optimally captured</a:t>
                      </a:r>
                    </a:p>
                  </a:txBody>
                  <a:tcPr>
                    <a:solidFill>
                      <a:schemeClr val="bg1"/>
                    </a:solidFill>
                  </a:tcPr>
                </a:tc>
                <a:extLst>
                  <a:ext uri="{0D108BD9-81ED-4DB2-BD59-A6C34878D82A}">
                    <a16:rowId xmlns:a16="http://schemas.microsoft.com/office/drawing/2014/main" val="2030093851"/>
                  </a:ext>
                </a:extLst>
              </a:tr>
              <a:tr h="799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sym typeface="Trebuchet MS"/>
                        </a:rPr>
                        <a:t>Security &amp; Compliance</a:t>
                      </a:r>
                      <a:endParaRPr lang="en-US" sz="1400" b="1" kern="1200" dirty="0">
                        <a:solidFill>
                          <a:schemeClr val="tx1"/>
                        </a:solidFill>
                        <a:latin typeface="+mn-lt"/>
                        <a:ea typeface="+mn-ea"/>
                        <a:cs typeface="+mn-cs"/>
                      </a:endParaRPr>
                    </a:p>
                    <a:p>
                      <a:pPr marL="0" algn="l" defTabSz="914400" rtl="0" eaLnBrk="1" latinLnBrk="0" hangingPunct="1"/>
                      <a:endParaRPr lang="en-US" sz="1400" b="1" kern="1200" dirty="0">
                        <a:solidFill>
                          <a:schemeClr val="tx1"/>
                        </a:solidFill>
                        <a:latin typeface="+mn-lt"/>
                        <a:ea typeface="+mn-ea"/>
                        <a:cs typeface="+mn-cs"/>
                      </a:endParaRP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Security and Compliance will not be a challenge as  tenant is customer managed. Also, given the tenant is hosted in UAE,  regulatory compliance will be fully met.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Risk/Mitigation : Remote VPN access needs to secured and machine locked for maximum protection</a:t>
                      </a:r>
                    </a:p>
                  </a:txBody>
                  <a:tcPr>
                    <a:solidFill>
                      <a:schemeClr val="bg1"/>
                    </a:solidFill>
                  </a:tcPr>
                </a:tc>
                <a:extLst>
                  <a:ext uri="{0D108BD9-81ED-4DB2-BD59-A6C34878D82A}">
                    <a16:rowId xmlns:a16="http://schemas.microsoft.com/office/drawing/2014/main" val="3193695243"/>
                  </a:ext>
                </a:extLst>
              </a:tr>
              <a:tr h="799365">
                <a:tc>
                  <a:txBody>
                    <a:bodyPr/>
                    <a:lstStyle/>
                    <a:p>
                      <a:pPr marL="0" algn="l" defTabSz="914400" rtl="0" eaLnBrk="1" latinLnBrk="0" hangingPunct="1"/>
                      <a:r>
                        <a:rPr lang="en-US" sz="1400" b="1" kern="1200" dirty="0">
                          <a:solidFill>
                            <a:schemeClr val="tx1"/>
                          </a:solidFill>
                          <a:latin typeface="+mn-lt"/>
                          <a:ea typeface="+mn-ea"/>
                          <a:cs typeface="+mn-cs"/>
                        </a:rPr>
                        <a:t>Support</a:t>
                      </a: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Help Desk , Ticketing , Cloud Infra(including DB, Security, OS) will be managed by ADCB. Application level(Email Bot) Incident , Problem &amp; Change Management will be managed by Service Provider.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Risk/Mitigation  : Potential communication delay should be addressed through Phone hotline with Application support team.  </a:t>
                      </a:r>
                    </a:p>
                  </a:txBody>
                  <a:tcPr>
                    <a:solidFill>
                      <a:schemeClr val="bg1"/>
                    </a:solidFill>
                  </a:tcPr>
                </a:tc>
                <a:extLst>
                  <a:ext uri="{0D108BD9-81ED-4DB2-BD59-A6C34878D82A}">
                    <a16:rowId xmlns:a16="http://schemas.microsoft.com/office/drawing/2014/main" val="1365286314"/>
                  </a:ext>
                </a:extLst>
              </a:tr>
              <a:tr h="977001">
                <a:tc>
                  <a:txBody>
                    <a:bodyPr/>
                    <a:lstStyle/>
                    <a:p>
                      <a:pPr marL="0" algn="l" defTabSz="914400" rtl="0" eaLnBrk="1" latinLnBrk="0" hangingPunct="1"/>
                      <a:r>
                        <a:rPr lang="en-US" sz="1400" b="1" kern="1200" dirty="0">
                          <a:solidFill>
                            <a:schemeClr val="tx1"/>
                          </a:solidFill>
                          <a:latin typeface="+mn-lt"/>
                          <a:ea typeface="+mn-ea"/>
                          <a:cs typeface="+mn-cs"/>
                          <a:sym typeface="Trebuchet MS"/>
                        </a:rPr>
                        <a:t>Cost</a:t>
                      </a:r>
                      <a:endParaRPr lang="en-US" sz="1400" b="1" kern="1200" dirty="0">
                        <a:solidFill>
                          <a:schemeClr val="tx1"/>
                        </a:solidFill>
                        <a:latin typeface="+mn-lt"/>
                        <a:ea typeface="+mn-ea"/>
                        <a:cs typeface="+mn-cs"/>
                      </a:endParaRP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ADCB Tenant based hosting is a cost effective and secured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Risk/Mitigation  : The proposed support team is based out of India, with option of providing dedicated support in UAE for extra cost. </a:t>
                      </a:r>
                    </a:p>
                    <a:p>
                      <a:pPr marL="0" algn="l" defTabSz="914400" rtl="0" eaLnBrk="1" latinLnBrk="0" hangingPunct="1"/>
                      <a:r>
                        <a:rPr lang="en-US" sz="1200" kern="1200" dirty="0">
                          <a:solidFill>
                            <a:schemeClr val="tx1"/>
                          </a:solidFill>
                          <a:latin typeface="+mn-lt"/>
                          <a:ea typeface="+mn-ea"/>
                          <a:cs typeface="+mn-cs"/>
                        </a:rPr>
                        <a:t>If customer decides to go with local support or CNX hosted solution , the cost and accordingly price will significantly change </a:t>
                      </a:r>
                    </a:p>
                  </a:txBody>
                  <a:tcPr>
                    <a:solidFill>
                      <a:schemeClr val="bg1"/>
                    </a:solidFill>
                  </a:tcPr>
                </a:tc>
                <a:extLst>
                  <a:ext uri="{0D108BD9-81ED-4DB2-BD59-A6C34878D82A}">
                    <a16:rowId xmlns:a16="http://schemas.microsoft.com/office/drawing/2014/main" val="3530166789"/>
                  </a:ext>
                </a:extLst>
              </a:tr>
            </a:tbl>
          </a:graphicData>
        </a:graphic>
      </p:graphicFrame>
      <p:sp>
        <p:nvSpPr>
          <p:cNvPr id="5" name="Title 1">
            <a:extLst>
              <a:ext uri="{FF2B5EF4-FFF2-40B4-BE49-F238E27FC236}">
                <a16:creationId xmlns:a16="http://schemas.microsoft.com/office/drawing/2014/main" id="{DD64CC54-449D-4D48-AE27-0F19A30D1DC5}"/>
              </a:ext>
            </a:extLst>
          </p:cNvPr>
          <p:cNvSpPr>
            <a:spLocks noGrp="1"/>
          </p:cNvSpPr>
          <p:nvPr>
            <p:ph type="title"/>
          </p:nvPr>
        </p:nvSpPr>
        <p:spPr>
          <a:xfrm>
            <a:off x="605094" y="701903"/>
            <a:ext cx="11586906" cy="566056"/>
          </a:xfrm>
        </p:spPr>
        <p:txBody>
          <a:bodyPr/>
          <a:lstStyle/>
          <a:p>
            <a:pPr defTabSz="228600">
              <a:spcBef>
                <a:spcPts val="600"/>
              </a:spcBef>
              <a:buSzPct val="100000"/>
            </a:pPr>
            <a:r>
              <a:rPr lang="en-US" kern="1200" dirty="0">
                <a:ea typeface="+mj-ea"/>
                <a:cs typeface="+mj-cs"/>
              </a:rPr>
              <a:t>Key Solution callouts for ADCB managed Azure Tenant based hosting </a:t>
            </a:r>
          </a:p>
        </p:txBody>
      </p:sp>
    </p:spTree>
    <p:extLst>
      <p:ext uri="{BB962C8B-B14F-4D97-AF65-F5344CB8AC3E}">
        <p14:creationId xmlns:p14="http://schemas.microsoft.com/office/powerpoint/2010/main" val="494228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3A2A86-20C0-463F-8E5D-2D0E3ED659AA}"/>
              </a:ext>
            </a:extLst>
          </p:cNvPr>
          <p:cNvSpPr/>
          <p:nvPr/>
        </p:nvSpPr>
        <p:spPr>
          <a:xfrm>
            <a:off x="0" y="-12729"/>
            <a:ext cx="12192000" cy="6541477"/>
          </a:xfrm>
          <a:prstGeom prst="rect">
            <a:avLst/>
          </a:prstGeom>
          <a:solidFill>
            <a:schemeClr val="bg1"/>
          </a:solidFill>
        </p:spPr>
        <p:txBody>
          <a:bodyPr wrap="square" rtlCol="0" anchor="ctr">
            <a:noAutofit/>
          </a:bodyPr>
          <a:lstStyle/>
          <a:p>
            <a:pPr algn="l">
              <a:lnSpc>
                <a:spcPct val="90000"/>
              </a:lnSpc>
            </a:pPr>
            <a:endParaRPr lang="en-IN" sz="1400" kern="0" dirty="0">
              <a:solidFill>
                <a:sysClr val="windowText" lastClr="000000"/>
              </a:solidFill>
            </a:endParaRPr>
          </a:p>
        </p:txBody>
      </p:sp>
      <p:sp>
        <p:nvSpPr>
          <p:cNvPr id="6" name="Title 52">
            <a:extLst>
              <a:ext uri="{FF2B5EF4-FFF2-40B4-BE49-F238E27FC236}">
                <a16:creationId xmlns:a16="http://schemas.microsoft.com/office/drawing/2014/main" id="{C78B090F-9E05-4402-B7F2-BD4060A8A066}"/>
              </a:ext>
            </a:extLst>
          </p:cNvPr>
          <p:cNvSpPr txBox="1">
            <a:spLocks/>
          </p:cNvSpPr>
          <p:nvPr/>
        </p:nvSpPr>
        <p:spPr>
          <a:xfrm>
            <a:off x="392654" y="141406"/>
            <a:ext cx="12640726" cy="535531"/>
          </a:xfrm>
          <a:prstGeom prst="rect">
            <a:avLst/>
          </a:prstGeom>
        </p:spPr>
        <p:txBody>
          <a:bodyPr wrap="square">
            <a:spAutoFit/>
          </a:bodyPr>
          <a:lstStyle>
            <a:lvl1pPr algn="l" defTabSz="914377" rtl="0" eaLnBrk="1" latinLnBrk="0" hangingPunct="1">
              <a:lnSpc>
                <a:spcPct val="90000"/>
              </a:lnSpc>
              <a:spcBef>
                <a:spcPct val="0"/>
              </a:spcBef>
              <a:buNone/>
              <a:defRPr sz="4400" b="1" kern="1200">
                <a:solidFill>
                  <a:srgbClr val="FFFFFF"/>
                </a:solidFill>
                <a:latin typeface="+mj-lt"/>
                <a:ea typeface="+mj-ea"/>
                <a:cs typeface="+mj-cs"/>
              </a:defRPr>
            </a:lvl1pPr>
          </a:lstStyle>
          <a:p>
            <a:pPr defTabSz="913865">
              <a:spcBef>
                <a:spcPts val="0"/>
              </a:spcBef>
              <a:buClr>
                <a:srgbClr val="2372B2"/>
              </a:buClr>
              <a:buSzPts val="3600"/>
              <a:defRPr/>
            </a:pPr>
            <a:r>
              <a:rPr lang="en-US" sz="3200" b="0" kern="0" dirty="0">
                <a:solidFill>
                  <a:schemeClr val="bg1"/>
                </a:solidFill>
                <a:sym typeface="Poppins"/>
              </a:rPr>
              <a:t>Email Bot – Build / Development Pre-requisites</a:t>
            </a:r>
          </a:p>
        </p:txBody>
      </p:sp>
      <p:graphicFrame>
        <p:nvGraphicFramePr>
          <p:cNvPr id="7" name="Table 6">
            <a:extLst>
              <a:ext uri="{FF2B5EF4-FFF2-40B4-BE49-F238E27FC236}">
                <a16:creationId xmlns:a16="http://schemas.microsoft.com/office/drawing/2014/main" id="{F8FEAE56-771D-40CF-AF6A-1B6F5B6A295A}"/>
              </a:ext>
            </a:extLst>
          </p:cNvPr>
          <p:cNvGraphicFramePr>
            <a:graphicFrameLocks noGrp="1"/>
          </p:cNvGraphicFramePr>
          <p:nvPr>
            <p:extLst>
              <p:ext uri="{D42A27DB-BD31-4B8C-83A1-F6EECF244321}">
                <p14:modId xmlns:p14="http://schemas.microsoft.com/office/powerpoint/2010/main" val="1690645592"/>
              </p:ext>
            </p:extLst>
          </p:nvPr>
        </p:nvGraphicFramePr>
        <p:xfrm>
          <a:off x="461394" y="1312664"/>
          <a:ext cx="11580551" cy="5023346"/>
        </p:xfrm>
        <a:graphic>
          <a:graphicData uri="http://schemas.openxmlformats.org/drawingml/2006/table">
            <a:tbl>
              <a:tblPr firstRow="1" bandRow="1">
                <a:tableStyleId>{616DA210-FB5B-4158-B5E0-FEB733F419BA}</a:tableStyleId>
              </a:tblPr>
              <a:tblGrid>
                <a:gridCol w="3477560">
                  <a:extLst>
                    <a:ext uri="{9D8B030D-6E8A-4147-A177-3AD203B41FA5}">
                      <a16:colId xmlns:a16="http://schemas.microsoft.com/office/drawing/2014/main" val="1950982919"/>
                    </a:ext>
                  </a:extLst>
                </a:gridCol>
                <a:gridCol w="8102991">
                  <a:extLst>
                    <a:ext uri="{9D8B030D-6E8A-4147-A177-3AD203B41FA5}">
                      <a16:colId xmlns:a16="http://schemas.microsoft.com/office/drawing/2014/main" val="3355114087"/>
                    </a:ext>
                  </a:extLst>
                </a:gridCol>
              </a:tblGrid>
              <a:tr h="367431">
                <a:tc>
                  <a:txBody>
                    <a:bodyPr/>
                    <a:lstStyle>
                      <a:lvl1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9pPr>
                    </a:lstStyle>
                    <a:p>
                      <a:pPr algn="ctr"/>
                      <a:r>
                        <a:rPr lang="en-US" sz="2400" dirty="0">
                          <a:solidFill>
                            <a:schemeClr val="bg1"/>
                          </a:solidFill>
                          <a:latin typeface="+mn-lt"/>
                        </a:rPr>
                        <a:t>Activities</a:t>
                      </a:r>
                    </a:p>
                  </a:txBody>
                  <a:tcPr marL="150791" marR="150791" marT="75396" marB="75396" anchor="ctr">
                    <a:solidFill>
                      <a:srgbClr val="C00000"/>
                    </a:solidFill>
                  </a:tcPr>
                </a:tc>
                <a:tc>
                  <a:txBody>
                    <a:bodyPr/>
                    <a:lstStyle>
                      <a:lvl1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1" i="0" u="none" strike="noStrike" cap="none" spc="0" baseline="0">
                          <a:ln>
                            <a:noFill/>
                          </a:ln>
                          <a:solidFill>
                            <a:schemeClr val="lt1"/>
                          </a:solidFill>
                          <a:uFillTx/>
                          <a:latin typeface="Calibri"/>
                          <a:sym typeface="Trebuchet MS"/>
                        </a:defRPr>
                      </a:lvl9pPr>
                    </a:lstStyle>
                    <a:p>
                      <a:pPr algn="ctr"/>
                      <a:r>
                        <a:rPr lang="en-US" sz="2400" dirty="0">
                          <a:solidFill>
                            <a:schemeClr val="bg1"/>
                          </a:solidFill>
                          <a:latin typeface="+mn-lt"/>
                        </a:rPr>
                        <a:t>Pre-requisites (ADCB)</a:t>
                      </a:r>
                    </a:p>
                  </a:txBody>
                  <a:tcPr marL="150791" marR="150791" marT="75396" marB="75396" anchor="ctr">
                    <a:solidFill>
                      <a:srgbClr val="C00000"/>
                    </a:solidFill>
                  </a:tcPr>
                </a:tc>
                <a:extLst>
                  <a:ext uri="{0D108BD9-81ED-4DB2-BD59-A6C34878D82A}">
                    <a16:rowId xmlns:a16="http://schemas.microsoft.com/office/drawing/2014/main" val="2176904102"/>
                  </a:ext>
                </a:extLst>
              </a:tr>
              <a:tr h="732613">
                <a:tc>
                  <a:txBody>
                    <a:bodyPr/>
                    <a:lstStyle/>
                    <a:p>
                      <a:pPr algn="l"/>
                      <a:r>
                        <a:rPr lang="en-US" sz="1600" b="1" dirty="0">
                          <a:latin typeface="+mn-lt"/>
                        </a:rPr>
                        <a:t>Discovery workshop</a:t>
                      </a:r>
                      <a:endParaRPr lang="en-US" sz="1600" b="1" dirty="0">
                        <a:solidFill>
                          <a:schemeClr val="tx1"/>
                        </a:solidFill>
                        <a:latin typeface="+mn-lt"/>
                      </a:endParaRPr>
                    </a:p>
                  </a:txBody>
                  <a:tcPr marL="150791" marR="150791" marT="75396" marB="75396" anchor="ctr">
                    <a:solidFill>
                      <a:schemeClr val="accent5">
                        <a:lumMod val="20000"/>
                        <a:lumOff val="80000"/>
                      </a:schemeClr>
                    </a:solidFill>
                  </a:tcPr>
                </a:tc>
                <a:tc>
                  <a:txBody>
                    <a:bodyPr/>
                    <a:lstStyle/>
                    <a:p>
                      <a:pPr algn="l"/>
                      <a:r>
                        <a:rPr lang="en-US" sz="1600" dirty="0">
                          <a:latin typeface="+mn-lt"/>
                        </a:rPr>
                        <a:t>Discovery workshop covering As-Is Technology Landscape, as-is email workflows etc. Need participation of Customer IT and process SME.</a:t>
                      </a:r>
                      <a:endParaRPr lang="en-US" sz="1600" dirty="0">
                        <a:solidFill>
                          <a:schemeClr val="tx1"/>
                        </a:solidFill>
                        <a:latin typeface="+mn-lt"/>
                      </a:endParaRPr>
                    </a:p>
                  </a:txBody>
                  <a:tcPr marL="150791" marR="150791" marT="75396" marB="75396" anchor="ctr">
                    <a:solidFill>
                      <a:schemeClr val="bg1"/>
                    </a:solidFill>
                  </a:tcPr>
                </a:tc>
                <a:extLst>
                  <a:ext uri="{0D108BD9-81ED-4DB2-BD59-A6C34878D82A}">
                    <a16:rowId xmlns:a16="http://schemas.microsoft.com/office/drawing/2014/main" val="2869845070"/>
                  </a:ext>
                </a:extLst>
              </a:tr>
              <a:tr h="732613">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b="1" dirty="0">
                          <a:latin typeface="+mn-lt"/>
                        </a:rPr>
                        <a:t>Current State Assessment &amp; Requirement Document</a:t>
                      </a:r>
                      <a:endParaRPr lang="en-US" sz="1600" b="1" dirty="0">
                        <a:solidFill>
                          <a:schemeClr val="tx1"/>
                        </a:solidFill>
                        <a:latin typeface="+mn-lt"/>
                      </a:endParaRPr>
                    </a:p>
                  </a:txBody>
                  <a:tcPr marL="150791" marR="150791" marT="75396" marB="75396" anchor="ctr">
                    <a:solidFill>
                      <a:schemeClr val="accent5">
                        <a:lumMod val="20000"/>
                        <a:lumOff val="80000"/>
                      </a:schemeClr>
                    </a:solidFill>
                  </a:tcPr>
                </a:tc>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dirty="0">
                          <a:latin typeface="+mn-lt"/>
                        </a:rPr>
                        <a:t>Access to current email templates/samples, Business processes and Stakeholders</a:t>
                      </a:r>
                      <a:endParaRPr lang="en-US" sz="1600" dirty="0">
                        <a:solidFill>
                          <a:schemeClr val="tx1"/>
                        </a:solidFill>
                        <a:latin typeface="+mn-lt"/>
                      </a:endParaRPr>
                    </a:p>
                  </a:txBody>
                  <a:tcPr marL="150791" marR="150791" marT="75396" marB="75396" anchor="ctr">
                    <a:solidFill>
                      <a:schemeClr val="bg1"/>
                    </a:solidFill>
                  </a:tcPr>
                </a:tc>
                <a:extLst>
                  <a:ext uri="{0D108BD9-81ED-4DB2-BD59-A6C34878D82A}">
                    <a16:rowId xmlns:a16="http://schemas.microsoft.com/office/drawing/2014/main" val="2727311032"/>
                  </a:ext>
                </a:extLst>
              </a:tr>
              <a:tr h="319236">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b="1" u="none" strike="noStrike" cap="none" spc="0" baseline="0" dirty="0">
                          <a:ln>
                            <a:noFill/>
                          </a:ln>
                          <a:uFillTx/>
                          <a:latin typeface="+mn-lt"/>
                          <a:sym typeface="Trebuchet MS"/>
                        </a:rPr>
                        <a:t>Integration to Downstream systems – </a:t>
                      </a:r>
                      <a:endParaRPr lang="en-US" sz="1600" b="1"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accent5">
                        <a:lumMod val="20000"/>
                        <a:lumOff val="80000"/>
                      </a:schemeClr>
                    </a:solidFill>
                  </a:tcPr>
                </a:tc>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u="none" strike="noStrike" cap="none" spc="0" baseline="0" dirty="0">
                          <a:ln>
                            <a:noFill/>
                          </a:ln>
                          <a:uFillTx/>
                          <a:latin typeface="+mn-lt"/>
                          <a:sym typeface="Trebuchet MS"/>
                        </a:rPr>
                        <a:t>Customer to provide necessary API’s of in-scope applications to interface with Concentrix CCE Email Bot</a:t>
                      </a:r>
                      <a:endParaRPr lang="en-US" sz="1600" b="0"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bg1"/>
                    </a:solidFill>
                  </a:tcPr>
                </a:tc>
                <a:extLst>
                  <a:ext uri="{0D108BD9-81ED-4DB2-BD59-A6C34878D82A}">
                    <a16:rowId xmlns:a16="http://schemas.microsoft.com/office/drawing/2014/main" val="2406136382"/>
                  </a:ext>
                </a:extLst>
              </a:tr>
              <a:tr h="319236">
                <a:tc>
                  <a:txBody>
                    <a:bodyPr/>
                    <a:lstStyle/>
                    <a:p>
                      <a:pPr algn="l"/>
                      <a:r>
                        <a:rPr lang="en-US" sz="1600" b="1" u="none" strike="noStrike" cap="none" spc="0" baseline="0" dirty="0">
                          <a:ln>
                            <a:noFill/>
                          </a:ln>
                          <a:uFillTx/>
                          <a:latin typeface="+mn-lt"/>
                          <a:sym typeface="Trebuchet MS"/>
                        </a:rPr>
                        <a:t>Process Maps </a:t>
                      </a:r>
                      <a:endParaRPr lang="en-US" sz="1600" b="1"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accent5">
                        <a:lumMod val="20000"/>
                        <a:lumOff val="80000"/>
                      </a:schemeClr>
                    </a:solidFill>
                  </a:tcPr>
                </a:tc>
                <a:tc>
                  <a:txBody>
                    <a:bodyPr/>
                    <a:lstStyle/>
                    <a:p>
                      <a:pPr algn="l"/>
                      <a:r>
                        <a:rPr lang="en-US" sz="1600" u="none" strike="noStrike" cap="none" spc="0" baseline="0" dirty="0">
                          <a:ln>
                            <a:noFill/>
                          </a:ln>
                          <a:uFillTx/>
                          <a:latin typeface="+mn-lt"/>
                          <a:sym typeface="Trebuchet MS"/>
                        </a:rPr>
                        <a:t>Process Diagram clearly explaining how the emails processed by BOT and Human are in synergy. </a:t>
                      </a:r>
                    </a:p>
                    <a:p>
                      <a:pPr algn="l"/>
                      <a:r>
                        <a:rPr lang="en-US" sz="1600" u="none" strike="noStrike" cap="none" spc="0" baseline="0" dirty="0">
                          <a:ln>
                            <a:noFill/>
                          </a:ln>
                          <a:uFillTx/>
                          <a:latin typeface="+mn-lt"/>
                          <a:sym typeface="Trebuchet MS"/>
                        </a:rPr>
                        <a:t>Also, how the email ticketing works including there tracking</a:t>
                      </a:r>
                      <a:endParaRPr lang="en-US" sz="1600" b="0"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bg1"/>
                    </a:solidFill>
                  </a:tcPr>
                </a:tc>
                <a:extLst>
                  <a:ext uri="{0D108BD9-81ED-4DB2-BD59-A6C34878D82A}">
                    <a16:rowId xmlns:a16="http://schemas.microsoft.com/office/drawing/2014/main" val="3771168980"/>
                  </a:ext>
                </a:extLst>
              </a:tr>
              <a:tr h="490159">
                <a:tc>
                  <a:txBody>
                    <a:bodyPr/>
                    <a:lstStyle/>
                    <a:p>
                      <a:pPr algn="l"/>
                      <a:r>
                        <a:rPr lang="en-US" sz="1600" b="1" u="none" strike="noStrike" cap="none" spc="0" baseline="0" dirty="0">
                          <a:ln>
                            <a:noFill/>
                          </a:ln>
                          <a:uFillTx/>
                          <a:latin typeface="+mn-lt"/>
                          <a:sym typeface="Trebuchet MS"/>
                        </a:rPr>
                        <a:t>Key stake holders' participations at key stages during project development</a:t>
                      </a:r>
                      <a:endParaRPr lang="en-US" sz="1600" b="1"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accent5">
                        <a:lumMod val="20000"/>
                        <a:lumOff val="80000"/>
                      </a:schemeClr>
                    </a:solidFill>
                  </a:tcPr>
                </a:tc>
                <a:tc>
                  <a:txBody>
                    <a:bodyPr/>
                    <a:lstStyle/>
                    <a:p>
                      <a:pPr algn="l"/>
                      <a:r>
                        <a:rPr lang="en-US" sz="1600" u="none" strike="noStrike" cap="none" spc="0" baseline="0" dirty="0">
                          <a:ln>
                            <a:noFill/>
                          </a:ln>
                          <a:uFillTx/>
                          <a:latin typeface="+mn-lt"/>
                          <a:sym typeface="Trebuchet MS"/>
                        </a:rPr>
                        <a:t>Customer shall assign key stakeholders at various stages during project development for necessary consultation &amp; sign-off</a:t>
                      </a:r>
                      <a:endParaRPr lang="en-US" sz="1600" b="0"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bg1"/>
                    </a:solidFill>
                  </a:tcPr>
                </a:tc>
                <a:extLst>
                  <a:ext uri="{0D108BD9-81ED-4DB2-BD59-A6C34878D82A}">
                    <a16:rowId xmlns:a16="http://schemas.microsoft.com/office/drawing/2014/main" val="1292416509"/>
                  </a:ext>
                </a:extLst>
              </a:tr>
              <a:tr h="490159">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b="1" u="none" strike="noStrike" cap="none" spc="0" baseline="0" dirty="0">
                          <a:ln>
                            <a:noFill/>
                          </a:ln>
                          <a:uFillTx/>
                          <a:latin typeface="+mn-lt"/>
                          <a:sym typeface="Trebuchet MS"/>
                        </a:rPr>
                        <a:t>BOT Training &amp; Fine tuning</a:t>
                      </a:r>
                      <a:endParaRPr lang="en-US" sz="1600" b="1"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accent5">
                        <a:lumMod val="20000"/>
                        <a:lumOff val="80000"/>
                      </a:schemeClr>
                    </a:solidFill>
                  </a:tcPr>
                </a:tc>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1pPr>
                      <a:lvl2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2pPr>
                      <a:lvl3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3pPr>
                      <a:lvl4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4pPr>
                      <a:lvl5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5pPr>
                      <a:lvl6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6pPr>
                      <a:lvl7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7pPr>
                      <a:lvl8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8pPr>
                      <a:lvl9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dk1"/>
                          </a:solidFill>
                          <a:uFillTx/>
                          <a:latin typeface="Calibri"/>
                          <a:sym typeface="Trebuchet MS"/>
                        </a:defRPr>
                      </a:lvl9pPr>
                    </a:lstStyle>
                    <a:p>
                      <a:pPr algn="l"/>
                      <a:r>
                        <a:rPr lang="en-US" sz="1600" u="none" strike="noStrike" cap="none" spc="0" baseline="0" dirty="0">
                          <a:ln>
                            <a:noFill/>
                          </a:ln>
                          <a:uFillTx/>
                          <a:latin typeface="+mn-lt"/>
                          <a:sym typeface="Trebuchet MS"/>
                        </a:rPr>
                        <a:t>Less effort we foresee from Customer. CNX would perform necessary bot training &amp; fine-tuning of data for higher bot accuracy.</a:t>
                      </a:r>
                      <a:endParaRPr lang="en-US" sz="1600" b="0" i="0" u="none" strike="noStrike" cap="none" spc="0" baseline="0" dirty="0">
                        <a:ln>
                          <a:noFill/>
                        </a:ln>
                        <a:solidFill>
                          <a:schemeClr val="tx1"/>
                        </a:solidFill>
                        <a:uFillTx/>
                        <a:latin typeface="+mn-lt"/>
                        <a:ea typeface="+mn-ea"/>
                        <a:cs typeface="+mn-cs"/>
                        <a:sym typeface="Trebuchet MS"/>
                      </a:endParaRPr>
                    </a:p>
                  </a:txBody>
                  <a:tcPr marL="150791" marR="150791" marT="75396" marB="75396" anchor="ctr">
                    <a:solidFill>
                      <a:schemeClr val="bg1"/>
                    </a:solidFill>
                  </a:tcPr>
                </a:tc>
                <a:extLst>
                  <a:ext uri="{0D108BD9-81ED-4DB2-BD59-A6C34878D82A}">
                    <a16:rowId xmlns:a16="http://schemas.microsoft.com/office/drawing/2014/main" val="522322175"/>
                  </a:ext>
                </a:extLst>
              </a:tr>
            </a:tbl>
          </a:graphicData>
        </a:graphic>
      </p:graphicFrame>
      <p:sp>
        <p:nvSpPr>
          <p:cNvPr id="8" name="Title 52">
            <a:extLst>
              <a:ext uri="{FF2B5EF4-FFF2-40B4-BE49-F238E27FC236}">
                <a16:creationId xmlns:a16="http://schemas.microsoft.com/office/drawing/2014/main" id="{66C092AC-522C-4B75-99A7-D3ADDCB39F92}"/>
              </a:ext>
            </a:extLst>
          </p:cNvPr>
          <p:cNvSpPr txBox="1">
            <a:spLocks/>
          </p:cNvSpPr>
          <p:nvPr/>
        </p:nvSpPr>
        <p:spPr>
          <a:xfrm>
            <a:off x="461394" y="584395"/>
            <a:ext cx="12640726" cy="535531"/>
          </a:xfrm>
          <a:prstGeom prst="rect">
            <a:avLst/>
          </a:prstGeom>
        </p:spPr>
        <p:txBody>
          <a:bodyPr wrap="square">
            <a:spAutoFit/>
          </a:bodyPr>
          <a:lstStyle>
            <a:lvl1pPr algn="l" defTabSz="914377" rtl="0" eaLnBrk="1" latinLnBrk="0" hangingPunct="1">
              <a:lnSpc>
                <a:spcPct val="90000"/>
              </a:lnSpc>
              <a:spcBef>
                <a:spcPct val="0"/>
              </a:spcBef>
              <a:buNone/>
              <a:defRPr sz="4400" b="1" kern="1200">
                <a:solidFill>
                  <a:srgbClr val="FFFFFF"/>
                </a:solidFill>
                <a:latin typeface="+mj-lt"/>
                <a:ea typeface="+mj-ea"/>
                <a:cs typeface="+mj-cs"/>
              </a:defRPr>
            </a:lvl1pPr>
          </a:lstStyle>
          <a:p>
            <a:pPr defTabSz="913865">
              <a:spcBef>
                <a:spcPts val="0"/>
              </a:spcBef>
              <a:buClr>
                <a:srgbClr val="2372B2"/>
              </a:buClr>
              <a:buSzPts val="3600"/>
              <a:defRPr/>
            </a:pPr>
            <a:r>
              <a:rPr lang="en-US" sz="3200" b="0" dirty="0">
                <a:solidFill>
                  <a:schemeClr val="tx2"/>
                </a:solidFill>
                <a:sym typeface="Poppins"/>
              </a:rPr>
              <a:t>Email Bot – Build / Development Pre-requisites</a:t>
            </a:r>
          </a:p>
        </p:txBody>
      </p:sp>
    </p:spTree>
    <p:extLst>
      <p:ext uri="{BB962C8B-B14F-4D97-AF65-F5344CB8AC3E}">
        <p14:creationId xmlns:p14="http://schemas.microsoft.com/office/powerpoint/2010/main" val="440503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5953395" cy="1631216"/>
          </a:xfrm>
          <a:prstGeom prst="rect">
            <a:avLst/>
          </a:prstGeom>
        </p:spPr>
        <p:txBody>
          <a:bodyPr wrap="square">
            <a:spAutoFit/>
          </a:bodyPr>
          <a:lstStyle/>
          <a:p>
            <a:pPr>
              <a:defRPr/>
            </a:pPr>
            <a:r>
              <a:rPr lang="en-US" sz="3400" kern="0" dirty="0">
                <a:solidFill>
                  <a:srgbClr val="404040"/>
                </a:solidFill>
                <a:latin typeface="Arial Black"/>
                <a:sym typeface="Trebuchet MS"/>
              </a:rPr>
              <a:t>Licensing Model &amp; Pricing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200" b="1" dirty="0">
              <a:solidFill>
                <a:srgbClr val="404040"/>
              </a:solidFill>
              <a:latin typeface="Arial Black"/>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E938A118-8728-4232-827A-FFAA57CDF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15422881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table using a computer&#10;&#10;Description automatically generated">
            <a:extLst>
              <a:ext uri="{FF2B5EF4-FFF2-40B4-BE49-F238E27FC236}">
                <a16:creationId xmlns:a16="http://schemas.microsoft.com/office/drawing/2014/main" id="{68DCDC7D-1BE1-4AA0-95B5-C6EECE67430D}"/>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a:ext>
            </a:extLst>
          </a:blip>
          <a:srcRect/>
          <a:stretch/>
        </p:blipFill>
        <p:spPr>
          <a:xfrm>
            <a:off x="-8308" y="-30512"/>
            <a:ext cx="7099894" cy="2713228"/>
          </a:xfrm>
          <a:prstGeom prst="rect">
            <a:avLst/>
          </a:prstGeom>
        </p:spPr>
      </p:pic>
      <p:sp>
        <p:nvSpPr>
          <p:cNvPr id="288" name="Rectangle 287">
            <a:extLst>
              <a:ext uri="{FF2B5EF4-FFF2-40B4-BE49-F238E27FC236}">
                <a16:creationId xmlns:a16="http://schemas.microsoft.com/office/drawing/2014/main" id="{4C4C4A27-C7E5-4134-922F-C56BBAF469CF}"/>
              </a:ext>
            </a:extLst>
          </p:cNvPr>
          <p:cNvSpPr/>
          <p:nvPr/>
        </p:nvSpPr>
        <p:spPr>
          <a:xfrm>
            <a:off x="7067350" y="-27773"/>
            <a:ext cx="5124650" cy="6570000"/>
          </a:xfrm>
          <a:prstGeom prst="rect">
            <a:avLst/>
          </a:prstGeom>
          <a:solidFill>
            <a:srgbClr val="DC363D"/>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defPPr/>
          </a:lstStyle>
          <a:p>
            <a:pPr marL="0" marR="0" lvl="0" indent="0" algn="l" defTabSz="914400" rtl="0" eaLnBrk="1" fontAlgn="auto"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rebuchet MS"/>
              <a:ea typeface="+mn-ea"/>
              <a:cs typeface="+mn-cs"/>
              <a:sym typeface="Calibri"/>
            </a:endParaRPr>
          </a:p>
        </p:txBody>
      </p:sp>
      <p:sp>
        <p:nvSpPr>
          <p:cNvPr id="289" name="Text Placeholder 2">
            <a:extLst>
              <a:ext uri="{FF2B5EF4-FFF2-40B4-BE49-F238E27FC236}">
                <a16:creationId xmlns:a16="http://schemas.microsoft.com/office/drawing/2014/main" id="{0B22A9DE-76A9-4B24-B732-A643E2EACAF1}"/>
              </a:ext>
            </a:extLst>
          </p:cNvPr>
          <p:cNvSpPr txBox="1"/>
          <p:nvPr/>
        </p:nvSpPr>
        <p:spPr>
          <a:xfrm>
            <a:off x="239518" y="2959698"/>
            <a:ext cx="6669092" cy="341628"/>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defPPr/>
            <a:lvl1pPr algn="ctr">
              <a:lnSpc>
                <a:spcPct val="90000"/>
              </a:lnSpc>
              <a:spcBef>
                <a:spcPts val="1000"/>
              </a:spcBef>
              <a:defRPr sz="4400" b="1">
                <a:solidFill>
                  <a:srgbClr val="262626"/>
                </a:solidFill>
                <a:latin typeface="Trebuchet MS"/>
                <a:ea typeface="Trebuchet MS"/>
                <a:cs typeface="Trebuchet MS"/>
                <a:sym typeface="Trebuchet M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404040"/>
                </a:solidFill>
                <a:effectLst/>
                <a:uLnTx/>
                <a:uFillTx/>
                <a:latin typeface="Arial Black" panose="020B0A04020102020204" pitchFamily="34" charset="0"/>
                <a:sym typeface="Trebuchet MS"/>
              </a:rPr>
              <a:t>We stand behind the iconic brands you trust</a:t>
            </a:r>
          </a:p>
        </p:txBody>
      </p:sp>
      <p:sp>
        <p:nvSpPr>
          <p:cNvPr id="290" name="TextBox 289">
            <a:extLst>
              <a:ext uri="{FF2B5EF4-FFF2-40B4-BE49-F238E27FC236}">
                <a16:creationId xmlns:a16="http://schemas.microsoft.com/office/drawing/2014/main" id="{DD4B32E9-EACC-4F92-8FED-27A3171D39F6}"/>
              </a:ext>
            </a:extLst>
          </p:cNvPr>
          <p:cNvSpPr txBox="1"/>
          <p:nvPr/>
        </p:nvSpPr>
        <p:spPr>
          <a:xfrm>
            <a:off x="8902925" y="1840981"/>
            <a:ext cx="1353644" cy="6412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a:lstStyle>
          <a:p>
            <a:pPr marL="0" marR="0" lvl="0" indent="0" algn="ctr" defTabSz="914400" rtl="0" eaLnBrk="1" fontAlgn="auto" latinLnBrk="0" hangingPunct="0">
              <a:lnSpc>
                <a:spcPts val="1500"/>
              </a:lnSpc>
              <a:spcBef>
                <a:spcPts val="500"/>
              </a:spcBef>
              <a:spcAft>
                <a:spcPct val="0"/>
              </a:spcAft>
              <a:buClrTx/>
              <a:buSzTx/>
              <a:buFontTx/>
              <a:buNone/>
              <a:tabLst/>
              <a:defRPr/>
            </a:pPr>
            <a:r>
              <a:rPr kumimoji="0" lang="en-US" sz="1200" b="0" i="0" u="none" strike="noStrike" kern="2000" cap="none" spc="50" normalizeH="0" baseline="0" noProof="0" dirty="0">
                <a:ln>
                  <a:noFill/>
                </a:ln>
                <a:solidFill>
                  <a:schemeClr val="bg1"/>
                </a:solidFill>
                <a:effectLst/>
                <a:uLnTx/>
                <a:uFillTx/>
                <a:latin typeface="Arial"/>
                <a:ea typeface="+mn-ea"/>
                <a:cs typeface="Arial" pitchFamily="34" charset="0"/>
                <a:sym typeface="Helvetica"/>
              </a:rPr>
              <a:t>Average Years of Global Client Tenure</a:t>
            </a:r>
          </a:p>
        </p:txBody>
      </p:sp>
      <p:sp>
        <p:nvSpPr>
          <p:cNvPr id="291" name="TextBox 290">
            <a:extLst>
              <a:ext uri="{FF2B5EF4-FFF2-40B4-BE49-F238E27FC236}">
                <a16:creationId xmlns:a16="http://schemas.microsoft.com/office/drawing/2014/main" id="{D73C0B88-2ED3-43E5-B67B-6B86CC727374}"/>
              </a:ext>
            </a:extLst>
          </p:cNvPr>
          <p:cNvSpPr txBox="1"/>
          <p:nvPr/>
        </p:nvSpPr>
        <p:spPr>
          <a:xfrm>
            <a:off x="10649257" y="1840119"/>
            <a:ext cx="1274046" cy="6541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a:lstStyle>
          <a:p>
            <a:pPr marL="0" marR="0" lvl="0" indent="0" algn="ctr" defTabSz="914400" rtl="0" eaLnBrk="1" fontAlgn="auto" latinLnBrk="0" hangingPunct="0">
              <a:lnSpc>
                <a:spcPts val="1500"/>
              </a:lnSpc>
              <a:spcBef>
                <a:spcPts val="500"/>
              </a:spcBef>
              <a:spcAft>
                <a:spcPct val="0"/>
              </a:spcAft>
              <a:buClrTx/>
              <a:buSzTx/>
              <a:buFontTx/>
              <a:buNone/>
              <a:tabLst/>
              <a:defRPr/>
            </a:pPr>
            <a:r>
              <a:rPr kumimoji="0" lang="en-US" sz="1200" b="0" i="0" u="none" strike="noStrike" kern="2000" cap="none" spc="50" normalizeH="0" baseline="0" noProof="0" dirty="0">
                <a:ln>
                  <a:noFill/>
                </a:ln>
                <a:solidFill>
                  <a:schemeClr val="bg1"/>
                </a:solidFill>
                <a:effectLst/>
                <a:uLnTx/>
                <a:uFillTx/>
                <a:latin typeface="Arial"/>
                <a:ea typeface="+mn-ea"/>
                <a:cs typeface="Arial" pitchFamily="34" charset="0"/>
                <a:sym typeface="Helvetica"/>
              </a:rPr>
              <a:t>Years of Longest Client Partnership</a:t>
            </a:r>
          </a:p>
        </p:txBody>
      </p:sp>
      <p:sp>
        <p:nvSpPr>
          <p:cNvPr id="292" name="Rectangle 291">
            <a:extLst>
              <a:ext uri="{FF2B5EF4-FFF2-40B4-BE49-F238E27FC236}">
                <a16:creationId xmlns:a16="http://schemas.microsoft.com/office/drawing/2014/main" id="{0C18B6FD-2C1A-49F4-ABB7-383E5426B2B2}"/>
              </a:ext>
            </a:extLst>
          </p:cNvPr>
          <p:cNvSpPr/>
          <p:nvPr/>
        </p:nvSpPr>
        <p:spPr>
          <a:xfrm>
            <a:off x="8944774" y="1083128"/>
            <a:ext cx="1412567" cy="923330"/>
          </a:xfrm>
          <a:prstGeom prst="rect">
            <a:avLst/>
          </a:prstGeom>
        </p:spPr>
        <p:txBody>
          <a:bodyPr wrap="none">
            <a:spAutoFit/>
          </a:bodyPr>
          <a:lstStyle>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12</a:t>
            </a:r>
            <a:r>
              <a:rPr kumimoji="0" lang="en-US" sz="36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a:t>
            </a:r>
          </a:p>
        </p:txBody>
      </p:sp>
      <p:sp>
        <p:nvSpPr>
          <p:cNvPr id="293" name="Rectangle 292">
            <a:extLst>
              <a:ext uri="{FF2B5EF4-FFF2-40B4-BE49-F238E27FC236}">
                <a16:creationId xmlns:a16="http://schemas.microsoft.com/office/drawing/2014/main" id="{687CDD4C-EFB9-410E-B856-F646EE666C58}"/>
              </a:ext>
            </a:extLst>
          </p:cNvPr>
          <p:cNvSpPr/>
          <p:nvPr/>
        </p:nvSpPr>
        <p:spPr>
          <a:xfrm>
            <a:off x="10599889" y="1070076"/>
            <a:ext cx="1409493" cy="923330"/>
          </a:xfrm>
          <a:prstGeom prst="rect">
            <a:avLst/>
          </a:prstGeom>
        </p:spPr>
        <p:txBody>
          <a:bodyPr wrap="square">
            <a:spAutoFit/>
          </a:bodyPr>
          <a:lstStyle>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35</a:t>
            </a:r>
            <a:r>
              <a:rPr kumimoji="0" lang="en-US" sz="36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a:t>
            </a:r>
          </a:p>
        </p:txBody>
      </p:sp>
      <p:sp>
        <p:nvSpPr>
          <p:cNvPr id="294" name="We can’t wait to show you">
            <a:extLst>
              <a:ext uri="{FF2B5EF4-FFF2-40B4-BE49-F238E27FC236}">
                <a16:creationId xmlns:a16="http://schemas.microsoft.com/office/drawing/2014/main" id="{CC26A912-723D-41C4-AE50-F2E423A98B5C}"/>
              </a:ext>
            </a:extLst>
          </p:cNvPr>
          <p:cNvSpPr txBox="1"/>
          <p:nvPr/>
        </p:nvSpPr>
        <p:spPr>
          <a:xfrm>
            <a:off x="677714" y="563868"/>
            <a:ext cx="6364952" cy="1847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no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Black" panose="020B0A04020102020204" pitchFamily="34" charset="0"/>
                <a:cs typeface="Arial"/>
                <a:sym typeface="Arial"/>
              </a:rPr>
              <a:t>You already count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Black" panose="020B0A04020102020204" pitchFamily="34" charset="0"/>
                <a:cs typeface="Arial"/>
                <a:sym typeface="Arial"/>
              </a:rPr>
              <a:t>Concentrix every day</a:t>
            </a:r>
          </a:p>
        </p:txBody>
      </p:sp>
      <p:sp>
        <p:nvSpPr>
          <p:cNvPr id="295" name="Title 1">
            <a:extLst>
              <a:ext uri="{FF2B5EF4-FFF2-40B4-BE49-F238E27FC236}">
                <a16:creationId xmlns:a16="http://schemas.microsoft.com/office/drawing/2014/main" id="{1B6A9519-3FC6-4A19-B210-DB99C5D68443}"/>
              </a:ext>
            </a:extLst>
          </p:cNvPr>
          <p:cNvSpPr txBox="1">
            <a:spLocks/>
          </p:cNvSpPr>
          <p:nvPr/>
        </p:nvSpPr>
        <p:spPr>
          <a:xfrm>
            <a:off x="7256742" y="161793"/>
            <a:ext cx="4881777" cy="754621"/>
          </a:xfrm>
          <a:prstGeom prst="rect">
            <a:avLst/>
          </a:prstGeom>
        </p:spPr>
        <p:txBody>
          <a:bodyPr anchor="b"/>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400" b="0" i="0" u="none" strike="noStrike" kern="0" cap="none" spc="0" normalizeH="0" baseline="0" noProof="0" dirty="0">
                <a:ln>
                  <a:noFill/>
                </a:ln>
                <a:solidFill>
                  <a:schemeClr val="bg1"/>
                </a:solidFill>
                <a:effectLst/>
                <a:uLnTx/>
                <a:uFillTx/>
                <a:latin typeface="Arial Black"/>
                <a:sym typeface="Trebuchet MS"/>
              </a:rPr>
              <a:t>Who We Are Today</a:t>
            </a:r>
          </a:p>
        </p:txBody>
      </p:sp>
      <p:cxnSp>
        <p:nvCxnSpPr>
          <p:cNvPr id="297" name="Straight Connector 296">
            <a:extLst>
              <a:ext uri="{FF2B5EF4-FFF2-40B4-BE49-F238E27FC236}">
                <a16:creationId xmlns:a16="http://schemas.microsoft.com/office/drawing/2014/main" id="{FFDEDF3F-D35E-4B8D-968B-0114426D57EC}"/>
              </a:ext>
            </a:extLst>
          </p:cNvPr>
          <p:cNvCxnSpPr/>
          <p:nvPr/>
        </p:nvCxnSpPr>
        <p:spPr>
          <a:xfrm flipH="1">
            <a:off x="10519972" y="1101702"/>
            <a:ext cx="1" cy="1198865"/>
          </a:xfrm>
          <a:prstGeom prst="line">
            <a:avLst/>
          </a:prstGeom>
          <a:noFill/>
          <a:ln w="12700" cap="flat">
            <a:solidFill>
              <a:schemeClr val="tx2"/>
            </a:solidFill>
            <a:prstDash val="solid"/>
            <a:round/>
          </a:ln>
          <a:effectLst/>
          <a:sp3d/>
        </p:spPr>
        <p:style>
          <a:lnRef idx="0">
            <a:scrgbClr r="0" g="0" b="0"/>
          </a:lnRef>
          <a:fillRef idx="0">
            <a:scrgbClr r="0" g="0" b="0"/>
          </a:fillRef>
          <a:effectRef idx="0">
            <a:scrgbClr r="0" g="0" b="0"/>
          </a:effectRef>
          <a:fontRef idx="none"/>
        </p:style>
      </p:cxnSp>
      <p:sp>
        <p:nvSpPr>
          <p:cNvPr id="298" name="TextBox 297">
            <a:extLst>
              <a:ext uri="{FF2B5EF4-FFF2-40B4-BE49-F238E27FC236}">
                <a16:creationId xmlns:a16="http://schemas.microsoft.com/office/drawing/2014/main" id="{60847C1F-D239-4F93-B6BA-355DD793DCB5}"/>
              </a:ext>
            </a:extLst>
          </p:cNvPr>
          <p:cNvSpPr txBox="1"/>
          <p:nvPr/>
        </p:nvSpPr>
        <p:spPr>
          <a:xfrm>
            <a:off x="7336909" y="1849399"/>
            <a:ext cx="1186506" cy="6541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a:lstStyle>
          <a:p>
            <a:pPr marL="0" marR="0" lvl="0" indent="0" algn="ctr" defTabSz="914400" rtl="0" eaLnBrk="1" fontAlgn="auto" latinLnBrk="0" hangingPunct="0">
              <a:lnSpc>
                <a:spcPts val="1500"/>
              </a:lnSpc>
              <a:spcBef>
                <a:spcPts val="500"/>
              </a:spcBef>
              <a:spcAft>
                <a:spcPct val="0"/>
              </a:spcAft>
              <a:buClrTx/>
              <a:buSzTx/>
              <a:buFontTx/>
              <a:buNone/>
              <a:tabLst/>
              <a:defRPr/>
            </a:pPr>
            <a:r>
              <a:rPr kumimoji="0" lang="en-US" sz="1200" b="0" i="0" u="none" strike="noStrike" kern="2000" cap="none" spc="50" normalizeH="0" baseline="0" noProof="0" dirty="0">
                <a:ln>
                  <a:noFill/>
                </a:ln>
                <a:solidFill>
                  <a:schemeClr val="bg1"/>
                </a:solidFill>
                <a:effectLst/>
                <a:uLnTx/>
                <a:uFillTx/>
                <a:latin typeface="Arial"/>
                <a:ea typeface="+mn-ea"/>
                <a:cs typeface="Arial" pitchFamily="34" charset="0"/>
                <a:sym typeface="Helvetica"/>
              </a:rPr>
              <a:t>Years of Market and Industry Experience</a:t>
            </a:r>
          </a:p>
        </p:txBody>
      </p:sp>
      <p:sp>
        <p:nvSpPr>
          <p:cNvPr id="299" name="Rectangle 298">
            <a:extLst>
              <a:ext uri="{FF2B5EF4-FFF2-40B4-BE49-F238E27FC236}">
                <a16:creationId xmlns:a16="http://schemas.microsoft.com/office/drawing/2014/main" id="{496B12D9-8EF9-4E2B-B272-515D42270585}"/>
              </a:ext>
            </a:extLst>
          </p:cNvPr>
          <p:cNvSpPr/>
          <p:nvPr/>
        </p:nvSpPr>
        <p:spPr>
          <a:xfrm>
            <a:off x="7256742" y="1107836"/>
            <a:ext cx="1412567" cy="923330"/>
          </a:xfrm>
          <a:prstGeom prst="rect">
            <a:avLst/>
          </a:prstGeom>
        </p:spPr>
        <p:txBody>
          <a:bodyPr wrap="none">
            <a:spAutoFit/>
          </a:bodyPr>
          <a:lstStyle>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40</a:t>
            </a:r>
            <a:r>
              <a:rPr kumimoji="0" lang="en-US" sz="3600" b="0" i="0" u="none" strike="noStrike" kern="2000" cap="none" spc="0" normalizeH="0" baseline="0" noProof="0" dirty="0">
                <a:ln>
                  <a:noFill/>
                </a:ln>
                <a:solidFill>
                  <a:schemeClr val="accent5"/>
                </a:solidFill>
                <a:effectLst/>
                <a:uLnTx/>
                <a:uFillTx/>
                <a:latin typeface="Arial Black"/>
                <a:ea typeface="Montserrat Regular"/>
                <a:cs typeface="Montserrat Regular"/>
                <a:sym typeface="Montserrat Regular"/>
              </a:rPr>
              <a:t>+</a:t>
            </a:r>
          </a:p>
        </p:txBody>
      </p:sp>
      <p:cxnSp>
        <p:nvCxnSpPr>
          <p:cNvPr id="300" name="Straight Connector 299">
            <a:extLst>
              <a:ext uri="{FF2B5EF4-FFF2-40B4-BE49-F238E27FC236}">
                <a16:creationId xmlns:a16="http://schemas.microsoft.com/office/drawing/2014/main" id="{0EB5107E-4538-4672-B78F-0656622A7923}"/>
              </a:ext>
            </a:extLst>
          </p:cNvPr>
          <p:cNvCxnSpPr/>
          <p:nvPr/>
        </p:nvCxnSpPr>
        <p:spPr>
          <a:xfrm flipH="1">
            <a:off x="8862826" y="1180114"/>
            <a:ext cx="1" cy="1198865"/>
          </a:xfrm>
          <a:prstGeom prst="line">
            <a:avLst/>
          </a:prstGeom>
          <a:noFill/>
          <a:ln w="12700" cap="flat">
            <a:solidFill>
              <a:schemeClr val="tx2"/>
            </a:solidFill>
            <a:prstDash val="solid"/>
            <a:round/>
          </a:ln>
          <a:effectLst/>
          <a:sp3d/>
        </p:spPr>
        <p:style>
          <a:lnRef idx="0">
            <a:scrgbClr r="0" g="0" b="0"/>
          </a:lnRef>
          <a:fillRef idx="0">
            <a:scrgbClr r="0" g="0" b="0"/>
          </a:fillRef>
          <a:effectRef idx="0">
            <a:scrgbClr r="0" g="0" b="0"/>
          </a:effectRef>
          <a:fontRef idx="none"/>
        </p:style>
      </p:cxnSp>
      <p:grpSp>
        <p:nvGrpSpPr>
          <p:cNvPr id="302" name="Group 301">
            <a:extLst>
              <a:ext uri="{FF2B5EF4-FFF2-40B4-BE49-F238E27FC236}">
                <a16:creationId xmlns:a16="http://schemas.microsoft.com/office/drawing/2014/main" id="{3F630BB6-DC06-44A5-BDDC-FCFAED2BCE55}"/>
              </a:ext>
            </a:extLst>
          </p:cNvPr>
          <p:cNvGrpSpPr/>
          <p:nvPr/>
        </p:nvGrpSpPr>
        <p:grpSpPr>
          <a:xfrm>
            <a:off x="7299697" y="2735986"/>
            <a:ext cx="872334" cy="872334"/>
            <a:chOff x="1825299" y="1111816"/>
            <a:chExt cx="872334" cy="872334"/>
          </a:xfrm>
          <a:solidFill>
            <a:schemeClr val="bg1">
              <a:lumMod val="85000"/>
            </a:schemeClr>
          </a:solidFill>
        </p:grpSpPr>
        <p:sp>
          <p:nvSpPr>
            <p:cNvPr id="303" name="Freeform 389">
              <a:extLst>
                <a:ext uri="{FF2B5EF4-FFF2-40B4-BE49-F238E27FC236}">
                  <a16:creationId xmlns:a16="http://schemas.microsoft.com/office/drawing/2014/main" id="{062524A6-0A52-4F09-8330-9409EA9EFEC9}"/>
                </a:ext>
              </a:extLst>
            </p:cNvPr>
            <p:cNvSpPr/>
            <p:nvPr/>
          </p:nvSpPr>
          <p:spPr>
            <a:xfrm>
              <a:off x="1825299" y="1111816"/>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304" name="Group 303">
              <a:extLst>
                <a:ext uri="{FF2B5EF4-FFF2-40B4-BE49-F238E27FC236}">
                  <a16:creationId xmlns:a16="http://schemas.microsoft.com/office/drawing/2014/main" id="{391636C9-BE47-4281-8216-40A7460BE65D}"/>
                </a:ext>
              </a:extLst>
            </p:cNvPr>
            <p:cNvGrpSpPr/>
            <p:nvPr/>
          </p:nvGrpSpPr>
          <p:grpSpPr>
            <a:xfrm>
              <a:off x="1964420" y="1325019"/>
              <a:ext cx="604890" cy="432183"/>
              <a:chOff x="3167063" y="5341938"/>
              <a:chExt cx="1150938" cy="822325"/>
            </a:xfrm>
            <a:grpFill/>
          </p:grpSpPr>
          <p:sp>
            <p:nvSpPr>
              <p:cNvPr id="305" name="Freeform 66">
                <a:extLst>
                  <a:ext uri="{FF2B5EF4-FFF2-40B4-BE49-F238E27FC236}">
                    <a16:creationId xmlns:a16="http://schemas.microsoft.com/office/drawing/2014/main" id="{0A839758-3244-446F-860C-E23EA6E147C4}"/>
                  </a:ext>
                </a:extLst>
              </p:cNvPr>
              <p:cNvSpPr>
                <a:spLocks noEditPoints="1"/>
              </p:cNvSpPr>
              <p:nvPr/>
            </p:nvSpPr>
            <p:spPr bwMode="auto">
              <a:xfrm>
                <a:off x="3451226" y="5341938"/>
                <a:ext cx="192088" cy="193675"/>
              </a:xfrm>
              <a:custGeom>
                <a:avLst/>
                <a:gdLst>
                  <a:gd name="T0" fmla="*/ 43 w 121"/>
                  <a:gd name="T1" fmla="*/ 120 h 122"/>
                  <a:gd name="T2" fmla="*/ 60 w 121"/>
                  <a:gd name="T3" fmla="*/ 122 h 122"/>
                  <a:gd name="T4" fmla="*/ 60 w 121"/>
                  <a:gd name="T5" fmla="*/ 122 h 122"/>
                  <a:gd name="T6" fmla="*/ 70 w 121"/>
                  <a:gd name="T7" fmla="*/ 122 h 122"/>
                  <a:gd name="T8" fmla="*/ 89 w 121"/>
                  <a:gd name="T9" fmla="*/ 116 h 122"/>
                  <a:gd name="T10" fmla="*/ 104 w 121"/>
                  <a:gd name="T11" fmla="*/ 105 h 122"/>
                  <a:gd name="T12" fmla="*/ 116 w 121"/>
                  <a:gd name="T13" fmla="*/ 88 h 122"/>
                  <a:gd name="T14" fmla="*/ 119 w 121"/>
                  <a:gd name="T15" fmla="*/ 78 h 122"/>
                  <a:gd name="T16" fmla="*/ 121 w 121"/>
                  <a:gd name="T17" fmla="*/ 56 h 122"/>
                  <a:gd name="T18" fmla="*/ 114 w 121"/>
                  <a:gd name="T19" fmla="*/ 33 h 122"/>
                  <a:gd name="T20" fmla="*/ 99 w 121"/>
                  <a:gd name="T21" fmla="*/ 16 h 122"/>
                  <a:gd name="T22" fmla="*/ 78 w 121"/>
                  <a:gd name="T23" fmla="*/ 4 h 122"/>
                  <a:gd name="T24" fmla="*/ 68 w 121"/>
                  <a:gd name="T25" fmla="*/ 2 h 122"/>
                  <a:gd name="T26" fmla="*/ 60 w 121"/>
                  <a:gd name="T27" fmla="*/ 0 h 122"/>
                  <a:gd name="T28" fmla="*/ 41 w 121"/>
                  <a:gd name="T29" fmla="*/ 4 h 122"/>
                  <a:gd name="T30" fmla="*/ 24 w 121"/>
                  <a:gd name="T31" fmla="*/ 14 h 122"/>
                  <a:gd name="T32" fmla="*/ 11 w 121"/>
                  <a:gd name="T33" fmla="*/ 27 h 122"/>
                  <a:gd name="T34" fmla="*/ 1 w 121"/>
                  <a:gd name="T35" fmla="*/ 46 h 122"/>
                  <a:gd name="T36" fmla="*/ 0 w 121"/>
                  <a:gd name="T37" fmla="*/ 58 h 122"/>
                  <a:gd name="T38" fmla="*/ 3 w 121"/>
                  <a:gd name="T39" fmla="*/ 80 h 122"/>
                  <a:gd name="T40" fmla="*/ 7 w 121"/>
                  <a:gd name="T41" fmla="*/ 92 h 122"/>
                  <a:gd name="T42" fmla="*/ 22 w 121"/>
                  <a:gd name="T43" fmla="*/ 109 h 122"/>
                  <a:gd name="T44" fmla="*/ 43 w 121"/>
                  <a:gd name="T45" fmla="*/ 120 h 122"/>
                  <a:gd name="T46" fmla="*/ 30 w 121"/>
                  <a:gd name="T47" fmla="*/ 54 h 122"/>
                  <a:gd name="T48" fmla="*/ 36 w 121"/>
                  <a:gd name="T49" fmla="*/ 44 h 122"/>
                  <a:gd name="T50" fmla="*/ 51 w 121"/>
                  <a:gd name="T51" fmla="*/ 33 h 122"/>
                  <a:gd name="T52" fmla="*/ 60 w 121"/>
                  <a:gd name="T53" fmla="*/ 31 h 122"/>
                  <a:gd name="T54" fmla="*/ 68 w 121"/>
                  <a:gd name="T55" fmla="*/ 33 h 122"/>
                  <a:gd name="T56" fmla="*/ 79 w 121"/>
                  <a:gd name="T57" fmla="*/ 39 h 122"/>
                  <a:gd name="T58" fmla="*/ 87 w 121"/>
                  <a:gd name="T59" fmla="*/ 48 h 122"/>
                  <a:gd name="T60" fmla="*/ 91 w 121"/>
                  <a:gd name="T61" fmla="*/ 58 h 122"/>
                  <a:gd name="T62" fmla="*/ 89 w 121"/>
                  <a:gd name="T63" fmla="*/ 71 h 122"/>
                  <a:gd name="T64" fmla="*/ 85 w 121"/>
                  <a:gd name="T65" fmla="*/ 80 h 122"/>
                  <a:gd name="T66" fmla="*/ 70 w 121"/>
                  <a:gd name="T67" fmla="*/ 92 h 122"/>
                  <a:gd name="T68" fmla="*/ 60 w 121"/>
                  <a:gd name="T69" fmla="*/ 94 h 122"/>
                  <a:gd name="T70" fmla="*/ 60 w 121"/>
                  <a:gd name="T71" fmla="*/ 94 h 122"/>
                  <a:gd name="T72" fmla="*/ 53 w 121"/>
                  <a:gd name="T73" fmla="*/ 92 h 122"/>
                  <a:gd name="T74" fmla="*/ 41 w 121"/>
                  <a:gd name="T75" fmla="*/ 86 h 122"/>
                  <a:gd name="T76" fmla="*/ 34 w 121"/>
                  <a:gd name="T77" fmla="*/ 77 h 122"/>
                  <a:gd name="T78" fmla="*/ 32 w 121"/>
                  <a:gd name="T79" fmla="*/ 71 h 122"/>
                  <a:gd name="T80" fmla="*/ 30 w 121"/>
                  <a:gd name="T81" fmla="*/ 59 h 122"/>
                  <a:gd name="T82" fmla="*/ 30 w 121"/>
                  <a:gd name="T83"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2">
                    <a:moveTo>
                      <a:pt x="43" y="120"/>
                    </a:moveTo>
                    <a:lnTo>
                      <a:pt x="43" y="120"/>
                    </a:lnTo>
                    <a:lnTo>
                      <a:pt x="53" y="122"/>
                    </a:lnTo>
                    <a:lnTo>
                      <a:pt x="60" y="122"/>
                    </a:lnTo>
                    <a:lnTo>
                      <a:pt x="60" y="122"/>
                    </a:lnTo>
                    <a:lnTo>
                      <a:pt x="60" y="122"/>
                    </a:lnTo>
                    <a:lnTo>
                      <a:pt x="60" y="122"/>
                    </a:lnTo>
                    <a:lnTo>
                      <a:pt x="70" y="122"/>
                    </a:lnTo>
                    <a:lnTo>
                      <a:pt x="79" y="120"/>
                    </a:lnTo>
                    <a:lnTo>
                      <a:pt x="89" y="116"/>
                    </a:lnTo>
                    <a:lnTo>
                      <a:pt x="97" y="111"/>
                    </a:lnTo>
                    <a:lnTo>
                      <a:pt x="104" y="105"/>
                    </a:lnTo>
                    <a:lnTo>
                      <a:pt x="110" y="97"/>
                    </a:lnTo>
                    <a:lnTo>
                      <a:pt x="116" y="88"/>
                    </a:lnTo>
                    <a:lnTo>
                      <a:pt x="119" y="78"/>
                    </a:lnTo>
                    <a:lnTo>
                      <a:pt x="119" y="78"/>
                    </a:lnTo>
                    <a:lnTo>
                      <a:pt x="121" y="67"/>
                    </a:lnTo>
                    <a:lnTo>
                      <a:pt x="121" y="56"/>
                    </a:lnTo>
                    <a:lnTo>
                      <a:pt x="118" y="44"/>
                    </a:lnTo>
                    <a:lnTo>
                      <a:pt x="114" y="33"/>
                    </a:lnTo>
                    <a:lnTo>
                      <a:pt x="106" y="23"/>
                    </a:lnTo>
                    <a:lnTo>
                      <a:pt x="99" y="16"/>
                    </a:lnTo>
                    <a:lnTo>
                      <a:pt x="89" y="8"/>
                    </a:lnTo>
                    <a:lnTo>
                      <a:pt x="78" y="4"/>
                    </a:lnTo>
                    <a:lnTo>
                      <a:pt x="78" y="4"/>
                    </a:lnTo>
                    <a:lnTo>
                      <a:pt x="68" y="2"/>
                    </a:lnTo>
                    <a:lnTo>
                      <a:pt x="60" y="0"/>
                    </a:lnTo>
                    <a:lnTo>
                      <a:pt x="60" y="0"/>
                    </a:lnTo>
                    <a:lnTo>
                      <a:pt x="51" y="2"/>
                    </a:lnTo>
                    <a:lnTo>
                      <a:pt x="41" y="4"/>
                    </a:lnTo>
                    <a:lnTo>
                      <a:pt x="32" y="8"/>
                    </a:lnTo>
                    <a:lnTo>
                      <a:pt x="24" y="14"/>
                    </a:lnTo>
                    <a:lnTo>
                      <a:pt x="17" y="20"/>
                    </a:lnTo>
                    <a:lnTo>
                      <a:pt x="11" y="27"/>
                    </a:lnTo>
                    <a:lnTo>
                      <a:pt x="5" y="37"/>
                    </a:lnTo>
                    <a:lnTo>
                      <a:pt x="1" y="46"/>
                    </a:lnTo>
                    <a:lnTo>
                      <a:pt x="1" y="46"/>
                    </a:lnTo>
                    <a:lnTo>
                      <a:pt x="0" y="58"/>
                    </a:lnTo>
                    <a:lnTo>
                      <a:pt x="0" y="69"/>
                    </a:lnTo>
                    <a:lnTo>
                      <a:pt x="3" y="80"/>
                    </a:lnTo>
                    <a:lnTo>
                      <a:pt x="7" y="92"/>
                    </a:lnTo>
                    <a:lnTo>
                      <a:pt x="7" y="92"/>
                    </a:lnTo>
                    <a:lnTo>
                      <a:pt x="15" y="101"/>
                    </a:lnTo>
                    <a:lnTo>
                      <a:pt x="22" y="109"/>
                    </a:lnTo>
                    <a:lnTo>
                      <a:pt x="32" y="116"/>
                    </a:lnTo>
                    <a:lnTo>
                      <a:pt x="43" y="120"/>
                    </a:lnTo>
                    <a:lnTo>
                      <a:pt x="43" y="120"/>
                    </a:lnTo>
                    <a:close/>
                    <a:moveTo>
                      <a:pt x="30" y="54"/>
                    </a:moveTo>
                    <a:lnTo>
                      <a:pt x="30" y="54"/>
                    </a:lnTo>
                    <a:lnTo>
                      <a:pt x="36" y="44"/>
                    </a:lnTo>
                    <a:lnTo>
                      <a:pt x="41" y="39"/>
                    </a:lnTo>
                    <a:lnTo>
                      <a:pt x="51" y="33"/>
                    </a:lnTo>
                    <a:lnTo>
                      <a:pt x="60" y="31"/>
                    </a:lnTo>
                    <a:lnTo>
                      <a:pt x="60" y="31"/>
                    </a:lnTo>
                    <a:lnTo>
                      <a:pt x="68" y="33"/>
                    </a:lnTo>
                    <a:lnTo>
                      <a:pt x="68" y="33"/>
                    </a:lnTo>
                    <a:lnTo>
                      <a:pt x="74" y="35"/>
                    </a:lnTo>
                    <a:lnTo>
                      <a:pt x="79" y="39"/>
                    </a:lnTo>
                    <a:lnTo>
                      <a:pt x="83" y="42"/>
                    </a:lnTo>
                    <a:lnTo>
                      <a:pt x="87" y="48"/>
                    </a:lnTo>
                    <a:lnTo>
                      <a:pt x="89" y="52"/>
                    </a:lnTo>
                    <a:lnTo>
                      <a:pt x="91" y="58"/>
                    </a:lnTo>
                    <a:lnTo>
                      <a:pt x="91" y="65"/>
                    </a:lnTo>
                    <a:lnTo>
                      <a:pt x="89" y="71"/>
                    </a:lnTo>
                    <a:lnTo>
                      <a:pt x="89" y="71"/>
                    </a:lnTo>
                    <a:lnTo>
                      <a:pt x="85" y="80"/>
                    </a:lnTo>
                    <a:lnTo>
                      <a:pt x="79" y="86"/>
                    </a:lnTo>
                    <a:lnTo>
                      <a:pt x="70" y="92"/>
                    </a:lnTo>
                    <a:lnTo>
                      <a:pt x="60" y="94"/>
                    </a:lnTo>
                    <a:lnTo>
                      <a:pt x="60" y="94"/>
                    </a:lnTo>
                    <a:lnTo>
                      <a:pt x="60" y="94"/>
                    </a:lnTo>
                    <a:lnTo>
                      <a:pt x="60" y="94"/>
                    </a:lnTo>
                    <a:lnTo>
                      <a:pt x="53" y="92"/>
                    </a:lnTo>
                    <a:lnTo>
                      <a:pt x="53" y="92"/>
                    </a:lnTo>
                    <a:lnTo>
                      <a:pt x="47" y="90"/>
                    </a:lnTo>
                    <a:lnTo>
                      <a:pt x="41" y="86"/>
                    </a:lnTo>
                    <a:lnTo>
                      <a:pt x="38" y="82"/>
                    </a:lnTo>
                    <a:lnTo>
                      <a:pt x="34" y="77"/>
                    </a:lnTo>
                    <a:lnTo>
                      <a:pt x="34" y="77"/>
                    </a:lnTo>
                    <a:lnTo>
                      <a:pt x="32" y="71"/>
                    </a:lnTo>
                    <a:lnTo>
                      <a:pt x="30" y="65"/>
                    </a:lnTo>
                    <a:lnTo>
                      <a:pt x="30" y="59"/>
                    </a:lnTo>
                    <a:lnTo>
                      <a:pt x="30" y="54"/>
                    </a:lnTo>
                    <a:lnTo>
                      <a:pt x="3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06" name="Freeform 67">
                <a:extLst>
                  <a:ext uri="{FF2B5EF4-FFF2-40B4-BE49-F238E27FC236}">
                    <a16:creationId xmlns:a16="http://schemas.microsoft.com/office/drawing/2014/main" id="{7C1FC303-06FE-4A57-A235-8D9D59AD2C7B}"/>
                  </a:ext>
                </a:extLst>
              </p:cNvPr>
              <p:cNvSpPr>
                <a:spLocks noEditPoints="1"/>
              </p:cNvSpPr>
              <p:nvPr/>
            </p:nvSpPr>
            <p:spPr bwMode="auto">
              <a:xfrm>
                <a:off x="3840163" y="5341938"/>
                <a:ext cx="193675" cy="193675"/>
              </a:xfrm>
              <a:custGeom>
                <a:avLst/>
                <a:gdLst>
                  <a:gd name="T0" fmla="*/ 61 w 122"/>
                  <a:gd name="T1" fmla="*/ 122 h 122"/>
                  <a:gd name="T2" fmla="*/ 78 w 122"/>
                  <a:gd name="T3" fmla="*/ 120 h 122"/>
                  <a:gd name="T4" fmla="*/ 89 w 122"/>
                  <a:gd name="T5" fmla="*/ 116 h 122"/>
                  <a:gd name="T6" fmla="*/ 107 w 122"/>
                  <a:gd name="T7" fmla="*/ 101 h 122"/>
                  <a:gd name="T8" fmla="*/ 114 w 122"/>
                  <a:gd name="T9" fmla="*/ 92 h 122"/>
                  <a:gd name="T10" fmla="*/ 122 w 122"/>
                  <a:gd name="T11" fmla="*/ 69 h 122"/>
                  <a:gd name="T12" fmla="*/ 120 w 122"/>
                  <a:gd name="T13" fmla="*/ 46 h 122"/>
                  <a:gd name="T14" fmla="*/ 116 w 122"/>
                  <a:gd name="T15" fmla="*/ 37 h 122"/>
                  <a:gd name="T16" fmla="*/ 105 w 122"/>
                  <a:gd name="T17" fmla="*/ 20 h 122"/>
                  <a:gd name="T18" fmla="*/ 89 w 122"/>
                  <a:gd name="T19" fmla="*/ 8 h 122"/>
                  <a:gd name="T20" fmla="*/ 70 w 122"/>
                  <a:gd name="T21" fmla="*/ 2 h 122"/>
                  <a:gd name="T22" fmla="*/ 61 w 122"/>
                  <a:gd name="T23" fmla="*/ 0 h 122"/>
                  <a:gd name="T24" fmla="*/ 44 w 122"/>
                  <a:gd name="T25" fmla="*/ 4 h 122"/>
                  <a:gd name="T26" fmla="*/ 32 w 122"/>
                  <a:gd name="T27" fmla="*/ 8 h 122"/>
                  <a:gd name="T28" fmla="*/ 15 w 122"/>
                  <a:gd name="T29" fmla="*/ 23 h 122"/>
                  <a:gd name="T30" fmla="*/ 4 w 122"/>
                  <a:gd name="T31" fmla="*/ 44 h 122"/>
                  <a:gd name="T32" fmla="*/ 0 w 122"/>
                  <a:gd name="T33" fmla="*/ 67 h 122"/>
                  <a:gd name="T34" fmla="*/ 2 w 122"/>
                  <a:gd name="T35" fmla="*/ 78 h 122"/>
                  <a:gd name="T36" fmla="*/ 11 w 122"/>
                  <a:gd name="T37" fmla="*/ 97 h 122"/>
                  <a:gd name="T38" fmla="*/ 25 w 122"/>
                  <a:gd name="T39" fmla="*/ 111 h 122"/>
                  <a:gd name="T40" fmla="*/ 42 w 122"/>
                  <a:gd name="T41" fmla="*/ 120 h 122"/>
                  <a:gd name="T42" fmla="*/ 61 w 122"/>
                  <a:gd name="T43" fmla="*/ 122 h 122"/>
                  <a:gd name="T44" fmla="*/ 53 w 122"/>
                  <a:gd name="T45" fmla="*/ 33 h 122"/>
                  <a:gd name="T46" fmla="*/ 61 w 122"/>
                  <a:gd name="T47" fmla="*/ 31 h 122"/>
                  <a:gd name="T48" fmla="*/ 70 w 122"/>
                  <a:gd name="T49" fmla="*/ 33 h 122"/>
                  <a:gd name="T50" fmla="*/ 86 w 122"/>
                  <a:gd name="T51" fmla="*/ 44 h 122"/>
                  <a:gd name="T52" fmla="*/ 91 w 122"/>
                  <a:gd name="T53" fmla="*/ 54 h 122"/>
                  <a:gd name="T54" fmla="*/ 91 w 122"/>
                  <a:gd name="T55" fmla="*/ 65 h 122"/>
                  <a:gd name="T56" fmla="*/ 87 w 122"/>
                  <a:gd name="T57" fmla="*/ 77 h 122"/>
                  <a:gd name="T58" fmla="*/ 84 w 122"/>
                  <a:gd name="T59" fmla="*/ 82 h 122"/>
                  <a:gd name="T60" fmla="*/ 74 w 122"/>
                  <a:gd name="T61" fmla="*/ 90 h 122"/>
                  <a:gd name="T62" fmla="*/ 68 w 122"/>
                  <a:gd name="T63" fmla="*/ 92 h 122"/>
                  <a:gd name="T64" fmla="*/ 61 w 122"/>
                  <a:gd name="T65" fmla="*/ 94 h 122"/>
                  <a:gd name="T66" fmla="*/ 42 w 122"/>
                  <a:gd name="T67" fmla="*/ 86 h 122"/>
                  <a:gd name="T68" fmla="*/ 32 w 122"/>
                  <a:gd name="T69" fmla="*/ 71 h 122"/>
                  <a:gd name="T70" fmla="*/ 30 w 122"/>
                  <a:gd name="T71" fmla="*/ 65 h 122"/>
                  <a:gd name="T72" fmla="*/ 32 w 122"/>
                  <a:gd name="T73" fmla="*/ 52 h 122"/>
                  <a:gd name="T74" fmla="*/ 38 w 122"/>
                  <a:gd name="T75" fmla="*/ 42 h 122"/>
                  <a:gd name="T76" fmla="*/ 48 w 122"/>
                  <a:gd name="T77" fmla="*/ 35 h 122"/>
                  <a:gd name="T78" fmla="*/ 53 w 122"/>
                  <a:gd name="T79"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2">
                    <a:moveTo>
                      <a:pt x="61" y="122"/>
                    </a:moveTo>
                    <a:lnTo>
                      <a:pt x="61" y="122"/>
                    </a:lnTo>
                    <a:lnTo>
                      <a:pt x="68" y="122"/>
                    </a:lnTo>
                    <a:lnTo>
                      <a:pt x="78" y="120"/>
                    </a:lnTo>
                    <a:lnTo>
                      <a:pt x="78" y="120"/>
                    </a:lnTo>
                    <a:lnTo>
                      <a:pt x="89" y="116"/>
                    </a:lnTo>
                    <a:lnTo>
                      <a:pt x="99" y="109"/>
                    </a:lnTo>
                    <a:lnTo>
                      <a:pt x="107" y="101"/>
                    </a:lnTo>
                    <a:lnTo>
                      <a:pt x="114" y="92"/>
                    </a:lnTo>
                    <a:lnTo>
                      <a:pt x="114" y="92"/>
                    </a:lnTo>
                    <a:lnTo>
                      <a:pt x="120" y="80"/>
                    </a:lnTo>
                    <a:lnTo>
                      <a:pt x="122" y="69"/>
                    </a:lnTo>
                    <a:lnTo>
                      <a:pt x="122" y="58"/>
                    </a:lnTo>
                    <a:lnTo>
                      <a:pt x="120" y="46"/>
                    </a:lnTo>
                    <a:lnTo>
                      <a:pt x="120" y="46"/>
                    </a:lnTo>
                    <a:lnTo>
                      <a:pt x="116" y="37"/>
                    </a:lnTo>
                    <a:lnTo>
                      <a:pt x="110" y="27"/>
                    </a:lnTo>
                    <a:lnTo>
                      <a:pt x="105" y="20"/>
                    </a:lnTo>
                    <a:lnTo>
                      <a:pt x="97" y="14"/>
                    </a:lnTo>
                    <a:lnTo>
                      <a:pt x="89" y="8"/>
                    </a:lnTo>
                    <a:lnTo>
                      <a:pt x="80" y="4"/>
                    </a:lnTo>
                    <a:lnTo>
                      <a:pt x="70" y="2"/>
                    </a:lnTo>
                    <a:lnTo>
                      <a:pt x="61" y="0"/>
                    </a:lnTo>
                    <a:lnTo>
                      <a:pt x="61" y="0"/>
                    </a:lnTo>
                    <a:lnTo>
                      <a:pt x="53" y="2"/>
                    </a:lnTo>
                    <a:lnTo>
                      <a:pt x="44" y="4"/>
                    </a:lnTo>
                    <a:lnTo>
                      <a:pt x="44" y="4"/>
                    </a:lnTo>
                    <a:lnTo>
                      <a:pt x="32" y="8"/>
                    </a:lnTo>
                    <a:lnTo>
                      <a:pt x="23" y="16"/>
                    </a:lnTo>
                    <a:lnTo>
                      <a:pt x="15" y="23"/>
                    </a:lnTo>
                    <a:lnTo>
                      <a:pt x="8" y="33"/>
                    </a:lnTo>
                    <a:lnTo>
                      <a:pt x="4" y="44"/>
                    </a:lnTo>
                    <a:lnTo>
                      <a:pt x="0" y="56"/>
                    </a:lnTo>
                    <a:lnTo>
                      <a:pt x="0" y="67"/>
                    </a:lnTo>
                    <a:lnTo>
                      <a:pt x="2" y="78"/>
                    </a:lnTo>
                    <a:lnTo>
                      <a:pt x="2" y="78"/>
                    </a:lnTo>
                    <a:lnTo>
                      <a:pt x="6" y="88"/>
                    </a:lnTo>
                    <a:lnTo>
                      <a:pt x="11" y="97"/>
                    </a:lnTo>
                    <a:lnTo>
                      <a:pt x="17" y="105"/>
                    </a:lnTo>
                    <a:lnTo>
                      <a:pt x="25" y="111"/>
                    </a:lnTo>
                    <a:lnTo>
                      <a:pt x="32" y="116"/>
                    </a:lnTo>
                    <a:lnTo>
                      <a:pt x="42" y="120"/>
                    </a:lnTo>
                    <a:lnTo>
                      <a:pt x="51" y="122"/>
                    </a:lnTo>
                    <a:lnTo>
                      <a:pt x="61" y="122"/>
                    </a:lnTo>
                    <a:lnTo>
                      <a:pt x="61" y="122"/>
                    </a:lnTo>
                    <a:close/>
                    <a:moveTo>
                      <a:pt x="53" y="33"/>
                    </a:moveTo>
                    <a:lnTo>
                      <a:pt x="53" y="33"/>
                    </a:lnTo>
                    <a:lnTo>
                      <a:pt x="61" y="31"/>
                    </a:lnTo>
                    <a:lnTo>
                      <a:pt x="61" y="31"/>
                    </a:lnTo>
                    <a:lnTo>
                      <a:pt x="70" y="33"/>
                    </a:lnTo>
                    <a:lnTo>
                      <a:pt x="80" y="39"/>
                    </a:lnTo>
                    <a:lnTo>
                      <a:pt x="86" y="44"/>
                    </a:lnTo>
                    <a:lnTo>
                      <a:pt x="91" y="54"/>
                    </a:lnTo>
                    <a:lnTo>
                      <a:pt x="91" y="54"/>
                    </a:lnTo>
                    <a:lnTo>
                      <a:pt x="91" y="59"/>
                    </a:lnTo>
                    <a:lnTo>
                      <a:pt x="91" y="65"/>
                    </a:lnTo>
                    <a:lnTo>
                      <a:pt x="89" y="71"/>
                    </a:lnTo>
                    <a:lnTo>
                      <a:pt x="87" y="77"/>
                    </a:lnTo>
                    <a:lnTo>
                      <a:pt x="87" y="77"/>
                    </a:lnTo>
                    <a:lnTo>
                      <a:pt x="84" y="82"/>
                    </a:lnTo>
                    <a:lnTo>
                      <a:pt x="80" y="86"/>
                    </a:lnTo>
                    <a:lnTo>
                      <a:pt x="74" y="90"/>
                    </a:lnTo>
                    <a:lnTo>
                      <a:pt x="68" y="92"/>
                    </a:lnTo>
                    <a:lnTo>
                      <a:pt x="68" y="92"/>
                    </a:lnTo>
                    <a:lnTo>
                      <a:pt x="61" y="94"/>
                    </a:lnTo>
                    <a:lnTo>
                      <a:pt x="61" y="94"/>
                    </a:lnTo>
                    <a:lnTo>
                      <a:pt x="51" y="92"/>
                    </a:lnTo>
                    <a:lnTo>
                      <a:pt x="42" y="86"/>
                    </a:lnTo>
                    <a:lnTo>
                      <a:pt x="36" y="80"/>
                    </a:lnTo>
                    <a:lnTo>
                      <a:pt x="32" y="71"/>
                    </a:lnTo>
                    <a:lnTo>
                      <a:pt x="32" y="71"/>
                    </a:lnTo>
                    <a:lnTo>
                      <a:pt x="30" y="65"/>
                    </a:lnTo>
                    <a:lnTo>
                      <a:pt x="30" y="58"/>
                    </a:lnTo>
                    <a:lnTo>
                      <a:pt x="32" y="52"/>
                    </a:lnTo>
                    <a:lnTo>
                      <a:pt x="34" y="48"/>
                    </a:lnTo>
                    <a:lnTo>
                      <a:pt x="38" y="42"/>
                    </a:lnTo>
                    <a:lnTo>
                      <a:pt x="42" y="39"/>
                    </a:lnTo>
                    <a:lnTo>
                      <a:pt x="48" y="35"/>
                    </a:lnTo>
                    <a:lnTo>
                      <a:pt x="53" y="33"/>
                    </a:lnTo>
                    <a:lnTo>
                      <a:pt x="5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07" name="Freeform 68">
                <a:extLst>
                  <a:ext uri="{FF2B5EF4-FFF2-40B4-BE49-F238E27FC236}">
                    <a16:creationId xmlns:a16="http://schemas.microsoft.com/office/drawing/2014/main" id="{5E5F0A50-44A8-4267-A03E-1CFDCF859CA2}"/>
                  </a:ext>
                </a:extLst>
              </p:cNvPr>
              <p:cNvSpPr>
                <a:spLocks noEditPoints="1"/>
              </p:cNvSpPr>
              <p:nvPr/>
            </p:nvSpPr>
            <p:spPr bwMode="auto">
              <a:xfrm>
                <a:off x="3290888" y="5548313"/>
                <a:ext cx="903288" cy="177800"/>
              </a:xfrm>
              <a:custGeom>
                <a:avLst/>
                <a:gdLst>
                  <a:gd name="T0" fmla="*/ 61 w 569"/>
                  <a:gd name="T1" fmla="*/ 112 h 112"/>
                  <a:gd name="T2" fmla="*/ 308 w 569"/>
                  <a:gd name="T3" fmla="*/ 112 h 112"/>
                  <a:gd name="T4" fmla="*/ 553 w 569"/>
                  <a:gd name="T5" fmla="*/ 112 h 112"/>
                  <a:gd name="T6" fmla="*/ 559 w 569"/>
                  <a:gd name="T7" fmla="*/ 110 h 112"/>
                  <a:gd name="T8" fmla="*/ 567 w 569"/>
                  <a:gd name="T9" fmla="*/ 102 h 112"/>
                  <a:gd name="T10" fmla="*/ 569 w 569"/>
                  <a:gd name="T11" fmla="*/ 97 h 112"/>
                  <a:gd name="T12" fmla="*/ 565 w 569"/>
                  <a:gd name="T13" fmla="*/ 87 h 112"/>
                  <a:gd name="T14" fmla="*/ 553 w 569"/>
                  <a:gd name="T15" fmla="*/ 82 h 112"/>
                  <a:gd name="T16" fmla="*/ 523 w 569"/>
                  <a:gd name="T17" fmla="*/ 45 h 112"/>
                  <a:gd name="T18" fmla="*/ 523 w 569"/>
                  <a:gd name="T19" fmla="*/ 38 h 112"/>
                  <a:gd name="T20" fmla="*/ 515 w 569"/>
                  <a:gd name="T21" fmla="*/ 21 h 112"/>
                  <a:gd name="T22" fmla="*/ 504 w 569"/>
                  <a:gd name="T23" fmla="*/ 9 h 112"/>
                  <a:gd name="T24" fmla="*/ 489 w 569"/>
                  <a:gd name="T25" fmla="*/ 2 h 112"/>
                  <a:gd name="T26" fmla="*/ 479 w 569"/>
                  <a:gd name="T27" fmla="*/ 0 h 112"/>
                  <a:gd name="T28" fmla="*/ 336 w 569"/>
                  <a:gd name="T29" fmla="*/ 0 h 112"/>
                  <a:gd name="T30" fmla="*/ 336 w 569"/>
                  <a:gd name="T31" fmla="*/ 0 h 112"/>
                  <a:gd name="T32" fmla="*/ 327 w 569"/>
                  <a:gd name="T33" fmla="*/ 2 h 112"/>
                  <a:gd name="T34" fmla="*/ 312 w 569"/>
                  <a:gd name="T35" fmla="*/ 9 h 112"/>
                  <a:gd name="T36" fmla="*/ 300 w 569"/>
                  <a:gd name="T37" fmla="*/ 21 h 112"/>
                  <a:gd name="T38" fmla="*/ 293 w 569"/>
                  <a:gd name="T39" fmla="*/ 38 h 112"/>
                  <a:gd name="T40" fmla="*/ 293 w 569"/>
                  <a:gd name="T41" fmla="*/ 82 h 112"/>
                  <a:gd name="T42" fmla="*/ 276 w 569"/>
                  <a:gd name="T43" fmla="*/ 45 h 112"/>
                  <a:gd name="T44" fmla="*/ 276 w 569"/>
                  <a:gd name="T45" fmla="*/ 38 h 112"/>
                  <a:gd name="T46" fmla="*/ 268 w 569"/>
                  <a:gd name="T47" fmla="*/ 21 h 112"/>
                  <a:gd name="T48" fmla="*/ 257 w 569"/>
                  <a:gd name="T49" fmla="*/ 9 h 112"/>
                  <a:gd name="T50" fmla="*/ 241 w 569"/>
                  <a:gd name="T51" fmla="*/ 2 h 112"/>
                  <a:gd name="T52" fmla="*/ 232 w 569"/>
                  <a:gd name="T53" fmla="*/ 0 h 112"/>
                  <a:gd name="T54" fmla="*/ 91 w 569"/>
                  <a:gd name="T55" fmla="*/ 0 h 112"/>
                  <a:gd name="T56" fmla="*/ 89 w 569"/>
                  <a:gd name="T57" fmla="*/ 0 h 112"/>
                  <a:gd name="T58" fmla="*/ 80 w 569"/>
                  <a:gd name="T59" fmla="*/ 2 h 112"/>
                  <a:gd name="T60" fmla="*/ 64 w 569"/>
                  <a:gd name="T61" fmla="*/ 9 h 112"/>
                  <a:gd name="T62" fmla="*/ 53 w 569"/>
                  <a:gd name="T63" fmla="*/ 21 h 112"/>
                  <a:gd name="T64" fmla="*/ 45 w 569"/>
                  <a:gd name="T65" fmla="*/ 38 h 112"/>
                  <a:gd name="T66" fmla="*/ 45 w 569"/>
                  <a:gd name="T67" fmla="*/ 82 h 112"/>
                  <a:gd name="T68" fmla="*/ 15 w 569"/>
                  <a:gd name="T69" fmla="*/ 82 h 112"/>
                  <a:gd name="T70" fmla="*/ 4 w 569"/>
                  <a:gd name="T71" fmla="*/ 87 h 112"/>
                  <a:gd name="T72" fmla="*/ 0 w 569"/>
                  <a:gd name="T73" fmla="*/ 97 h 112"/>
                  <a:gd name="T74" fmla="*/ 2 w 569"/>
                  <a:gd name="T75" fmla="*/ 102 h 112"/>
                  <a:gd name="T76" fmla="*/ 9 w 569"/>
                  <a:gd name="T77" fmla="*/ 110 h 112"/>
                  <a:gd name="T78" fmla="*/ 15 w 569"/>
                  <a:gd name="T79" fmla="*/ 112 h 112"/>
                  <a:gd name="T80" fmla="*/ 323 w 569"/>
                  <a:gd name="T81" fmla="*/ 45 h 112"/>
                  <a:gd name="T82" fmla="*/ 327 w 569"/>
                  <a:gd name="T83" fmla="*/ 36 h 112"/>
                  <a:gd name="T84" fmla="*/ 336 w 569"/>
                  <a:gd name="T85" fmla="*/ 30 h 112"/>
                  <a:gd name="T86" fmla="*/ 338 w 569"/>
                  <a:gd name="T87" fmla="*/ 30 h 112"/>
                  <a:gd name="T88" fmla="*/ 477 w 569"/>
                  <a:gd name="T89" fmla="*/ 30 h 112"/>
                  <a:gd name="T90" fmla="*/ 477 w 569"/>
                  <a:gd name="T91" fmla="*/ 30 h 112"/>
                  <a:gd name="T92" fmla="*/ 489 w 569"/>
                  <a:gd name="T93" fmla="*/ 36 h 112"/>
                  <a:gd name="T94" fmla="*/ 492 w 569"/>
                  <a:gd name="T95" fmla="*/ 45 h 112"/>
                  <a:gd name="T96" fmla="*/ 323 w 569"/>
                  <a:gd name="T97" fmla="*/ 82 h 112"/>
                  <a:gd name="T98" fmla="*/ 76 w 569"/>
                  <a:gd name="T99" fmla="*/ 45 h 112"/>
                  <a:gd name="T100" fmla="*/ 76 w 569"/>
                  <a:gd name="T101" fmla="*/ 40 h 112"/>
                  <a:gd name="T102" fmla="*/ 85 w 569"/>
                  <a:gd name="T103" fmla="*/ 32 h 112"/>
                  <a:gd name="T104" fmla="*/ 91 w 569"/>
                  <a:gd name="T105" fmla="*/ 30 h 112"/>
                  <a:gd name="T106" fmla="*/ 230 w 569"/>
                  <a:gd name="T107" fmla="*/ 30 h 112"/>
                  <a:gd name="T108" fmla="*/ 232 w 569"/>
                  <a:gd name="T109" fmla="*/ 30 h 112"/>
                  <a:gd name="T110" fmla="*/ 238 w 569"/>
                  <a:gd name="T111" fmla="*/ 32 h 112"/>
                  <a:gd name="T112" fmla="*/ 245 w 569"/>
                  <a:gd name="T113" fmla="*/ 40 h 112"/>
                  <a:gd name="T114" fmla="*/ 247 w 569"/>
                  <a:gd name="T115" fmla="*/ 82 h 112"/>
                  <a:gd name="T116" fmla="*/ 76 w 569"/>
                  <a:gd name="T11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9" h="112">
                    <a:moveTo>
                      <a:pt x="15" y="112"/>
                    </a:moveTo>
                    <a:lnTo>
                      <a:pt x="61" y="112"/>
                    </a:lnTo>
                    <a:lnTo>
                      <a:pt x="260" y="112"/>
                    </a:lnTo>
                    <a:lnTo>
                      <a:pt x="308" y="112"/>
                    </a:lnTo>
                    <a:lnTo>
                      <a:pt x="508" y="112"/>
                    </a:lnTo>
                    <a:lnTo>
                      <a:pt x="553" y="112"/>
                    </a:lnTo>
                    <a:lnTo>
                      <a:pt x="553" y="112"/>
                    </a:lnTo>
                    <a:lnTo>
                      <a:pt x="559" y="110"/>
                    </a:lnTo>
                    <a:lnTo>
                      <a:pt x="565" y="108"/>
                    </a:lnTo>
                    <a:lnTo>
                      <a:pt x="567" y="102"/>
                    </a:lnTo>
                    <a:lnTo>
                      <a:pt x="569" y="97"/>
                    </a:lnTo>
                    <a:lnTo>
                      <a:pt x="569" y="97"/>
                    </a:lnTo>
                    <a:lnTo>
                      <a:pt x="567" y="91"/>
                    </a:lnTo>
                    <a:lnTo>
                      <a:pt x="565" y="87"/>
                    </a:lnTo>
                    <a:lnTo>
                      <a:pt x="559" y="83"/>
                    </a:lnTo>
                    <a:lnTo>
                      <a:pt x="553" y="82"/>
                    </a:lnTo>
                    <a:lnTo>
                      <a:pt x="523" y="82"/>
                    </a:lnTo>
                    <a:lnTo>
                      <a:pt x="523" y="45"/>
                    </a:lnTo>
                    <a:lnTo>
                      <a:pt x="523" y="45"/>
                    </a:lnTo>
                    <a:lnTo>
                      <a:pt x="523" y="38"/>
                    </a:lnTo>
                    <a:lnTo>
                      <a:pt x="519" y="28"/>
                    </a:lnTo>
                    <a:lnTo>
                      <a:pt x="515" y="21"/>
                    </a:lnTo>
                    <a:lnTo>
                      <a:pt x="510" y="15"/>
                    </a:lnTo>
                    <a:lnTo>
                      <a:pt x="504" y="9"/>
                    </a:lnTo>
                    <a:lnTo>
                      <a:pt x="496" y="5"/>
                    </a:lnTo>
                    <a:lnTo>
                      <a:pt x="489" y="2"/>
                    </a:lnTo>
                    <a:lnTo>
                      <a:pt x="479" y="0"/>
                    </a:lnTo>
                    <a:lnTo>
                      <a:pt x="479" y="0"/>
                    </a:lnTo>
                    <a:lnTo>
                      <a:pt x="477" y="0"/>
                    </a:lnTo>
                    <a:lnTo>
                      <a:pt x="336" y="0"/>
                    </a:lnTo>
                    <a:lnTo>
                      <a:pt x="336" y="0"/>
                    </a:lnTo>
                    <a:lnTo>
                      <a:pt x="336" y="0"/>
                    </a:lnTo>
                    <a:lnTo>
                      <a:pt x="336" y="0"/>
                    </a:lnTo>
                    <a:lnTo>
                      <a:pt x="327" y="2"/>
                    </a:lnTo>
                    <a:lnTo>
                      <a:pt x="319" y="5"/>
                    </a:lnTo>
                    <a:lnTo>
                      <a:pt x="312" y="9"/>
                    </a:lnTo>
                    <a:lnTo>
                      <a:pt x="304" y="15"/>
                    </a:lnTo>
                    <a:lnTo>
                      <a:pt x="300" y="21"/>
                    </a:lnTo>
                    <a:lnTo>
                      <a:pt x="295" y="28"/>
                    </a:lnTo>
                    <a:lnTo>
                      <a:pt x="293" y="38"/>
                    </a:lnTo>
                    <a:lnTo>
                      <a:pt x="293" y="45"/>
                    </a:lnTo>
                    <a:lnTo>
                      <a:pt x="293" y="82"/>
                    </a:lnTo>
                    <a:lnTo>
                      <a:pt x="276" y="82"/>
                    </a:lnTo>
                    <a:lnTo>
                      <a:pt x="276" y="45"/>
                    </a:lnTo>
                    <a:lnTo>
                      <a:pt x="276" y="45"/>
                    </a:lnTo>
                    <a:lnTo>
                      <a:pt x="276" y="38"/>
                    </a:lnTo>
                    <a:lnTo>
                      <a:pt x="274" y="28"/>
                    </a:lnTo>
                    <a:lnTo>
                      <a:pt x="268" y="21"/>
                    </a:lnTo>
                    <a:lnTo>
                      <a:pt x="264" y="15"/>
                    </a:lnTo>
                    <a:lnTo>
                      <a:pt x="257" y="9"/>
                    </a:lnTo>
                    <a:lnTo>
                      <a:pt x="249" y="5"/>
                    </a:lnTo>
                    <a:lnTo>
                      <a:pt x="241" y="2"/>
                    </a:lnTo>
                    <a:lnTo>
                      <a:pt x="232" y="0"/>
                    </a:lnTo>
                    <a:lnTo>
                      <a:pt x="232" y="0"/>
                    </a:lnTo>
                    <a:lnTo>
                      <a:pt x="232" y="0"/>
                    </a:lnTo>
                    <a:lnTo>
                      <a:pt x="91" y="0"/>
                    </a:lnTo>
                    <a:lnTo>
                      <a:pt x="91" y="0"/>
                    </a:lnTo>
                    <a:lnTo>
                      <a:pt x="89" y="0"/>
                    </a:lnTo>
                    <a:lnTo>
                      <a:pt x="89" y="0"/>
                    </a:lnTo>
                    <a:lnTo>
                      <a:pt x="80" y="2"/>
                    </a:lnTo>
                    <a:lnTo>
                      <a:pt x="72" y="5"/>
                    </a:lnTo>
                    <a:lnTo>
                      <a:pt x="64" y="9"/>
                    </a:lnTo>
                    <a:lnTo>
                      <a:pt x="59" y="15"/>
                    </a:lnTo>
                    <a:lnTo>
                      <a:pt x="53" y="21"/>
                    </a:lnTo>
                    <a:lnTo>
                      <a:pt x="49" y="28"/>
                    </a:lnTo>
                    <a:lnTo>
                      <a:pt x="45" y="38"/>
                    </a:lnTo>
                    <a:lnTo>
                      <a:pt x="45" y="45"/>
                    </a:lnTo>
                    <a:lnTo>
                      <a:pt x="45" y="82"/>
                    </a:lnTo>
                    <a:lnTo>
                      <a:pt x="15" y="82"/>
                    </a:lnTo>
                    <a:lnTo>
                      <a:pt x="15" y="82"/>
                    </a:lnTo>
                    <a:lnTo>
                      <a:pt x="9" y="83"/>
                    </a:lnTo>
                    <a:lnTo>
                      <a:pt x="4" y="87"/>
                    </a:lnTo>
                    <a:lnTo>
                      <a:pt x="2" y="91"/>
                    </a:lnTo>
                    <a:lnTo>
                      <a:pt x="0" y="97"/>
                    </a:lnTo>
                    <a:lnTo>
                      <a:pt x="0" y="97"/>
                    </a:lnTo>
                    <a:lnTo>
                      <a:pt x="2" y="102"/>
                    </a:lnTo>
                    <a:lnTo>
                      <a:pt x="4" y="108"/>
                    </a:lnTo>
                    <a:lnTo>
                      <a:pt x="9" y="110"/>
                    </a:lnTo>
                    <a:lnTo>
                      <a:pt x="15" y="112"/>
                    </a:lnTo>
                    <a:lnTo>
                      <a:pt x="15" y="112"/>
                    </a:lnTo>
                    <a:close/>
                    <a:moveTo>
                      <a:pt x="323" y="45"/>
                    </a:moveTo>
                    <a:lnTo>
                      <a:pt x="323" y="45"/>
                    </a:lnTo>
                    <a:lnTo>
                      <a:pt x="323" y="40"/>
                    </a:lnTo>
                    <a:lnTo>
                      <a:pt x="327" y="36"/>
                    </a:lnTo>
                    <a:lnTo>
                      <a:pt x="331" y="32"/>
                    </a:lnTo>
                    <a:lnTo>
                      <a:pt x="336" y="30"/>
                    </a:lnTo>
                    <a:lnTo>
                      <a:pt x="336" y="30"/>
                    </a:lnTo>
                    <a:lnTo>
                      <a:pt x="338" y="30"/>
                    </a:lnTo>
                    <a:lnTo>
                      <a:pt x="477" y="30"/>
                    </a:lnTo>
                    <a:lnTo>
                      <a:pt x="477" y="30"/>
                    </a:lnTo>
                    <a:lnTo>
                      <a:pt x="477" y="30"/>
                    </a:lnTo>
                    <a:lnTo>
                      <a:pt x="477" y="30"/>
                    </a:lnTo>
                    <a:lnTo>
                      <a:pt x="483" y="32"/>
                    </a:lnTo>
                    <a:lnTo>
                      <a:pt x="489" y="36"/>
                    </a:lnTo>
                    <a:lnTo>
                      <a:pt x="492" y="40"/>
                    </a:lnTo>
                    <a:lnTo>
                      <a:pt x="492" y="45"/>
                    </a:lnTo>
                    <a:lnTo>
                      <a:pt x="492" y="82"/>
                    </a:lnTo>
                    <a:lnTo>
                      <a:pt x="323" y="82"/>
                    </a:lnTo>
                    <a:lnTo>
                      <a:pt x="323" y="45"/>
                    </a:lnTo>
                    <a:close/>
                    <a:moveTo>
                      <a:pt x="76" y="45"/>
                    </a:moveTo>
                    <a:lnTo>
                      <a:pt x="76" y="45"/>
                    </a:lnTo>
                    <a:lnTo>
                      <a:pt x="76" y="40"/>
                    </a:lnTo>
                    <a:lnTo>
                      <a:pt x="80" y="36"/>
                    </a:lnTo>
                    <a:lnTo>
                      <a:pt x="85" y="32"/>
                    </a:lnTo>
                    <a:lnTo>
                      <a:pt x="91" y="30"/>
                    </a:lnTo>
                    <a:lnTo>
                      <a:pt x="91" y="30"/>
                    </a:lnTo>
                    <a:lnTo>
                      <a:pt x="91" y="30"/>
                    </a:lnTo>
                    <a:lnTo>
                      <a:pt x="230" y="30"/>
                    </a:lnTo>
                    <a:lnTo>
                      <a:pt x="230" y="30"/>
                    </a:lnTo>
                    <a:lnTo>
                      <a:pt x="232" y="30"/>
                    </a:lnTo>
                    <a:lnTo>
                      <a:pt x="232" y="30"/>
                    </a:lnTo>
                    <a:lnTo>
                      <a:pt x="238" y="32"/>
                    </a:lnTo>
                    <a:lnTo>
                      <a:pt x="241" y="36"/>
                    </a:lnTo>
                    <a:lnTo>
                      <a:pt x="245" y="40"/>
                    </a:lnTo>
                    <a:lnTo>
                      <a:pt x="247" y="45"/>
                    </a:lnTo>
                    <a:lnTo>
                      <a:pt x="247" y="82"/>
                    </a:lnTo>
                    <a:lnTo>
                      <a:pt x="76" y="82"/>
                    </a:lnTo>
                    <a:lnTo>
                      <a:pt x="7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08" name="Freeform 69">
                <a:extLst>
                  <a:ext uri="{FF2B5EF4-FFF2-40B4-BE49-F238E27FC236}">
                    <a16:creationId xmlns:a16="http://schemas.microsoft.com/office/drawing/2014/main" id="{2E642BFC-7D5A-43D2-BBF8-F179504DCC10}"/>
                  </a:ext>
                </a:extLst>
              </p:cNvPr>
              <p:cNvSpPr>
                <a:spLocks noEditPoints="1"/>
              </p:cNvSpPr>
              <p:nvPr/>
            </p:nvSpPr>
            <p:spPr bwMode="auto">
              <a:xfrm>
                <a:off x="3257551" y="5780088"/>
                <a:ext cx="190500" cy="193675"/>
              </a:xfrm>
              <a:custGeom>
                <a:avLst/>
                <a:gdLst>
                  <a:gd name="T0" fmla="*/ 44 w 120"/>
                  <a:gd name="T1" fmla="*/ 120 h 122"/>
                  <a:gd name="T2" fmla="*/ 59 w 120"/>
                  <a:gd name="T3" fmla="*/ 122 h 122"/>
                  <a:gd name="T4" fmla="*/ 59 w 120"/>
                  <a:gd name="T5" fmla="*/ 122 h 122"/>
                  <a:gd name="T6" fmla="*/ 70 w 120"/>
                  <a:gd name="T7" fmla="*/ 122 h 122"/>
                  <a:gd name="T8" fmla="*/ 87 w 120"/>
                  <a:gd name="T9" fmla="*/ 114 h 122"/>
                  <a:gd name="T10" fmla="*/ 103 w 120"/>
                  <a:gd name="T11" fmla="*/ 103 h 122"/>
                  <a:gd name="T12" fmla="*/ 114 w 120"/>
                  <a:gd name="T13" fmla="*/ 88 h 122"/>
                  <a:gd name="T14" fmla="*/ 118 w 120"/>
                  <a:gd name="T15" fmla="*/ 78 h 122"/>
                  <a:gd name="T16" fmla="*/ 120 w 120"/>
                  <a:gd name="T17" fmla="*/ 53 h 122"/>
                  <a:gd name="T18" fmla="*/ 112 w 120"/>
                  <a:gd name="T19" fmla="*/ 31 h 122"/>
                  <a:gd name="T20" fmla="*/ 97 w 120"/>
                  <a:gd name="T21" fmla="*/ 14 h 122"/>
                  <a:gd name="T22" fmla="*/ 76 w 120"/>
                  <a:gd name="T23" fmla="*/ 2 h 122"/>
                  <a:gd name="T24" fmla="*/ 68 w 120"/>
                  <a:gd name="T25" fmla="*/ 0 h 122"/>
                  <a:gd name="T26" fmla="*/ 59 w 120"/>
                  <a:gd name="T27" fmla="*/ 0 h 122"/>
                  <a:gd name="T28" fmla="*/ 40 w 120"/>
                  <a:gd name="T29" fmla="*/ 4 h 122"/>
                  <a:gd name="T30" fmla="*/ 23 w 120"/>
                  <a:gd name="T31" fmla="*/ 12 h 122"/>
                  <a:gd name="T32" fmla="*/ 9 w 120"/>
                  <a:gd name="T33" fmla="*/ 27 h 122"/>
                  <a:gd name="T34" fmla="*/ 2 w 120"/>
                  <a:gd name="T35" fmla="*/ 44 h 122"/>
                  <a:gd name="T36" fmla="*/ 0 w 120"/>
                  <a:gd name="T37" fmla="*/ 55 h 122"/>
                  <a:gd name="T38" fmla="*/ 2 w 120"/>
                  <a:gd name="T39" fmla="*/ 80 h 122"/>
                  <a:gd name="T40" fmla="*/ 6 w 120"/>
                  <a:gd name="T41" fmla="*/ 91 h 122"/>
                  <a:gd name="T42" fmla="*/ 23 w 120"/>
                  <a:gd name="T43" fmla="*/ 109 h 122"/>
                  <a:gd name="T44" fmla="*/ 44 w 120"/>
                  <a:gd name="T45" fmla="*/ 120 h 122"/>
                  <a:gd name="T46" fmla="*/ 30 w 120"/>
                  <a:gd name="T47" fmla="*/ 53 h 122"/>
                  <a:gd name="T48" fmla="*/ 34 w 120"/>
                  <a:gd name="T49" fmla="*/ 44 h 122"/>
                  <a:gd name="T50" fmla="*/ 49 w 120"/>
                  <a:gd name="T51" fmla="*/ 33 h 122"/>
                  <a:gd name="T52" fmla="*/ 59 w 120"/>
                  <a:gd name="T53" fmla="*/ 31 h 122"/>
                  <a:gd name="T54" fmla="*/ 68 w 120"/>
                  <a:gd name="T55" fmla="*/ 31 h 122"/>
                  <a:gd name="T56" fmla="*/ 78 w 120"/>
                  <a:gd name="T57" fmla="*/ 36 h 122"/>
                  <a:gd name="T58" fmla="*/ 85 w 120"/>
                  <a:gd name="T59" fmla="*/ 46 h 122"/>
                  <a:gd name="T60" fmla="*/ 89 w 120"/>
                  <a:gd name="T61" fmla="*/ 57 h 122"/>
                  <a:gd name="T62" fmla="*/ 89 w 120"/>
                  <a:gd name="T63" fmla="*/ 69 h 122"/>
                  <a:gd name="T64" fmla="*/ 85 w 120"/>
                  <a:gd name="T65" fmla="*/ 78 h 122"/>
                  <a:gd name="T66" fmla="*/ 70 w 120"/>
                  <a:gd name="T67" fmla="*/ 90 h 122"/>
                  <a:gd name="T68" fmla="*/ 59 w 120"/>
                  <a:gd name="T69" fmla="*/ 91 h 122"/>
                  <a:gd name="T70" fmla="*/ 51 w 120"/>
                  <a:gd name="T71" fmla="*/ 90 h 122"/>
                  <a:gd name="T72" fmla="*/ 40 w 120"/>
                  <a:gd name="T73" fmla="*/ 86 h 122"/>
                  <a:gd name="T74" fmla="*/ 32 w 120"/>
                  <a:gd name="T75" fmla="*/ 76 h 122"/>
                  <a:gd name="T76" fmla="*/ 30 w 120"/>
                  <a:gd name="T77" fmla="*/ 71 h 122"/>
                  <a:gd name="T78" fmla="*/ 28 w 120"/>
                  <a:gd name="T79" fmla="*/ 59 h 122"/>
                  <a:gd name="T80" fmla="*/ 30 w 120"/>
                  <a:gd name="T81" fmla="*/ 5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2">
                    <a:moveTo>
                      <a:pt x="44" y="120"/>
                    </a:moveTo>
                    <a:lnTo>
                      <a:pt x="44" y="120"/>
                    </a:lnTo>
                    <a:lnTo>
                      <a:pt x="51" y="122"/>
                    </a:lnTo>
                    <a:lnTo>
                      <a:pt x="59" y="122"/>
                    </a:lnTo>
                    <a:lnTo>
                      <a:pt x="59" y="122"/>
                    </a:lnTo>
                    <a:lnTo>
                      <a:pt x="59" y="122"/>
                    </a:lnTo>
                    <a:lnTo>
                      <a:pt x="59" y="122"/>
                    </a:lnTo>
                    <a:lnTo>
                      <a:pt x="70" y="122"/>
                    </a:lnTo>
                    <a:lnTo>
                      <a:pt x="80" y="118"/>
                    </a:lnTo>
                    <a:lnTo>
                      <a:pt x="87" y="114"/>
                    </a:lnTo>
                    <a:lnTo>
                      <a:pt x="97" y="109"/>
                    </a:lnTo>
                    <a:lnTo>
                      <a:pt x="103" y="103"/>
                    </a:lnTo>
                    <a:lnTo>
                      <a:pt x="110" y="95"/>
                    </a:lnTo>
                    <a:lnTo>
                      <a:pt x="114" y="88"/>
                    </a:lnTo>
                    <a:lnTo>
                      <a:pt x="118" y="78"/>
                    </a:lnTo>
                    <a:lnTo>
                      <a:pt x="118" y="78"/>
                    </a:lnTo>
                    <a:lnTo>
                      <a:pt x="120" y="65"/>
                    </a:lnTo>
                    <a:lnTo>
                      <a:pt x="120" y="53"/>
                    </a:lnTo>
                    <a:lnTo>
                      <a:pt x="118" y="42"/>
                    </a:lnTo>
                    <a:lnTo>
                      <a:pt x="112" y="31"/>
                    </a:lnTo>
                    <a:lnTo>
                      <a:pt x="106" y="21"/>
                    </a:lnTo>
                    <a:lnTo>
                      <a:pt x="97" y="14"/>
                    </a:lnTo>
                    <a:lnTo>
                      <a:pt x="87" y="8"/>
                    </a:lnTo>
                    <a:lnTo>
                      <a:pt x="76" y="2"/>
                    </a:lnTo>
                    <a:lnTo>
                      <a:pt x="76" y="2"/>
                    </a:lnTo>
                    <a:lnTo>
                      <a:pt x="68" y="0"/>
                    </a:lnTo>
                    <a:lnTo>
                      <a:pt x="59" y="0"/>
                    </a:lnTo>
                    <a:lnTo>
                      <a:pt x="59" y="0"/>
                    </a:lnTo>
                    <a:lnTo>
                      <a:pt x="49" y="0"/>
                    </a:lnTo>
                    <a:lnTo>
                      <a:pt x="40" y="4"/>
                    </a:lnTo>
                    <a:lnTo>
                      <a:pt x="30" y="8"/>
                    </a:lnTo>
                    <a:lnTo>
                      <a:pt x="23" y="12"/>
                    </a:lnTo>
                    <a:lnTo>
                      <a:pt x="15" y="19"/>
                    </a:lnTo>
                    <a:lnTo>
                      <a:pt x="9" y="27"/>
                    </a:lnTo>
                    <a:lnTo>
                      <a:pt x="6" y="34"/>
                    </a:lnTo>
                    <a:lnTo>
                      <a:pt x="2" y="44"/>
                    </a:lnTo>
                    <a:lnTo>
                      <a:pt x="2" y="44"/>
                    </a:lnTo>
                    <a:lnTo>
                      <a:pt x="0" y="55"/>
                    </a:lnTo>
                    <a:lnTo>
                      <a:pt x="0" y="69"/>
                    </a:lnTo>
                    <a:lnTo>
                      <a:pt x="2" y="80"/>
                    </a:lnTo>
                    <a:lnTo>
                      <a:pt x="6" y="91"/>
                    </a:lnTo>
                    <a:lnTo>
                      <a:pt x="6" y="91"/>
                    </a:lnTo>
                    <a:lnTo>
                      <a:pt x="13" y="101"/>
                    </a:lnTo>
                    <a:lnTo>
                      <a:pt x="23" y="109"/>
                    </a:lnTo>
                    <a:lnTo>
                      <a:pt x="32" y="114"/>
                    </a:lnTo>
                    <a:lnTo>
                      <a:pt x="44" y="120"/>
                    </a:lnTo>
                    <a:lnTo>
                      <a:pt x="44" y="120"/>
                    </a:lnTo>
                    <a:close/>
                    <a:moveTo>
                      <a:pt x="30" y="53"/>
                    </a:moveTo>
                    <a:lnTo>
                      <a:pt x="30" y="53"/>
                    </a:lnTo>
                    <a:lnTo>
                      <a:pt x="34" y="44"/>
                    </a:lnTo>
                    <a:lnTo>
                      <a:pt x="42" y="36"/>
                    </a:lnTo>
                    <a:lnTo>
                      <a:pt x="49" y="33"/>
                    </a:lnTo>
                    <a:lnTo>
                      <a:pt x="59" y="31"/>
                    </a:lnTo>
                    <a:lnTo>
                      <a:pt x="59" y="31"/>
                    </a:lnTo>
                    <a:lnTo>
                      <a:pt x="68" y="31"/>
                    </a:lnTo>
                    <a:lnTo>
                      <a:pt x="68" y="31"/>
                    </a:lnTo>
                    <a:lnTo>
                      <a:pt x="74" y="34"/>
                    </a:lnTo>
                    <a:lnTo>
                      <a:pt x="78" y="36"/>
                    </a:lnTo>
                    <a:lnTo>
                      <a:pt x="84" y="42"/>
                    </a:lnTo>
                    <a:lnTo>
                      <a:pt x="85" y="46"/>
                    </a:lnTo>
                    <a:lnTo>
                      <a:pt x="89" y="52"/>
                    </a:lnTo>
                    <a:lnTo>
                      <a:pt x="89" y="57"/>
                    </a:lnTo>
                    <a:lnTo>
                      <a:pt x="89" y="63"/>
                    </a:lnTo>
                    <a:lnTo>
                      <a:pt x="89" y="69"/>
                    </a:lnTo>
                    <a:lnTo>
                      <a:pt x="89" y="69"/>
                    </a:lnTo>
                    <a:lnTo>
                      <a:pt x="85" y="78"/>
                    </a:lnTo>
                    <a:lnTo>
                      <a:pt x="78" y="86"/>
                    </a:lnTo>
                    <a:lnTo>
                      <a:pt x="70" y="90"/>
                    </a:lnTo>
                    <a:lnTo>
                      <a:pt x="59" y="91"/>
                    </a:lnTo>
                    <a:lnTo>
                      <a:pt x="59" y="91"/>
                    </a:lnTo>
                    <a:lnTo>
                      <a:pt x="51" y="90"/>
                    </a:lnTo>
                    <a:lnTo>
                      <a:pt x="51" y="90"/>
                    </a:lnTo>
                    <a:lnTo>
                      <a:pt x="46" y="88"/>
                    </a:lnTo>
                    <a:lnTo>
                      <a:pt x="40" y="86"/>
                    </a:lnTo>
                    <a:lnTo>
                      <a:pt x="36" y="80"/>
                    </a:lnTo>
                    <a:lnTo>
                      <a:pt x="32" y="76"/>
                    </a:lnTo>
                    <a:lnTo>
                      <a:pt x="32" y="76"/>
                    </a:lnTo>
                    <a:lnTo>
                      <a:pt x="30" y="71"/>
                    </a:lnTo>
                    <a:lnTo>
                      <a:pt x="28" y="65"/>
                    </a:lnTo>
                    <a:lnTo>
                      <a:pt x="28" y="59"/>
                    </a:lnTo>
                    <a:lnTo>
                      <a:pt x="30" y="53"/>
                    </a:lnTo>
                    <a:lnTo>
                      <a:pt x="3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09" name="Freeform 70">
                <a:extLst>
                  <a:ext uri="{FF2B5EF4-FFF2-40B4-BE49-F238E27FC236}">
                    <a16:creationId xmlns:a16="http://schemas.microsoft.com/office/drawing/2014/main" id="{C2F1FFB3-EEFC-4129-8235-C3AACBFD5EF7}"/>
                  </a:ext>
                </a:extLst>
              </p:cNvPr>
              <p:cNvSpPr>
                <a:spLocks noEditPoints="1"/>
              </p:cNvSpPr>
              <p:nvPr/>
            </p:nvSpPr>
            <p:spPr bwMode="auto">
              <a:xfrm>
                <a:off x="3167063" y="5984875"/>
                <a:ext cx="1150938" cy="179388"/>
              </a:xfrm>
              <a:custGeom>
                <a:avLst/>
                <a:gdLst>
                  <a:gd name="T0" fmla="*/ 679 w 725"/>
                  <a:gd name="T1" fmla="*/ 0 h 113"/>
                  <a:gd name="T2" fmla="*/ 538 w 725"/>
                  <a:gd name="T3" fmla="*/ 0 h 113"/>
                  <a:gd name="T4" fmla="*/ 521 w 725"/>
                  <a:gd name="T5" fmla="*/ 4 h 113"/>
                  <a:gd name="T6" fmla="*/ 502 w 725"/>
                  <a:gd name="T7" fmla="*/ 21 h 113"/>
                  <a:gd name="T8" fmla="*/ 494 w 725"/>
                  <a:gd name="T9" fmla="*/ 46 h 113"/>
                  <a:gd name="T10" fmla="*/ 479 w 725"/>
                  <a:gd name="T11" fmla="*/ 46 h 113"/>
                  <a:gd name="T12" fmla="*/ 475 w 725"/>
                  <a:gd name="T13" fmla="*/ 29 h 113"/>
                  <a:gd name="T14" fmla="*/ 458 w 725"/>
                  <a:gd name="T15" fmla="*/ 8 h 113"/>
                  <a:gd name="T16" fmla="*/ 435 w 725"/>
                  <a:gd name="T17" fmla="*/ 0 h 113"/>
                  <a:gd name="T18" fmla="*/ 293 w 725"/>
                  <a:gd name="T19" fmla="*/ 0 h 113"/>
                  <a:gd name="T20" fmla="*/ 291 w 725"/>
                  <a:gd name="T21" fmla="*/ 0 h 113"/>
                  <a:gd name="T22" fmla="*/ 266 w 725"/>
                  <a:gd name="T23" fmla="*/ 8 h 113"/>
                  <a:gd name="T24" fmla="*/ 251 w 725"/>
                  <a:gd name="T25" fmla="*/ 29 h 113"/>
                  <a:gd name="T26" fmla="*/ 247 w 725"/>
                  <a:gd name="T27" fmla="*/ 82 h 113"/>
                  <a:gd name="T28" fmla="*/ 232 w 725"/>
                  <a:gd name="T29" fmla="*/ 46 h 113"/>
                  <a:gd name="T30" fmla="*/ 224 w 725"/>
                  <a:gd name="T31" fmla="*/ 21 h 113"/>
                  <a:gd name="T32" fmla="*/ 205 w 725"/>
                  <a:gd name="T33" fmla="*/ 4 h 113"/>
                  <a:gd name="T34" fmla="*/ 188 w 725"/>
                  <a:gd name="T35" fmla="*/ 0 h 113"/>
                  <a:gd name="T36" fmla="*/ 45 w 725"/>
                  <a:gd name="T37" fmla="*/ 0 h 113"/>
                  <a:gd name="T38" fmla="*/ 36 w 725"/>
                  <a:gd name="T39" fmla="*/ 2 h 113"/>
                  <a:gd name="T40" fmla="*/ 13 w 725"/>
                  <a:gd name="T41" fmla="*/ 14 h 113"/>
                  <a:gd name="T42" fmla="*/ 2 w 725"/>
                  <a:gd name="T43" fmla="*/ 37 h 113"/>
                  <a:gd name="T44" fmla="*/ 0 w 725"/>
                  <a:gd name="T45" fmla="*/ 97 h 113"/>
                  <a:gd name="T46" fmla="*/ 9 w 725"/>
                  <a:gd name="T47" fmla="*/ 111 h 113"/>
                  <a:gd name="T48" fmla="*/ 217 w 725"/>
                  <a:gd name="T49" fmla="*/ 113 h 113"/>
                  <a:gd name="T50" fmla="*/ 510 w 725"/>
                  <a:gd name="T51" fmla="*/ 113 h 113"/>
                  <a:gd name="T52" fmla="*/ 709 w 725"/>
                  <a:gd name="T53" fmla="*/ 113 h 113"/>
                  <a:gd name="T54" fmla="*/ 725 w 725"/>
                  <a:gd name="T55" fmla="*/ 103 h 113"/>
                  <a:gd name="T56" fmla="*/ 725 w 725"/>
                  <a:gd name="T57" fmla="*/ 46 h 113"/>
                  <a:gd name="T58" fmla="*/ 717 w 725"/>
                  <a:gd name="T59" fmla="*/ 21 h 113"/>
                  <a:gd name="T60" fmla="*/ 698 w 725"/>
                  <a:gd name="T61" fmla="*/ 4 h 113"/>
                  <a:gd name="T62" fmla="*/ 681 w 725"/>
                  <a:gd name="T63" fmla="*/ 0 h 113"/>
                  <a:gd name="T64" fmla="*/ 525 w 725"/>
                  <a:gd name="T65" fmla="*/ 40 h 113"/>
                  <a:gd name="T66" fmla="*/ 540 w 725"/>
                  <a:gd name="T67" fmla="*/ 31 h 113"/>
                  <a:gd name="T68" fmla="*/ 679 w 725"/>
                  <a:gd name="T69" fmla="*/ 31 h 113"/>
                  <a:gd name="T70" fmla="*/ 679 w 725"/>
                  <a:gd name="T71" fmla="*/ 31 h 113"/>
                  <a:gd name="T72" fmla="*/ 694 w 725"/>
                  <a:gd name="T73" fmla="*/ 40 h 113"/>
                  <a:gd name="T74" fmla="*/ 525 w 725"/>
                  <a:gd name="T75" fmla="*/ 82 h 113"/>
                  <a:gd name="T76" fmla="*/ 278 w 725"/>
                  <a:gd name="T77" fmla="*/ 46 h 113"/>
                  <a:gd name="T78" fmla="*/ 287 w 725"/>
                  <a:gd name="T79" fmla="*/ 31 h 113"/>
                  <a:gd name="T80" fmla="*/ 295 w 725"/>
                  <a:gd name="T81" fmla="*/ 31 h 113"/>
                  <a:gd name="T82" fmla="*/ 434 w 725"/>
                  <a:gd name="T83" fmla="*/ 31 h 113"/>
                  <a:gd name="T84" fmla="*/ 443 w 725"/>
                  <a:gd name="T85" fmla="*/ 35 h 113"/>
                  <a:gd name="T86" fmla="*/ 449 w 725"/>
                  <a:gd name="T87" fmla="*/ 82 h 113"/>
                  <a:gd name="T88" fmla="*/ 30 w 725"/>
                  <a:gd name="T89" fmla="*/ 46 h 113"/>
                  <a:gd name="T90" fmla="*/ 36 w 725"/>
                  <a:gd name="T91" fmla="*/ 35 h 113"/>
                  <a:gd name="T92" fmla="*/ 45 w 725"/>
                  <a:gd name="T93" fmla="*/ 31 h 113"/>
                  <a:gd name="T94" fmla="*/ 184 w 725"/>
                  <a:gd name="T95" fmla="*/ 31 h 113"/>
                  <a:gd name="T96" fmla="*/ 192 w 725"/>
                  <a:gd name="T97" fmla="*/ 31 h 113"/>
                  <a:gd name="T98" fmla="*/ 201 w 725"/>
                  <a:gd name="T99" fmla="*/ 46 h 113"/>
                  <a:gd name="T100" fmla="*/ 30 w 725"/>
                  <a:gd name="T101"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5" h="113">
                    <a:moveTo>
                      <a:pt x="681" y="0"/>
                    </a:moveTo>
                    <a:lnTo>
                      <a:pt x="681" y="0"/>
                    </a:lnTo>
                    <a:lnTo>
                      <a:pt x="679" y="0"/>
                    </a:lnTo>
                    <a:lnTo>
                      <a:pt x="540" y="0"/>
                    </a:lnTo>
                    <a:lnTo>
                      <a:pt x="540" y="0"/>
                    </a:lnTo>
                    <a:lnTo>
                      <a:pt x="538" y="0"/>
                    </a:lnTo>
                    <a:lnTo>
                      <a:pt x="538" y="0"/>
                    </a:lnTo>
                    <a:lnTo>
                      <a:pt x="529" y="2"/>
                    </a:lnTo>
                    <a:lnTo>
                      <a:pt x="521" y="4"/>
                    </a:lnTo>
                    <a:lnTo>
                      <a:pt x="513" y="8"/>
                    </a:lnTo>
                    <a:lnTo>
                      <a:pt x="508" y="14"/>
                    </a:lnTo>
                    <a:lnTo>
                      <a:pt x="502" y="21"/>
                    </a:lnTo>
                    <a:lnTo>
                      <a:pt x="498" y="29"/>
                    </a:lnTo>
                    <a:lnTo>
                      <a:pt x="494" y="37"/>
                    </a:lnTo>
                    <a:lnTo>
                      <a:pt x="494" y="46"/>
                    </a:lnTo>
                    <a:lnTo>
                      <a:pt x="494" y="82"/>
                    </a:lnTo>
                    <a:lnTo>
                      <a:pt x="479" y="82"/>
                    </a:lnTo>
                    <a:lnTo>
                      <a:pt x="479" y="46"/>
                    </a:lnTo>
                    <a:lnTo>
                      <a:pt x="479" y="46"/>
                    </a:lnTo>
                    <a:lnTo>
                      <a:pt x="477" y="37"/>
                    </a:lnTo>
                    <a:lnTo>
                      <a:pt x="475" y="29"/>
                    </a:lnTo>
                    <a:lnTo>
                      <a:pt x="472" y="21"/>
                    </a:lnTo>
                    <a:lnTo>
                      <a:pt x="466" y="14"/>
                    </a:lnTo>
                    <a:lnTo>
                      <a:pt x="458" y="8"/>
                    </a:lnTo>
                    <a:lnTo>
                      <a:pt x="451" y="4"/>
                    </a:lnTo>
                    <a:lnTo>
                      <a:pt x="443" y="2"/>
                    </a:lnTo>
                    <a:lnTo>
                      <a:pt x="435" y="0"/>
                    </a:lnTo>
                    <a:lnTo>
                      <a:pt x="435" y="0"/>
                    </a:lnTo>
                    <a:lnTo>
                      <a:pt x="434" y="0"/>
                    </a:lnTo>
                    <a:lnTo>
                      <a:pt x="293" y="0"/>
                    </a:lnTo>
                    <a:lnTo>
                      <a:pt x="293" y="0"/>
                    </a:lnTo>
                    <a:lnTo>
                      <a:pt x="291" y="0"/>
                    </a:lnTo>
                    <a:lnTo>
                      <a:pt x="291" y="0"/>
                    </a:lnTo>
                    <a:lnTo>
                      <a:pt x="281" y="2"/>
                    </a:lnTo>
                    <a:lnTo>
                      <a:pt x="274" y="4"/>
                    </a:lnTo>
                    <a:lnTo>
                      <a:pt x="266" y="8"/>
                    </a:lnTo>
                    <a:lnTo>
                      <a:pt x="260" y="14"/>
                    </a:lnTo>
                    <a:lnTo>
                      <a:pt x="255" y="21"/>
                    </a:lnTo>
                    <a:lnTo>
                      <a:pt x="251" y="29"/>
                    </a:lnTo>
                    <a:lnTo>
                      <a:pt x="249" y="37"/>
                    </a:lnTo>
                    <a:lnTo>
                      <a:pt x="247" y="46"/>
                    </a:lnTo>
                    <a:lnTo>
                      <a:pt x="247" y="82"/>
                    </a:lnTo>
                    <a:lnTo>
                      <a:pt x="232" y="82"/>
                    </a:lnTo>
                    <a:lnTo>
                      <a:pt x="232" y="46"/>
                    </a:lnTo>
                    <a:lnTo>
                      <a:pt x="232" y="46"/>
                    </a:lnTo>
                    <a:lnTo>
                      <a:pt x="230" y="37"/>
                    </a:lnTo>
                    <a:lnTo>
                      <a:pt x="228" y="29"/>
                    </a:lnTo>
                    <a:lnTo>
                      <a:pt x="224" y="21"/>
                    </a:lnTo>
                    <a:lnTo>
                      <a:pt x="219" y="14"/>
                    </a:lnTo>
                    <a:lnTo>
                      <a:pt x="213" y="8"/>
                    </a:lnTo>
                    <a:lnTo>
                      <a:pt x="205" y="4"/>
                    </a:lnTo>
                    <a:lnTo>
                      <a:pt x="196" y="2"/>
                    </a:lnTo>
                    <a:lnTo>
                      <a:pt x="188" y="0"/>
                    </a:lnTo>
                    <a:lnTo>
                      <a:pt x="188" y="0"/>
                    </a:lnTo>
                    <a:lnTo>
                      <a:pt x="186" y="0"/>
                    </a:lnTo>
                    <a:lnTo>
                      <a:pt x="45" y="0"/>
                    </a:lnTo>
                    <a:lnTo>
                      <a:pt x="45" y="0"/>
                    </a:lnTo>
                    <a:lnTo>
                      <a:pt x="44" y="0"/>
                    </a:lnTo>
                    <a:lnTo>
                      <a:pt x="44" y="0"/>
                    </a:lnTo>
                    <a:lnTo>
                      <a:pt x="36" y="2"/>
                    </a:lnTo>
                    <a:lnTo>
                      <a:pt x="26" y="4"/>
                    </a:lnTo>
                    <a:lnTo>
                      <a:pt x="21" y="8"/>
                    </a:lnTo>
                    <a:lnTo>
                      <a:pt x="13" y="14"/>
                    </a:lnTo>
                    <a:lnTo>
                      <a:pt x="7" y="21"/>
                    </a:lnTo>
                    <a:lnTo>
                      <a:pt x="4" y="29"/>
                    </a:lnTo>
                    <a:lnTo>
                      <a:pt x="2" y="37"/>
                    </a:lnTo>
                    <a:lnTo>
                      <a:pt x="0" y="46"/>
                    </a:lnTo>
                    <a:lnTo>
                      <a:pt x="0" y="97"/>
                    </a:lnTo>
                    <a:lnTo>
                      <a:pt x="0" y="97"/>
                    </a:lnTo>
                    <a:lnTo>
                      <a:pt x="2" y="103"/>
                    </a:lnTo>
                    <a:lnTo>
                      <a:pt x="5" y="107"/>
                    </a:lnTo>
                    <a:lnTo>
                      <a:pt x="9" y="111"/>
                    </a:lnTo>
                    <a:lnTo>
                      <a:pt x="15" y="113"/>
                    </a:lnTo>
                    <a:lnTo>
                      <a:pt x="17" y="113"/>
                    </a:lnTo>
                    <a:lnTo>
                      <a:pt x="217" y="113"/>
                    </a:lnTo>
                    <a:lnTo>
                      <a:pt x="262" y="113"/>
                    </a:lnTo>
                    <a:lnTo>
                      <a:pt x="464" y="113"/>
                    </a:lnTo>
                    <a:lnTo>
                      <a:pt x="510" y="113"/>
                    </a:lnTo>
                    <a:lnTo>
                      <a:pt x="707" y="113"/>
                    </a:lnTo>
                    <a:lnTo>
                      <a:pt x="709" y="113"/>
                    </a:lnTo>
                    <a:lnTo>
                      <a:pt x="709" y="113"/>
                    </a:lnTo>
                    <a:lnTo>
                      <a:pt x="715" y="111"/>
                    </a:lnTo>
                    <a:lnTo>
                      <a:pt x="721" y="107"/>
                    </a:lnTo>
                    <a:lnTo>
                      <a:pt x="725" y="103"/>
                    </a:lnTo>
                    <a:lnTo>
                      <a:pt x="725" y="97"/>
                    </a:lnTo>
                    <a:lnTo>
                      <a:pt x="725" y="46"/>
                    </a:lnTo>
                    <a:lnTo>
                      <a:pt x="725" y="46"/>
                    </a:lnTo>
                    <a:lnTo>
                      <a:pt x="725" y="37"/>
                    </a:lnTo>
                    <a:lnTo>
                      <a:pt x="721" y="29"/>
                    </a:lnTo>
                    <a:lnTo>
                      <a:pt x="717" y="21"/>
                    </a:lnTo>
                    <a:lnTo>
                      <a:pt x="713" y="14"/>
                    </a:lnTo>
                    <a:lnTo>
                      <a:pt x="706" y="8"/>
                    </a:lnTo>
                    <a:lnTo>
                      <a:pt x="698" y="4"/>
                    </a:lnTo>
                    <a:lnTo>
                      <a:pt x="690" y="2"/>
                    </a:lnTo>
                    <a:lnTo>
                      <a:pt x="681" y="0"/>
                    </a:lnTo>
                    <a:lnTo>
                      <a:pt x="681" y="0"/>
                    </a:lnTo>
                    <a:close/>
                    <a:moveTo>
                      <a:pt x="525" y="46"/>
                    </a:moveTo>
                    <a:lnTo>
                      <a:pt x="525" y="46"/>
                    </a:lnTo>
                    <a:lnTo>
                      <a:pt x="525" y="40"/>
                    </a:lnTo>
                    <a:lnTo>
                      <a:pt x="529" y="35"/>
                    </a:lnTo>
                    <a:lnTo>
                      <a:pt x="534" y="31"/>
                    </a:lnTo>
                    <a:lnTo>
                      <a:pt x="540" y="31"/>
                    </a:lnTo>
                    <a:lnTo>
                      <a:pt x="540" y="31"/>
                    </a:lnTo>
                    <a:lnTo>
                      <a:pt x="540" y="31"/>
                    </a:lnTo>
                    <a:lnTo>
                      <a:pt x="679" y="31"/>
                    </a:lnTo>
                    <a:lnTo>
                      <a:pt x="679" y="31"/>
                    </a:lnTo>
                    <a:lnTo>
                      <a:pt x="679" y="31"/>
                    </a:lnTo>
                    <a:lnTo>
                      <a:pt x="679" y="31"/>
                    </a:lnTo>
                    <a:lnTo>
                      <a:pt x="687" y="31"/>
                    </a:lnTo>
                    <a:lnTo>
                      <a:pt x="690" y="35"/>
                    </a:lnTo>
                    <a:lnTo>
                      <a:pt x="694" y="40"/>
                    </a:lnTo>
                    <a:lnTo>
                      <a:pt x="694" y="46"/>
                    </a:lnTo>
                    <a:lnTo>
                      <a:pt x="694" y="82"/>
                    </a:lnTo>
                    <a:lnTo>
                      <a:pt x="525" y="82"/>
                    </a:lnTo>
                    <a:lnTo>
                      <a:pt x="525" y="46"/>
                    </a:lnTo>
                    <a:close/>
                    <a:moveTo>
                      <a:pt x="278" y="46"/>
                    </a:moveTo>
                    <a:lnTo>
                      <a:pt x="278" y="46"/>
                    </a:lnTo>
                    <a:lnTo>
                      <a:pt x="279" y="40"/>
                    </a:lnTo>
                    <a:lnTo>
                      <a:pt x="281" y="35"/>
                    </a:lnTo>
                    <a:lnTo>
                      <a:pt x="287" y="31"/>
                    </a:lnTo>
                    <a:lnTo>
                      <a:pt x="293" y="31"/>
                    </a:lnTo>
                    <a:lnTo>
                      <a:pt x="293" y="31"/>
                    </a:lnTo>
                    <a:lnTo>
                      <a:pt x="295" y="31"/>
                    </a:lnTo>
                    <a:lnTo>
                      <a:pt x="432" y="31"/>
                    </a:lnTo>
                    <a:lnTo>
                      <a:pt x="432" y="31"/>
                    </a:lnTo>
                    <a:lnTo>
                      <a:pt x="434" y="31"/>
                    </a:lnTo>
                    <a:lnTo>
                      <a:pt x="434" y="31"/>
                    </a:lnTo>
                    <a:lnTo>
                      <a:pt x="439" y="31"/>
                    </a:lnTo>
                    <a:lnTo>
                      <a:pt x="443" y="35"/>
                    </a:lnTo>
                    <a:lnTo>
                      <a:pt x="447" y="40"/>
                    </a:lnTo>
                    <a:lnTo>
                      <a:pt x="449" y="46"/>
                    </a:lnTo>
                    <a:lnTo>
                      <a:pt x="449" y="82"/>
                    </a:lnTo>
                    <a:lnTo>
                      <a:pt x="278" y="82"/>
                    </a:lnTo>
                    <a:lnTo>
                      <a:pt x="278" y="46"/>
                    </a:lnTo>
                    <a:close/>
                    <a:moveTo>
                      <a:pt x="30" y="46"/>
                    </a:moveTo>
                    <a:lnTo>
                      <a:pt x="30" y="46"/>
                    </a:lnTo>
                    <a:lnTo>
                      <a:pt x="32" y="40"/>
                    </a:lnTo>
                    <a:lnTo>
                      <a:pt x="36" y="35"/>
                    </a:lnTo>
                    <a:lnTo>
                      <a:pt x="40" y="31"/>
                    </a:lnTo>
                    <a:lnTo>
                      <a:pt x="45" y="31"/>
                    </a:lnTo>
                    <a:lnTo>
                      <a:pt x="45" y="31"/>
                    </a:lnTo>
                    <a:lnTo>
                      <a:pt x="47" y="31"/>
                    </a:lnTo>
                    <a:lnTo>
                      <a:pt x="184" y="31"/>
                    </a:lnTo>
                    <a:lnTo>
                      <a:pt x="184" y="31"/>
                    </a:lnTo>
                    <a:lnTo>
                      <a:pt x="186" y="31"/>
                    </a:lnTo>
                    <a:lnTo>
                      <a:pt x="186" y="31"/>
                    </a:lnTo>
                    <a:lnTo>
                      <a:pt x="192" y="31"/>
                    </a:lnTo>
                    <a:lnTo>
                      <a:pt x="198" y="35"/>
                    </a:lnTo>
                    <a:lnTo>
                      <a:pt x="200" y="40"/>
                    </a:lnTo>
                    <a:lnTo>
                      <a:pt x="201" y="46"/>
                    </a:lnTo>
                    <a:lnTo>
                      <a:pt x="201" y="82"/>
                    </a:lnTo>
                    <a:lnTo>
                      <a:pt x="30" y="82"/>
                    </a:lnTo>
                    <a:lnTo>
                      <a:pt x="3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10" name="Freeform 71">
                <a:extLst>
                  <a:ext uri="{FF2B5EF4-FFF2-40B4-BE49-F238E27FC236}">
                    <a16:creationId xmlns:a16="http://schemas.microsoft.com/office/drawing/2014/main" id="{C6A68029-8696-473A-839B-E06831C59C58}"/>
                  </a:ext>
                </a:extLst>
              </p:cNvPr>
              <p:cNvSpPr>
                <a:spLocks noEditPoints="1"/>
              </p:cNvSpPr>
              <p:nvPr/>
            </p:nvSpPr>
            <p:spPr bwMode="auto">
              <a:xfrm>
                <a:off x="4037013" y="5780088"/>
                <a:ext cx="192088" cy="193675"/>
              </a:xfrm>
              <a:custGeom>
                <a:avLst/>
                <a:gdLst>
                  <a:gd name="T0" fmla="*/ 43 w 121"/>
                  <a:gd name="T1" fmla="*/ 2 h 122"/>
                  <a:gd name="T2" fmla="*/ 22 w 121"/>
                  <a:gd name="T3" fmla="*/ 14 h 122"/>
                  <a:gd name="T4" fmla="*/ 7 w 121"/>
                  <a:gd name="T5" fmla="*/ 31 h 122"/>
                  <a:gd name="T6" fmla="*/ 2 w 121"/>
                  <a:gd name="T7" fmla="*/ 53 h 122"/>
                  <a:gd name="T8" fmla="*/ 3 w 121"/>
                  <a:gd name="T9" fmla="*/ 78 h 122"/>
                  <a:gd name="T10" fmla="*/ 5 w 121"/>
                  <a:gd name="T11" fmla="*/ 88 h 122"/>
                  <a:gd name="T12" fmla="*/ 17 w 121"/>
                  <a:gd name="T13" fmla="*/ 103 h 122"/>
                  <a:gd name="T14" fmla="*/ 32 w 121"/>
                  <a:gd name="T15" fmla="*/ 114 h 122"/>
                  <a:gd name="T16" fmla="*/ 51 w 121"/>
                  <a:gd name="T17" fmla="*/ 122 h 122"/>
                  <a:gd name="T18" fmla="*/ 61 w 121"/>
                  <a:gd name="T19" fmla="*/ 122 h 122"/>
                  <a:gd name="T20" fmla="*/ 78 w 121"/>
                  <a:gd name="T21" fmla="*/ 120 h 122"/>
                  <a:gd name="T22" fmla="*/ 89 w 121"/>
                  <a:gd name="T23" fmla="*/ 114 h 122"/>
                  <a:gd name="T24" fmla="*/ 108 w 121"/>
                  <a:gd name="T25" fmla="*/ 101 h 122"/>
                  <a:gd name="T26" fmla="*/ 114 w 121"/>
                  <a:gd name="T27" fmla="*/ 91 h 122"/>
                  <a:gd name="T28" fmla="*/ 121 w 121"/>
                  <a:gd name="T29" fmla="*/ 69 h 122"/>
                  <a:gd name="T30" fmla="*/ 119 w 121"/>
                  <a:gd name="T31" fmla="*/ 44 h 122"/>
                  <a:gd name="T32" fmla="*/ 116 w 121"/>
                  <a:gd name="T33" fmla="*/ 34 h 122"/>
                  <a:gd name="T34" fmla="*/ 104 w 121"/>
                  <a:gd name="T35" fmla="*/ 19 h 122"/>
                  <a:gd name="T36" fmla="*/ 89 w 121"/>
                  <a:gd name="T37" fmla="*/ 8 h 122"/>
                  <a:gd name="T38" fmla="*/ 70 w 121"/>
                  <a:gd name="T39" fmla="*/ 0 h 122"/>
                  <a:gd name="T40" fmla="*/ 61 w 121"/>
                  <a:gd name="T41" fmla="*/ 0 h 122"/>
                  <a:gd name="T42" fmla="*/ 43 w 121"/>
                  <a:gd name="T43" fmla="*/ 2 h 122"/>
                  <a:gd name="T44" fmla="*/ 91 w 121"/>
                  <a:gd name="T45" fmla="*/ 53 h 122"/>
                  <a:gd name="T46" fmla="*/ 91 w 121"/>
                  <a:gd name="T47" fmla="*/ 59 h 122"/>
                  <a:gd name="T48" fmla="*/ 91 w 121"/>
                  <a:gd name="T49" fmla="*/ 71 h 122"/>
                  <a:gd name="T50" fmla="*/ 87 w 121"/>
                  <a:gd name="T51" fmla="*/ 76 h 122"/>
                  <a:gd name="T52" fmla="*/ 80 w 121"/>
                  <a:gd name="T53" fmla="*/ 86 h 122"/>
                  <a:gd name="T54" fmla="*/ 70 w 121"/>
                  <a:gd name="T55" fmla="*/ 90 h 122"/>
                  <a:gd name="T56" fmla="*/ 61 w 121"/>
                  <a:gd name="T57" fmla="*/ 91 h 122"/>
                  <a:gd name="T58" fmla="*/ 51 w 121"/>
                  <a:gd name="T59" fmla="*/ 90 h 122"/>
                  <a:gd name="T60" fmla="*/ 36 w 121"/>
                  <a:gd name="T61" fmla="*/ 78 h 122"/>
                  <a:gd name="T62" fmla="*/ 32 w 121"/>
                  <a:gd name="T63" fmla="*/ 69 h 122"/>
                  <a:gd name="T64" fmla="*/ 30 w 121"/>
                  <a:gd name="T65" fmla="*/ 57 h 122"/>
                  <a:gd name="T66" fmla="*/ 34 w 121"/>
                  <a:gd name="T67" fmla="*/ 46 h 122"/>
                  <a:gd name="T68" fmla="*/ 41 w 121"/>
                  <a:gd name="T69" fmla="*/ 36 h 122"/>
                  <a:gd name="T70" fmla="*/ 53 w 121"/>
                  <a:gd name="T71" fmla="*/ 31 h 122"/>
                  <a:gd name="T72" fmla="*/ 61 w 121"/>
                  <a:gd name="T73" fmla="*/ 31 h 122"/>
                  <a:gd name="T74" fmla="*/ 70 w 121"/>
                  <a:gd name="T75" fmla="*/ 33 h 122"/>
                  <a:gd name="T76" fmla="*/ 85 w 121"/>
                  <a:gd name="T77" fmla="*/ 44 h 122"/>
                  <a:gd name="T78" fmla="*/ 91 w 121"/>
                  <a:gd name="T79" fmla="*/ 5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1" h="122">
                    <a:moveTo>
                      <a:pt x="43" y="2"/>
                    </a:moveTo>
                    <a:lnTo>
                      <a:pt x="43" y="2"/>
                    </a:lnTo>
                    <a:lnTo>
                      <a:pt x="32" y="8"/>
                    </a:lnTo>
                    <a:lnTo>
                      <a:pt x="22" y="14"/>
                    </a:lnTo>
                    <a:lnTo>
                      <a:pt x="15" y="21"/>
                    </a:lnTo>
                    <a:lnTo>
                      <a:pt x="7" y="31"/>
                    </a:lnTo>
                    <a:lnTo>
                      <a:pt x="3" y="42"/>
                    </a:lnTo>
                    <a:lnTo>
                      <a:pt x="2" y="53"/>
                    </a:lnTo>
                    <a:lnTo>
                      <a:pt x="0" y="65"/>
                    </a:lnTo>
                    <a:lnTo>
                      <a:pt x="3" y="78"/>
                    </a:lnTo>
                    <a:lnTo>
                      <a:pt x="3" y="78"/>
                    </a:lnTo>
                    <a:lnTo>
                      <a:pt x="5" y="88"/>
                    </a:lnTo>
                    <a:lnTo>
                      <a:pt x="11" y="95"/>
                    </a:lnTo>
                    <a:lnTo>
                      <a:pt x="17" y="103"/>
                    </a:lnTo>
                    <a:lnTo>
                      <a:pt x="24" y="109"/>
                    </a:lnTo>
                    <a:lnTo>
                      <a:pt x="32" y="114"/>
                    </a:lnTo>
                    <a:lnTo>
                      <a:pt x="41" y="118"/>
                    </a:lnTo>
                    <a:lnTo>
                      <a:pt x="51" y="122"/>
                    </a:lnTo>
                    <a:lnTo>
                      <a:pt x="61" y="122"/>
                    </a:lnTo>
                    <a:lnTo>
                      <a:pt x="61" y="122"/>
                    </a:lnTo>
                    <a:lnTo>
                      <a:pt x="70" y="122"/>
                    </a:lnTo>
                    <a:lnTo>
                      <a:pt x="78" y="120"/>
                    </a:lnTo>
                    <a:lnTo>
                      <a:pt x="78" y="120"/>
                    </a:lnTo>
                    <a:lnTo>
                      <a:pt x="89" y="114"/>
                    </a:lnTo>
                    <a:lnTo>
                      <a:pt x="99" y="109"/>
                    </a:lnTo>
                    <a:lnTo>
                      <a:pt x="108" y="101"/>
                    </a:lnTo>
                    <a:lnTo>
                      <a:pt x="114" y="91"/>
                    </a:lnTo>
                    <a:lnTo>
                      <a:pt x="114" y="91"/>
                    </a:lnTo>
                    <a:lnTo>
                      <a:pt x="119" y="80"/>
                    </a:lnTo>
                    <a:lnTo>
                      <a:pt x="121" y="69"/>
                    </a:lnTo>
                    <a:lnTo>
                      <a:pt x="121" y="55"/>
                    </a:lnTo>
                    <a:lnTo>
                      <a:pt x="119" y="44"/>
                    </a:lnTo>
                    <a:lnTo>
                      <a:pt x="119" y="44"/>
                    </a:lnTo>
                    <a:lnTo>
                      <a:pt x="116" y="34"/>
                    </a:lnTo>
                    <a:lnTo>
                      <a:pt x="112" y="27"/>
                    </a:lnTo>
                    <a:lnTo>
                      <a:pt x="104" y="19"/>
                    </a:lnTo>
                    <a:lnTo>
                      <a:pt x="97" y="12"/>
                    </a:lnTo>
                    <a:lnTo>
                      <a:pt x="89" y="8"/>
                    </a:lnTo>
                    <a:lnTo>
                      <a:pt x="80" y="4"/>
                    </a:lnTo>
                    <a:lnTo>
                      <a:pt x="70" y="0"/>
                    </a:lnTo>
                    <a:lnTo>
                      <a:pt x="61" y="0"/>
                    </a:lnTo>
                    <a:lnTo>
                      <a:pt x="61" y="0"/>
                    </a:lnTo>
                    <a:lnTo>
                      <a:pt x="53" y="0"/>
                    </a:lnTo>
                    <a:lnTo>
                      <a:pt x="43" y="2"/>
                    </a:lnTo>
                    <a:lnTo>
                      <a:pt x="43" y="2"/>
                    </a:lnTo>
                    <a:close/>
                    <a:moveTo>
                      <a:pt x="91" y="53"/>
                    </a:moveTo>
                    <a:lnTo>
                      <a:pt x="91" y="53"/>
                    </a:lnTo>
                    <a:lnTo>
                      <a:pt x="91" y="59"/>
                    </a:lnTo>
                    <a:lnTo>
                      <a:pt x="91" y="65"/>
                    </a:lnTo>
                    <a:lnTo>
                      <a:pt x="91" y="71"/>
                    </a:lnTo>
                    <a:lnTo>
                      <a:pt x="87" y="76"/>
                    </a:lnTo>
                    <a:lnTo>
                      <a:pt x="87" y="76"/>
                    </a:lnTo>
                    <a:lnTo>
                      <a:pt x="85" y="80"/>
                    </a:lnTo>
                    <a:lnTo>
                      <a:pt x="80" y="86"/>
                    </a:lnTo>
                    <a:lnTo>
                      <a:pt x="76" y="88"/>
                    </a:lnTo>
                    <a:lnTo>
                      <a:pt x="70" y="90"/>
                    </a:lnTo>
                    <a:lnTo>
                      <a:pt x="70" y="90"/>
                    </a:lnTo>
                    <a:lnTo>
                      <a:pt x="61" y="91"/>
                    </a:lnTo>
                    <a:lnTo>
                      <a:pt x="61" y="91"/>
                    </a:lnTo>
                    <a:lnTo>
                      <a:pt x="51" y="90"/>
                    </a:lnTo>
                    <a:lnTo>
                      <a:pt x="43" y="86"/>
                    </a:lnTo>
                    <a:lnTo>
                      <a:pt x="36" y="78"/>
                    </a:lnTo>
                    <a:lnTo>
                      <a:pt x="32" y="69"/>
                    </a:lnTo>
                    <a:lnTo>
                      <a:pt x="32" y="69"/>
                    </a:lnTo>
                    <a:lnTo>
                      <a:pt x="30" y="63"/>
                    </a:lnTo>
                    <a:lnTo>
                      <a:pt x="30" y="57"/>
                    </a:lnTo>
                    <a:lnTo>
                      <a:pt x="32" y="52"/>
                    </a:lnTo>
                    <a:lnTo>
                      <a:pt x="34" y="46"/>
                    </a:lnTo>
                    <a:lnTo>
                      <a:pt x="38" y="42"/>
                    </a:lnTo>
                    <a:lnTo>
                      <a:pt x="41" y="36"/>
                    </a:lnTo>
                    <a:lnTo>
                      <a:pt x="47" y="34"/>
                    </a:lnTo>
                    <a:lnTo>
                      <a:pt x="53" y="31"/>
                    </a:lnTo>
                    <a:lnTo>
                      <a:pt x="53" y="31"/>
                    </a:lnTo>
                    <a:lnTo>
                      <a:pt x="61" y="31"/>
                    </a:lnTo>
                    <a:lnTo>
                      <a:pt x="61" y="31"/>
                    </a:lnTo>
                    <a:lnTo>
                      <a:pt x="70" y="33"/>
                    </a:lnTo>
                    <a:lnTo>
                      <a:pt x="80" y="36"/>
                    </a:lnTo>
                    <a:lnTo>
                      <a:pt x="85" y="44"/>
                    </a:lnTo>
                    <a:lnTo>
                      <a:pt x="91" y="53"/>
                    </a:lnTo>
                    <a:lnTo>
                      <a:pt x="9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11" name="Freeform 72">
                <a:extLst>
                  <a:ext uri="{FF2B5EF4-FFF2-40B4-BE49-F238E27FC236}">
                    <a16:creationId xmlns:a16="http://schemas.microsoft.com/office/drawing/2014/main" id="{3C98C823-23A4-445D-804F-11CEF0355503}"/>
                  </a:ext>
                </a:extLst>
              </p:cNvPr>
              <p:cNvSpPr>
                <a:spLocks noEditPoints="1"/>
              </p:cNvSpPr>
              <p:nvPr/>
            </p:nvSpPr>
            <p:spPr bwMode="auto">
              <a:xfrm>
                <a:off x="3646488" y="5780088"/>
                <a:ext cx="190500" cy="193675"/>
              </a:xfrm>
              <a:custGeom>
                <a:avLst/>
                <a:gdLst>
                  <a:gd name="T0" fmla="*/ 61 w 120"/>
                  <a:gd name="T1" fmla="*/ 0 h 122"/>
                  <a:gd name="T2" fmla="*/ 44 w 120"/>
                  <a:gd name="T3" fmla="*/ 2 h 122"/>
                  <a:gd name="T4" fmla="*/ 33 w 120"/>
                  <a:gd name="T5" fmla="*/ 8 h 122"/>
                  <a:gd name="T6" fmla="*/ 14 w 120"/>
                  <a:gd name="T7" fmla="*/ 21 h 122"/>
                  <a:gd name="T8" fmla="*/ 2 w 120"/>
                  <a:gd name="T9" fmla="*/ 42 h 122"/>
                  <a:gd name="T10" fmla="*/ 0 w 120"/>
                  <a:gd name="T11" fmla="*/ 65 h 122"/>
                  <a:gd name="T12" fmla="*/ 2 w 120"/>
                  <a:gd name="T13" fmla="*/ 78 h 122"/>
                  <a:gd name="T14" fmla="*/ 10 w 120"/>
                  <a:gd name="T15" fmla="*/ 95 h 122"/>
                  <a:gd name="T16" fmla="*/ 23 w 120"/>
                  <a:gd name="T17" fmla="*/ 109 h 122"/>
                  <a:gd name="T18" fmla="*/ 40 w 120"/>
                  <a:gd name="T19" fmla="*/ 118 h 122"/>
                  <a:gd name="T20" fmla="*/ 61 w 120"/>
                  <a:gd name="T21" fmla="*/ 122 h 122"/>
                  <a:gd name="T22" fmla="*/ 69 w 120"/>
                  <a:gd name="T23" fmla="*/ 122 h 122"/>
                  <a:gd name="T24" fmla="*/ 76 w 120"/>
                  <a:gd name="T25" fmla="*/ 120 h 122"/>
                  <a:gd name="T26" fmla="*/ 97 w 120"/>
                  <a:gd name="T27" fmla="*/ 109 h 122"/>
                  <a:gd name="T28" fmla="*/ 112 w 120"/>
                  <a:gd name="T29" fmla="*/ 91 h 122"/>
                  <a:gd name="T30" fmla="*/ 118 w 120"/>
                  <a:gd name="T31" fmla="*/ 80 h 122"/>
                  <a:gd name="T32" fmla="*/ 120 w 120"/>
                  <a:gd name="T33" fmla="*/ 55 h 122"/>
                  <a:gd name="T34" fmla="*/ 118 w 120"/>
                  <a:gd name="T35" fmla="*/ 44 h 122"/>
                  <a:gd name="T36" fmla="*/ 111 w 120"/>
                  <a:gd name="T37" fmla="*/ 27 h 122"/>
                  <a:gd name="T38" fmla="*/ 97 w 120"/>
                  <a:gd name="T39" fmla="*/ 12 h 122"/>
                  <a:gd name="T40" fmla="*/ 80 w 120"/>
                  <a:gd name="T41" fmla="*/ 4 h 122"/>
                  <a:gd name="T42" fmla="*/ 61 w 120"/>
                  <a:gd name="T43" fmla="*/ 0 h 122"/>
                  <a:gd name="T44" fmla="*/ 88 w 120"/>
                  <a:gd name="T45" fmla="*/ 76 h 122"/>
                  <a:gd name="T46" fmla="*/ 84 w 120"/>
                  <a:gd name="T47" fmla="*/ 80 h 122"/>
                  <a:gd name="T48" fmla="*/ 74 w 120"/>
                  <a:gd name="T49" fmla="*/ 88 h 122"/>
                  <a:gd name="T50" fmla="*/ 69 w 120"/>
                  <a:gd name="T51" fmla="*/ 90 h 122"/>
                  <a:gd name="T52" fmla="*/ 61 w 120"/>
                  <a:gd name="T53" fmla="*/ 91 h 122"/>
                  <a:gd name="T54" fmla="*/ 42 w 120"/>
                  <a:gd name="T55" fmla="*/ 86 h 122"/>
                  <a:gd name="T56" fmla="*/ 31 w 120"/>
                  <a:gd name="T57" fmla="*/ 69 h 122"/>
                  <a:gd name="T58" fmla="*/ 29 w 120"/>
                  <a:gd name="T59" fmla="*/ 63 h 122"/>
                  <a:gd name="T60" fmla="*/ 31 w 120"/>
                  <a:gd name="T61" fmla="*/ 52 h 122"/>
                  <a:gd name="T62" fmla="*/ 36 w 120"/>
                  <a:gd name="T63" fmla="*/ 42 h 122"/>
                  <a:gd name="T64" fmla="*/ 46 w 120"/>
                  <a:gd name="T65" fmla="*/ 34 h 122"/>
                  <a:gd name="T66" fmla="*/ 52 w 120"/>
                  <a:gd name="T67" fmla="*/ 31 h 122"/>
                  <a:gd name="T68" fmla="*/ 61 w 120"/>
                  <a:gd name="T69" fmla="*/ 31 h 122"/>
                  <a:gd name="T70" fmla="*/ 78 w 120"/>
                  <a:gd name="T71" fmla="*/ 36 h 122"/>
                  <a:gd name="T72" fmla="*/ 90 w 120"/>
                  <a:gd name="T73" fmla="*/ 53 h 122"/>
                  <a:gd name="T74" fmla="*/ 92 w 120"/>
                  <a:gd name="T75" fmla="*/ 59 h 122"/>
                  <a:gd name="T76" fmla="*/ 90 w 120"/>
                  <a:gd name="T77" fmla="*/ 71 h 122"/>
                  <a:gd name="T78" fmla="*/ 88 w 120"/>
                  <a:gd name="T79"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122">
                    <a:moveTo>
                      <a:pt x="61" y="0"/>
                    </a:moveTo>
                    <a:lnTo>
                      <a:pt x="61" y="0"/>
                    </a:lnTo>
                    <a:lnTo>
                      <a:pt x="52" y="0"/>
                    </a:lnTo>
                    <a:lnTo>
                      <a:pt x="44" y="2"/>
                    </a:lnTo>
                    <a:lnTo>
                      <a:pt x="44" y="2"/>
                    </a:lnTo>
                    <a:lnTo>
                      <a:pt x="33" y="8"/>
                    </a:lnTo>
                    <a:lnTo>
                      <a:pt x="21" y="14"/>
                    </a:lnTo>
                    <a:lnTo>
                      <a:pt x="14" y="21"/>
                    </a:lnTo>
                    <a:lnTo>
                      <a:pt x="8" y="31"/>
                    </a:lnTo>
                    <a:lnTo>
                      <a:pt x="2" y="42"/>
                    </a:lnTo>
                    <a:lnTo>
                      <a:pt x="0" y="53"/>
                    </a:lnTo>
                    <a:lnTo>
                      <a:pt x="0" y="65"/>
                    </a:lnTo>
                    <a:lnTo>
                      <a:pt x="2" y="78"/>
                    </a:lnTo>
                    <a:lnTo>
                      <a:pt x="2" y="78"/>
                    </a:lnTo>
                    <a:lnTo>
                      <a:pt x="6" y="88"/>
                    </a:lnTo>
                    <a:lnTo>
                      <a:pt x="10" y="95"/>
                    </a:lnTo>
                    <a:lnTo>
                      <a:pt x="15" y="103"/>
                    </a:lnTo>
                    <a:lnTo>
                      <a:pt x="23" y="109"/>
                    </a:lnTo>
                    <a:lnTo>
                      <a:pt x="33" y="114"/>
                    </a:lnTo>
                    <a:lnTo>
                      <a:pt x="40" y="118"/>
                    </a:lnTo>
                    <a:lnTo>
                      <a:pt x="50" y="122"/>
                    </a:lnTo>
                    <a:lnTo>
                      <a:pt x="61" y="122"/>
                    </a:lnTo>
                    <a:lnTo>
                      <a:pt x="61" y="122"/>
                    </a:lnTo>
                    <a:lnTo>
                      <a:pt x="69" y="122"/>
                    </a:lnTo>
                    <a:lnTo>
                      <a:pt x="76" y="120"/>
                    </a:lnTo>
                    <a:lnTo>
                      <a:pt x="76" y="120"/>
                    </a:lnTo>
                    <a:lnTo>
                      <a:pt x="88" y="114"/>
                    </a:lnTo>
                    <a:lnTo>
                      <a:pt x="97" y="109"/>
                    </a:lnTo>
                    <a:lnTo>
                      <a:pt x="107" y="101"/>
                    </a:lnTo>
                    <a:lnTo>
                      <a:pt x="112" y="91"/>
                    </a:lnTo>
                    <a:lnTo>
                      <a:pt x="112" y="91"/>
                    </a:lnTo>
                    <a:lnTo>
                      <a:pt x="118" y="80"/>
                    </a:lnTo>
                    <a:lnTo>
                      <a:pt x="120" y="69"/>
                    </a:lnTo>
                    <a:lnTo>
                      <a:pt x="120" y="55"/>
                    </a:lnTo>
                    <a:lnTo>
                      <a:pt x="118" y="44"/>
                    </a:lnTo>
                    <a:lnTo>
                      <a:pt x="118" y="44"/>
                    </a:lnTo>
                    <a:lnTo>
                      <a:pt x="114" y="34"/>
                    </a:lnTo>
                    <a:lnTo>
                      <a:pt x="111" y="27"/>
                    </a:lnTo>
                    <a:lnTo>
                      <a:pt x="105" y="19"/>
                    </a:lnTo>
                    <a:lnTo>
                      <a:pt x="97" y="12"/>
                    </a:lnTo>
                    <a:lnTo>
                      <a:pt x="88" y="8"/>
                    </a:lnTo>
                    <a:lnTo>
                      <a:pt x="80" y="4"/>
                    </a:lnTo>
                    <a:lnTo>
                      <a:pt x="71" y="0"/>
                    </a:lnTo>
                    <a:lnTo>
                      <a:pt x="61" y="0"/>
                    </a:lnTo>
                    <a:lnTo>
                      <a:pt x="61" y="0"/>
                    </a:lnTo>
                    <a:close/>
                    <a:moveTo>
                      <a:pt x="88" y="76"/>
                    </a:moveTo>
                    <a:lnTo>
                      <a:pt x="88" y="76"/>
                    </a:lnTo>
                    <a:lnTo>
                      <a:pt x="84" y="80"/>
                    </a:lnTo>
                    <a:lnTo>
                      <a:pt x="80" y="86"/>
                    </a:lnTo>
                    <a:lnTo>
                      <a:pt x="74" y="88"/>
                    </a:lnTo>
                    <a:lnTo>
                      <a:pt x="69" y="90"/>
                    </a:lnTo>
                    <a:lnTo>
                      <a:pt x="69" y="90"/>
                    </a:lnTo>
                    <a:lnTo>
                      <a:pt x="61" y="91"/>
                    </a:lnTo>
                    <a:lnTo>
                      <a:pt x="61" y="91"/>
                    </a:lnTo>
                    <a:lnTo>
                      <a:pt x="50" y="90"/>
                    </a:lnTo>
                    <a:lnTo>
                      <a:pt x="42" y="86"/>
                    </a:lnTo>
                    <a:lnTo>
                      <a:pt x="34" y="78"/>
                    </a:lnTo>
                    <a:lnTo>
                      <a:pt x="31" y="69"/>
                    </a:lnTo>
                    <a:lnTo>
                      <a:pt x="31" y="69"/>
                    </a:lnTo>
                    <a:lnTo>
                      <a:pt x="29" y="63"/>
                    </a:lnTo>
                    <a:lnTo>
                      <a:pt x="31" y="57"/>
                    </a:lnTo>
                    <a:lnTo>
                      <a:pt x="31" y="52"/>
                    </a:lnTo>
                    <a:lnTo>
                      <a:pt x="33" y="46"/>
                    </a:lnTo>
                    <a:lnTo>
                      <a:pt x="36" y="42"/>
                    </a:lnTo>
                    <a:lnTo>
                      <a:pt x="40" y="36"/>
                    </a:lnTo>
                    <a:lnTo>
                      <a:pt x="46" y="34"/>
                    </a:lnTo>
                    <a:lnTo>
                      <a:pt x="52" y="31"/>
                    </a:lnTo>
                    <a:lnTo>
                      <a:pt x="52" y="31"/>
                    </a:lnTo>
                    <a:lnTo>
                      <a:pt x="61" y="31"/>
                    </a:lnTo>
                    <a:lnTo>
                      <a:pt x="61" y="31"/>
                    </a:lnTo>
                    <a:lnTo>
                      <a:pt x="71" y="33"/>
                    </a:lnTo>
                    <a:lnTo>
                      <a:pt x="78" y="36"/>
                    </a:lnTo>
                    <a:lnTo>
                      <a:pt x="86" y="44"/>
                    </a:lnTo>
                    <a:lnTo>
                      <a:pt x="90" y="53"/>
                    </a:lnTo>
                    <a:lnTo>
                      <a:pt x="90" y="53"/>
                    </a:lnTo>
                    <a:lnTo>
                      <a:pt x="92" y="59"/>
                    </a:lnTo>
                    <a:lnTo>
                      <a:pt x="92" y="65"/>
                    </a:lnTo>
                    <a:lnTo>
                      <a:pt x="90" y="71"/>
                    </a:lnTo>
                    <a:lnTo>
                      <a:pt x="88" y="76"/>
                    </a:lnTo>
                    <a:lnTo>
                      <a:pt x="8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sp>
        <p:nvSpPr>
          <p:cNvPr id="312" name="Line">
            <a:extLst>
              <a:ext uri="{FF2B5EF4-FFF2-40B4-BE49-F238E27FC236}">
                <a16:creationId xmlns:a16="http://schemas.microsoft.com/office/drawing/2014/main" id="{A8558445-4D7B-4D07-8EFE-4C7ECAB482CB}"/>
              </a:ext>
            </a:extLst>
          </p:cNvPr>
          <p:cNvSpPr/>
          <p:nvPr/>
        </p:nvSpPr>
        <p:spPr>
          <a:xfrm flipV="1">
            <a:off x="7327395" y="3305067"/>
            <a:ext cx="1" cy="820466"/>
          </a:xfrm>
          <a:prstGeom prst="line">
            <a:avLst/>
          </a:prstGeom>
          <a:ln w="12700">
            <a:solidFill>
              <a:schemeClr val="bg1">
                <a:lumMod val="8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313" name="Line">
            <a:extLst>
              <a:ext uri="{FF2B5EF4-FFF2-40B4-BE49-F238E27FC236}">
                <a16:creationId xmlns:a16="http://schemas.microsoft.com/office/drawing/2014/main" id="{9C95FDE7-0CF2-4E8E-96BB-1479D8320115}"/>
              </a:ext>
            </a:extLst>
          </p:cNvPr>
          <p:cNvSpPr/>
          <p:nvPr/>
        </p:nvSpPr>
        <p:spPr>
          <a:xfrm flipV="1">
            <a:off x="8793302" y="3295918"/>
            <a:ext cx="1" cy="820466"/>
          </a:xfrm>
          <a:prstGeom prst="line">
            <a:avLst/>
          </a:prstGeom>
          <a:ln w="12700">
            <a:solidFill>
              <a:schemeClr val="bg1">
                <a:lumMod val="8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318" name="Line">
            <a:extLst>
              <a:ext uri="{FF2B5EF4-FFF2-40B4-BE49-F238E27FC236}">
                <a16:creationId xmlns:a16="http://schemas.microsoft.com/office/drawing/2014/main" id="{FCFB2E4C-AFF6-4266-9FBF-6854D19EDBC0}"/>
              </a:ext>
            </a:extLst>
          </p:cNvPr>
          <p:cNvSpPr/>
          <p:nvPr/>
        </p:nvSpPr>
        <p:spPr>
          <a:xfrm flipV="1">
            <a:off x="10013520" y="3299493"/>
            <a:ext cx="1" cy="820466"/>
          </a:xfrm>
          <a:prstGeom prst="line">
            <a:avLst/>
          </a:prstGeom>
          <a:ln w="12700">
            <a:solidFill>
              <a:schemeClr val="bg1">
                <a:lumMod val="8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322" name="Line">
            <a:extLst>
              <a:ext uri="{FF2B5EF4-FFF2-40B4-BE49-F238E27FC236}">
                <a16:creationId xmlns:a16="http://schemas.microsoft.com/office/drawing/2014/main" id="{27F2C6F9-B43B-4F1F-A2E5-D6E325169D5E}"/>
              </a:ext>
            </a:extLst>
          </p:cNvPr>
          <p:cNvSpPr/>
          <p:nvPr/>
        </p:nvSpPr>
        <p:spPr>
          <a:xfrm flipV="1">
            <a:off x="11099377" y="3299869"/>
            <a:ext cx="1" cy="820466"/>
          </a:xfrm>
          <a:prstGeom prst="line">
            <a:avLst/>
          </a:prstGeom>
          <a:ln w="12700">
            <a:solidFill>
              <a:schemeClr val="bg1">
                <a:lumMod val="8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323" name="Circle">
            <a:extLst>
              <a:ext uri="{FF2B5EF4-FFF2-40B4-BE49-F238E27FC236}">
                <a16:creationId xmlns:a16="http://schemas.microsoft.com/office/drawing/2014/main" id="{207E037F-B802-4031-988B-AFC28A21E49E}"/>
              </a:ext>
            </a:extLst>
          </p:cNvPr>
          <p:cNvSpPr/>
          <p:nvPr/>
        </p:nvSpPr>
        <p:spPr>
          <a:xfrm>
            <a:off x="9984964" y="2725353"/>
            <a:ext cx="842884" cy="842886"/>
          </a:xfrm>
          <a:prstGeom prst="ellipse">
            <a:avLst/>
          </a:prstGeom>
          <a:noFill/>
          <a:ln w="31750" cap="flat">
            <a:solidFill>
              <a:schemeClr val="bg1">
                <a:lumMod val="85000"/>
              </a:schemeClr>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a:pPr>
            <a:endParaRPr kumimoji="0" sz="4400" b="1" i="0" u="none" strike="noStrike" kern="1200" cap="none" spc="-144" normalizeH="0" baseline="0" noProof="0" dirty="0">
              <a:ln>
                <a:noFill/>
              </a:ln>
              <a:solidFill>
                <a:schemeClr val="bg1"/>
              </a:solidFill>
              <a:effectLst/>
              <a:uLnTx/>
              <a:uFillTx/>
              <a:latin typeface="Arial"/>
              <a:ea typeface="+mn-ea"/>
              <a:cs typeface="+mn-cs"/>
            </a:endParaRPr>
          </a:p>
        </p:txBody>
      </p:sp>
      <p:grpSp>
        <p:nvGrpSpPr>
          <p:cNvPr id="358" name="Group 357">
            <a:extLst>
              <a:ext uri="{FF2B5EF4-FFF2-40B4-BE49-F238E27FC236}">
                <a16:creationId xmlns:a16="http://schemas.microsoft.com/office/drawing/2014/main" id="{F597C3FA-7768-4DAF-8CA3-86F70FDB907F}"/>
              </a:ext>
            </a:extLst>
          </p:cNvPr>
          <p:cNvGrpSpPr/>
          <p:nvPr/>
        </p:nvGrpSpPr>
        <p:grpSpPr>
          <a:xfrm>
            <a:off x="10172261" y="2908511"/>
            <a:ext cx="470090" cy="450358"/>
            <a:chOff x="3133726" y="5183188"/>
            <a:chExt cx="1222375" cy="1149350"/>
          </a:xfrm>
          <a:solidFill>
            <a:schemeClr val="bg1">
              <a:lumMod val="85000"/>
            </a:schemeClr>
          </a:solidFill>
        </p:grpSpPr>
        <p:sp>
          <p:nvSpPr>
            <p:cNvPr id="399" name="Freeform 487">
              <a:extLst>
                <a:ext uri="{FF2B5EF4-FFF2-40B4-BE49-F238E27FC236}">
                  <a16:creationId xmlns:a16="http://schemas.microsoft.com/office/drawing/2014/main" id="{B7C8BB2F-4427-4CF2-A18D-E7B8F78085BE}"/>
                </a:ext>
              </a:extLst>
            </p:cNvPr>
            <p:cNvSpPr>
              <a:spLocks noEditPoints="1"/>
            </p:cNvSpPr>
            <p:nvPr/>
          </p:nvSpPr>
          <p:spPr bwMode="auto">
            <a:xfrm>
              <a:off x="3589338" y="5649913"/>
              <a:ext cx="311150" cy="366713"/>
            </a:xfrm>
            <a:custGeom>
              <a:avLst/>
              <a:gdLst>
                <a:gd name="T0" fmla="*/ 93 w 196"/>
                <a:gd name="T1" fmla="*/ 0 h 231"/>
                <a:gd name="T2" fmla="*/ 72 w 196"/>
                <a:gd name="T3" fmla="*/ 2 h 231"/>
                <a:gd name="T4" fmla="*/ 36 w 196"/>
                <a:gd name="T5" fmla="*/ 19 h 231"/>
                <a:gd name="T6" fmla="*/ 23 w 196"/>
                <a:gd name="T7" fmla="*/ 33 h 231"/>
                <a:gd name="T8" fmla="*/ 4 w 196"/>
                <a:gd name="T9" fmla="*/ 67 h 231"/>
                <a:gd name="T10" fmla="*/ 0 w 196"/>
                <a:gd name="T11" fmla="*/ 105 h 231"/>
                <a:gd name="T12" fmla="*/ 4 w 196"/>
                <a:gd name="T13" fmla="*/ 147 h 231"/>
                <a:gd name="T14" fmla="*/ 15 w 196"/>
                <a:gd name="T15" fmla="*/ 181 h 231"/>
                <a:gd name="T16" fmla="*/ 36 w 196"/>
                <a:gd name="T17" fmla="*/ 206 h 231"/>
                <a:gd name="T18" fmla="*/ 65 w 196"/>
                <a:gd name="T19" fmla="*/ 223 h 231"/>
                <a:gd name="T20" fmla="*/ 97 w 196"/>
                <a:gd name="T21" fmla="*/ 231 h 231"/>
                <a:gd name="T22" fmla="*/ 116 w 196"/>
                <a:gd name="T23" fmla="*/ 229 h 231"/>
                <a:gd name="T24" fmla="*/ 147 w 196"/>
                <a:gd name="T25" fmla="*/ 217 h 231"/>
                <a:gd name="T26" fmla="*/ 171 w 196"/>
                <a:gd name="T27" fmla="*/ 194 h 231"/>
                <a:gd name="T28" fmla="*/ 187 w 196"/>
                <a:gd name="T29" fmla="*/ 164 h 231"/>
                <a:gd name="T30" fmla="*/ 196 w 196"/>
                <a:gd name="T31" fmla="*/ 105 h 231"/>
                <a:gd name="T32" fmla="*/ 196 w 196"/>
                <a:gd name="T33" fmla="*/ 86 h 231"/>
                <a:gd name="T34" fmla="*/ 185 w 196"/>
                <a:gd name="T35" fmla="*/ 48 h 231"/>
                <a:gd name="T36" fmla="*/ 173 w 196"/>
                <a:gd name="T37" fmla="*/ 33 h 231"/>
                <a:gd name="T38" fmla="*/ 141 w 196"/>
                <a:gd name="T39" fmla="*/ 8 h 231"/>
                <a:gd name="T40" fmla="*/ 103 w 196"/>
                <a:gd name="T41" fmla="*/ 0 h 231"/>
                <a:gd name="T42" fmla="*/ 164 w 196"/>
                <a:gd name="T43" fmla="*/ 101 h 231"/>
                <a:gd name="T44" fmla="*/ 158 w 196"/>
                <a:gd name="T45" fmla="*/ 143 h 231"/>
                <a:gd name="T46" fmla="*/ 150 w 196"/>
                <a:gd name="T47" fmla="*/ 164 h 231"/>
                <a:gd name="T48" fmla="*/ 137 w 196"/>
                <a:gd name="T49" fmla="*/ 181 h 231"/>
                <a:gd name="T50" fmla="*/ 120 w 196"/>
                <a:gd name="T51" fmla="*/ 192 h 231"/>
                <a:gd name="T52" fmla="*/ 97 w 196"/>
                <a:gd name="T53" fmla="*/ 196 h 231"/>
                <a:gd name="T54" fmla="*/ 88 w 196"/>
                <a:gd name="T55" fmla="*/ 196 h 231"/>
                <a:gd name="T56" fmla="*/ 67 w 196"/>
                <a:gd name="T57" fmla="*/ 187 h 231"/>
                <a:gd name="T58" fmla="*/ 51 w 196"/>
                <a:gd name="T59" fmla="*/ 173 h 231"/>
                <a:gd name="T60" fmla="*/ 40 w 196"/>
                <a:gd name="T61" fmla="*/ 154 h 231"/>
                <a:gd name="T62" fmla="*/ 32 w 196"/>
                <a:gd name="T63" fmla="*/ 101 h 231"/>
                <a:gd name="T64" fmla="*/ 32 w 196"/>
                <a:gd name="T65" fmla="*/ 88 h 231"/>
                <a:gd name="T66" fmla="*/ 40 w 196"/>
                <a:gd name="T67" fmla="*/ 65 h 231"/>
                <a:gd name="T68" fmla="*/ 48 w 196"/>
                <a:gd name="T69" fmla="*/ 54 h 231"/>
                <a:gd name="T70" fmla="*/ 69 w 196"/>
                <a:gd name="T71" fmla="*/ 38 h 231"/>
                <a:gd name="T72" fmla="*/ 93 w 196"/>
                <a:gd name="T73" fmla="*/ 35 h 231"/>
                <a:gd name="T74" fmla="*/ 103 w 196"/>
                <a:gd name="T75" fmla="*/ 35 h 231"/>
                <a:gd name="T76" fmla="*/ 128 w 196"/>
                <a:gd name="T77" fmla="*/ 38 h 231"/>
                <a:gd name="T78" fmla="*/ 148 w 196"/>
                <a:gd name="T79" fmla="*/ 54 h 231"/>
                <a:gd name="T80" fmla="*/ 156 w 196"/>
                <a:gd name="T81" fmla="*/ 65 h 231"/>
                <a:gd name="T82" fmla="*/ 164 w 196"/>
                <a:gd name="T83" fmla="*/ 88 h 231"/>
                <a:gd name="T84" fmla="*/ 164 w 196"/>
                <a:gd name="T85" fmla="*/ 10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231">
                  <a:moveTo>
                    <a:pt x="103" y="0"/>
                  </a:moveTo>
                  <a:lnTo>
                    <a:pt x="93" y="0"/>
                  </a:lnTo>
                  <a:lnTo>
                    <a:pt x="93" y="0"/>
                  </a:lnTo>
                  <a:lnTo>
                    <a:pt x="72" y="2"/>
                  </a:lnTo>
                  <a:lnTo>
                    <a:pt x="53" y="8"/>
                  </a:lnTo>
                  <a:lnTo>
                    <a:pt x="36" y="19"/>
                  </a:lnTo>
                  <a:lnTo>
                    <a:pt x="23" y="33"/>
                  </a:lnTo>
                  <a:lnTo>
                    <a:pt x="23" y="33"/>
                  </a:lnTo>
                  <a:lnTo>
                    <a:pt x="12" y="48"/>
                  </a:lnTo>
                  <a:lnTo>
                    <a:pt x="4" y="67"/>
                  </a:lnTo>
                  <a:lnTo>
                    <a:pt x="0" y="86"/>
                  </a:lnTo>
                  <a:lnTo>
                    <a:pt x="0" y="105"/>
                  </a:lnTo>
                  <a:lnTo>
                    <a:pt x="4" y="147"/>
                  </a:lnTo>
                  <a:lnTo>
                    <a:pt x="4" y="147"/>
                  </a:lnTo>
                  <a:lnTo>
                    <a:pt x="8" y="164"/>
                  </a:lnTo>
                  <a:lnTo>
                    <a:pt x="15" y="181"/>
                  </a:lnTo>
                  <a:lnTo>
                    <a:pt x="25" y="194"/>
                  </a:lnTo>
                  <a:lnTo>
                    <a:pt x="36" y="206"/>
                  </a:lnTo>
                  <a:lnTo>
                    <a:pt x="50" y="215"/>
                  </a:lnTo>
                  <a:lnTo>
                    <a:pt x="65" y="223"/>
                  </a:lnTo>
                  <a:lnTo>
                    <a:pt x="80" y="229"/>
                  </a:lnTo>
                  <a:lnTo>
                    <a:pt x="97" y="231"/>
                  </a:lnTo>
                  <a:lnTo>
                    <a:pt x="97" y="231"/>
                  </a:lnTo>
                  <a:lnTo>
                    <a:pt x="116" y="229"/>
                  </a:lnTo>
                  <a:lnTo>
                    <a:pt x="131" y="223"/>
                  </a:lnTo>
                  <a:lnTo>
                    <a:pt x="147" y="217"/>
                  </a:lnTo>
                  <a:lnTo>
                    <a:pt x="160" y="206"/>
                  </a:lnTo>
                  <a:lnTo>
                    <a:pt x="171" y="194"/>
                  </a:lnTo>
                  <a:lnTo>
                    <a:pt x="181" y="181"/>
                  </a:lnTo>
                  <a:lnTo>
                    <a:pt x="187" y="164"/>
                  </a:lnTo>
                  <a:lnTo>
                    <a:pt x="190" y="147"/>
                  </a:lnTo>
                  <a:lnTo>
                    <a:pt x="196" y="105"/>
                  </a:lnTo>
                  <a:lnTo>
                    <a:pt x="196" y="105"/>
                  </a:lnTo>
                  <a:lnTo>
                    <a:pt x="196" y="86"/>
                  </a:lnTo>
                  <a:lnTo>
                    <a:pt x="192" y="67"/>
                  </a:lnTo>
                  <a:lnTo>
                    <a:pt x="185" y="48"/>
                  </a:lnTo>
                  <a:lnTo>
                    <a:pt x="173" y="33"/>
                  </a:lnTo>
                  <a:lnTo>
                    <a:pt x="173" y="33"/>
                  </a:lnTo>
                  <a:lnTo>
                    <a:pt x="158" y="19"/>
                  </a:lnTo>
                  <a:lnTo>
                    <a:pt x="141" y="8"/>
                  </a:lnTo>
                  <a:lnTo>
                    <a:pt x="124" y="2"/>
                  </a:lnTo>
                  <a:lnTo>
                    <a:pt x="103" y="0"/>
                  </a:lnTo>
                  <a:lnTo>
                    <a:pt x="103" y="0"/>
                  </a:lnTo>
                  <a:close/>
                  <a:moveTo>
                    <a:pt x="164" y="101"/>
                  </a:moveTo>
                  <a:lnTo>
                    <a:pt x="158" y="143"/>
                  </a:lnTo>
                  <a:lnTo>
                    <a:pt x="158" y="143"/>
                  </a:lnTo>
                  <a:lnTo>
                    <a:pt x="156" y="154"/>
                  </a:lnTo>
                  <a:lnTo>
                    <a:pt x="150" y="164"/>
                  </a:lnTo>
                  <a:lnTo>
                    <a:pt x="145" y="173"/>
                  </a:lnTo>
                  <a:lnTo>
                    <a:pt x="137" y="181"/>
                  </a:lnTo>
                  <a:lnTo>
                    <a:pt x="129" y="187"/>
                  </a:lnTo>
                  <a:lnTo>
                    <a:pt x="120" y="192"/>
                  </a:lnTo>
                  <a:lnTo>
                    <a:pt x="109" y="196"/>
                  </a:lnTo>
                  <a:lnTo>
                    <a:pt x="97" y="196"/>
                  </a:lnTo>
                  <a:lnTo>
                    <a:pt x="97" y="196"/>
                  </a:lnTo>
                  <a:lnTo>
                    <a:pt x="88" y="196"/>
                  </a:lnTo>
                  <a:lnTo>
                    <a:pt x="76" y="192"/>
                  </a:lnTo>
                  <a:lnTo>
                    <a:pt x="67" y="187"/>
                  </a:lnTo>
                  <a:lnTo>
                    <a:pt x="57" y="181"/>
                  </a:lnTo>
                  <a:lnTo>
                    <a:pt x="51" y="173"/>
                  </a:lnTo>
                  <a:lnTo>
                    <a:pt x="44" y="164"/>
                  </a:lnTo>
                  <a:lnTo>
                    <a:pt x="40" y="154"/>
                  </a:lnTo>
                  <a:lnTo>
                    <a:pt x="38" y="143"/>
                  </a:lnTo>
                  <a:lnTo>
                    <a:pt x="32" y="101"/>
                  </a:lnTo>
                  <a:lnTo>
                    <a:pt x="32" y="101"/>
                  </a:lnTo>
                  <a:lnTo>
                    <a:pt x="32" y="88"/>
                  </a:lnTo>
                  <a:lnTo>
                    <a:pt x="34" y="76"/>
                  </a:lnTo>
                  <a:lnTo>
                    <a:pt x="40" y="65"/>
                  </a:lnTo>
                  <a:lnTo>
                    <a:pt x="48" y="54"/>
                  </a:lnTo>
                  <a:lnTo>
                    <a:pt x="48" y="54"/>
                  </a:lnTo>
                  <a:lnTo>
                    <a:pt x="57" y="46"/>
                  </a:lnTo>
                  <a:lnTo>
                    <a:pt x="69" y="38"/>
                  </a:lnTo>
                  <a:lnTo>
                    <a:pt x="80" y="35"/>
                  </a:lnTo>
                  <a:lnTo>
                    <a:pt x="93" y="35"/>
                  </a:lnTo>
                  <a:lnTo>
                    <a:pt x="103" y="35"/>
                  </a:lnTo>
                  <a:lnTo>
                    <a:pt x="103" y="35"/>
                  </a:lnTo>
                  <a:lnTo>
                    <a:pt x="116" y="35"/>
                  </a:lnTo>
                  <a:lnTo>
                    <a:pt x="128" y="38"/>
                  </a:lnTo>
                  <a:lnTo>
                    <a:pt x="139" y="46"/>
                  </a:lnTo>
                  <a:lnTo>
                    <a:pt x="148" y="54"/>
                  </a:lnTo>
                  <a:lnTo>
                    <a:pt x="148" y="54"/>
                  </a:lnTo>
                  <a:lnTo>
                    <a:pt x="156" y="65"/>
                  </a:lnTo>
                  <a:lnTo>
                    <a:pt x="160" y="76"/>
                  </a:lnTo>
                  <a:lnTo>
                    <a:pt x="164" y="88"/>
                  </a:lnTo>
                  <a:lnTo>
                    <a:pt x="164" y="101"/>
                  </a:lnTo>
                  <a:lnTo>
                    <a:pt x="16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0" name="Freeform 488">
              <a:extLst>
                <a:ext uri="{FF2B5EF4-FFF2-40B4-BE49-F238E27FC236}">
                  <a16:creationId xmlns:a16="http://schemas.microsoft.com/office/drawing/2014/main" id="{264113BA-6DED-4B75-9850-B4050433F9BB}"/>
                </a:ext>
              </a:extLst>
            </p:cNvPr>
            <p:cNvSpPr>
              <a:spLocks noEditPoints="1"/>
            </p:cNvSpPr>
            <p:nvPr/>
          </p:nvSpPr>
          <p:spPr bwMode="auto">
            <a:xfrm>
              <a:off x="3287713" y="5692775"/>
              <a:ext cx="257175" cy="295275"/>
            </a:xfrm>
            <a:custGeom>
              <a:avLst/>
              <a:gdLst>
                <a:gd name="T0" fmla="*/ 4 w 162"/>
                <a:gd name="T1" fmla="*/ 120 h 186"/>
                <a:gd name="T2" fmla="*/ 13 w 162"/>
                <a:gd name="T3" fmla="*/ 146 h 186"/>
                <a:gd name="T4" fmla="*/ 30 w 162"/>
                <a:gd name="T5" fmla="*/ 167 h 186"/>
                <a:gd name="T6" fmla="*/ 53 w 162"/>
                <a:gd name="T7" fmla="*/ 181 h 186"/>
                <a:gd name="T8" fmla="*/ 80 w 162"/>
                <a:gd name="T9" fmla="*/ 186 h 186"/>
                <a:gd name="T10" fmla="*/ 95 w 162"/>
                <a:gd name="T11" fmla="*/ 184 h 186"/>
                <a:gd name="T12" fmla="*/ 120 w 162"/>
                <a:gd name="T13" fmla="*/ 175 h 186"/>
                <a:gd name="T14" fmla="*/ 141 w 162"/>
                <a:gd name="T15" fmla="*/ 158 h 186"/>
                <a:gd name="T16" fmla="*/ 154 w 162"/>
                <a:gd name="T17" fmla="*/ 133 h 186"/>
                <a:gd name="T18" fmla="*/ 160 w 162"/>
                <a:gd name="T19" fmla="*/ 88 h 186"/>
                <a:gd name="T20" fmla="*/ 162 w 162"/>
                <a:gd name="T21" fmla="*/ 70 h 186"/>
                <a:gd name="T22" fmla="*/ 152 w 162"/>
                <a:gd name="T23" fmla="*/ 40 h 186"/>
                <a:gd name="T24" fmla="*/ 143 w 162"/>
                <a:gd name="T25" fmla="*/ 27 h 186"/>
                <a:gd name="T26" fmla="*/ 116 w 162"/>
                <a:gd name="T27" fmla="*/ 8 h 186"/>
                <a:gd name="T28" fmla="*/ 84 w 162"/>
                <a:gd name="T29" fmla="*/ 0 h 186"/>
                <a:gd name="T30" fmla="*/ 76 w 162"/>
                <a:gd name="T31" fmla="*/ 0 h 186"/>
                <a:gd name="T32" fmla="*/ 46 w 162"/>
                <a:gd name="T33" fmla="*/ 8 h 186"/>
                <a:gd name="T34" fmla="*/ 19 w 162"/>
                <a:gd name="T35" fmla="*/ 27 h 186"/>
                <a:gd name="T36" fmla="*/ 9 w 162"/>
                <a:gd name="T37" fmla="*/ 40 h 186"/>
                <a:gd name="T38" fmla="*/ 0 w 162"/>
                <a:gd name="T39" fmla="*/ 70 h 186"/>
                <a:gd name="T40" fmla="*/ 4 w 162"/>
                <a:gd name="T41" fmla="*/ 120 h 186"/>
                <a:gd name="T42" fmla="*/ 44 w 162"/>
                <a:gd name="T43" fmla="*/ 48 h 186"/>
                <a:gd name="T44" fmla="*/ 59 w 162"/>
                <a:gd name="T45" fmla="*/ 38 h 186"/>
                <a:gd name="T46" fmla="*/ 76 w 162"/>
                <a:gd name="T47" fmla="*/ 34 h 186"/>
                <a:gd name="T48" fmla="*/ 84 w 162"/>
                <a:gd name="T49" fmla="*/ 34 h 186"/>
                <a:gd name="T50" fmla="*/ 103 w 162"/>
                <a:gd name="T51" fmla="*/ 38 h 186"/>
                <a:gd name="T52" fmla="*/ 116 w 162"/>
                <a:gd name="T53" fmla="*/ 48 h 186"/>
                <a:gd name="T54" fmla="*/ 122 w 162"/>
                <a:gd name="T55" fmla="*/ 55 h 186"/>
                <a:gd name="T56" fmla="*/ 127 w 162"/>
                <a:gd name="T57" fmla="*/ 74 h 186"/>
                <a:gd name="T58" fmla="*/ 124 w 162"/>
                <a:gd name="T59" fmla="*/ 116 h 186"/>
                <a:gd name="T60" fmla="*/ 122 w 162"/>
                <a:gd name="T61" fmla="*/ 124 h 186"/>
                <a:gd name="T62" fmla="*/ 114 w 162"/>
                <a:gd name="T63" fmla="*/ 137 h 186"/>
                <a:gd name="T64" fmla="*/ 103 w 162"/>
                <a:gd name="T65" fmla="*/ 146 h 186"/>
                <a:gd name="T66" fmla="*/ 87 w 162"/>
                <a:gd name="T67" fmla="*/ 152 h 186"/>
                <a:gd name="T68" fmla="*/ 80 w 162"/>
                <a:gd name="T69" fmla="*/ 154 h 186"/>
                <a:gd name="T70" fmla="*/ 65 w 162"/>
                <a:gd name="T71" fmla="*/ 150 h 186"/>
                <a:gd name="T72" fmla="*/ 51 w 162"/>
                <a:gd name="T73" fmla="*/ 143 h 186"/>
                <a:gd name="T74" fmla="*/ 42 w 162"/>
                <a:gd name="T75" fmla="*/ 129 h 186"/>
                <a:gd name="T76" fmla="*/ 38 w 162"/>
                <a:gd name="T77" fmla="*/ 116 h 186"/>
                <a:gd name="T78" fmla="*/ 34 w 162"/>
                <a:gd name="T79" fmla="*/ 82 h 186"/>
                <a:gd name="T80" fmla="*/ 34 w 162"/>
                <a:gd name="T81" fmla="*/ 65 h 186"/>
                <a:gd name="T82" fmla="*/ 44 w 162"/>
                <a:gd name="T83" fmla="*/ 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86">
                  <a:moveTo>
                    <a:pt x="4" y="120"/>
                  </a:moveTo>
                  <a:lnTo>
                    <a:pt x="4" y="120"/>
                  </a:lnTo>
                  <a:lnTo>
                    <a:pt x="7" y="133"/>
                  </a:lnTo>
                  <a:lnTo>
                    <a:pt x="13" y="146"/>
                  </a:lnTo>
                  <a:lnTo>
                    <a:pt x="21" y="158"/>
                  </a:lnTo>
                  <a:lnTo>
                    <a:pt x="30" y="167"/>
                  </a:lnTo>
                  <a:lnTo>
                    <a:pt x="40" y="175"/>
                  </a:lnTo>
                  <a:lnTo>
                    <a:pt x="53" y="181"/>
                  </a:lnTo>
                  <a:lnTo>
                    <a:pt x="66" y="184"/>
                  </a:lnTo>
                  <a:lnTo>
                    <a:pt x="80" y="186"/>
                  </a:lnTo>
                  <a:lnTo>
                    <a:pt x="80" y="186"/>
                  </a:lnTo>
                  <a:lnTo>
                    <a:pt x="95" y="184"/>
                  </a:lnTo>
                  <a:lnTo>
                    <a:pt x="108" y="181"/>
                  </a:lnTo>
                  <a:lnTo>
                    <a:pt x="120" y="175"/>
                  </a:lnTo>
                  <a:lnTo>
                    <a:pt x="131" y="167"/>
                  </a:lnTo>
                  <a:lnTo>
                    <a:pt x="141" y="158"/>
                  </a:lnTo>
                  <a:lnTo>
                    <a:pt x="148" y="146"/>
                  </a:lnTo>
                  <a:lnTo>
                    <a:pt x="154" y="133"/>
                  </a:lnTo>
                  <a:lnTo>
                    <a:pt x="156" y="120"/>
                  </a:lnTo>
                  <a:lnTo>
                    <a:pt x="160" y="88"/>
                  </a:lnTo>
                  <a:lnTo>
                    <a:pt x="160" y="88"/>
                  </a:lnTo>
                  <a:lnTo>
                    <a:pt x="162" y="70"/>
                  </a:lnTo>
                  <a:lnTo>
                    <a:pt x="158" y="55"/>
                  </a:lnTo>
                  <a:lnTo>
                    <a:pt x="152" y="40"/>
                  </a:lnTo>
                  <a:lnTo>
                    <a:pt x="143" y="27"/>
                  </a:lnTo>
                  <a:lnTo>
                    <a:pt x="143" y="27"/>
                  </a:lnTo>
                  <a:lnTo>
                    <a:pt x="129" y="15"/>
                  </a:lnTo>
                  <a:lnTo>
                    <a:pt x="116" y="8"/>
                  </a:lnTo>
                  <a:lnTo>
                    <a:pt x="101" y="2"/>
                  </a:lnTo>
                  <a:lnTo>
                    <a:pt x="84" y="0"/>
                  </a:lnTo>
                  <a:lnTo>
                    <a:pt x="76" y="0"/>
                  </a:lnTo>
                  <a:lnTo>
                    <a:pt x="76" y="0"/>
                  </a:lnTo>
                  <a:lnTo>
                    <a:pt x="61" y="2"/>
                  </a:lnTo>
                  <a:lnTo>
                    <a:pt x="46" y="8"/>
                  </a:lnTo>
                  <a:lnTo>
                    <a:pt x="30" y="15"/>
                  </a:lnTo>
                  <a:lnTo>
                    <a:pt x="19" y="27"/>
                  </a:lnTo>
                  <a:lnTo>
                    <a:pt x="19" y="27"/>
                  </a:lnTo>
                  <a:lnTo>
                    <a:pt x="9" y="40"/>
                  </a:lnTo>
                  <a:lnTo>
                    <a:pt x="4" y="55"/>
                  </a:lnTo>
                  <a:lnTo>
                    <a:pt x="0" y="70"/>
                  </a:lnTo>
                  <a:lnTo>
                    <a:pt x="0" y="88"/>
                  </a:lnTo>
                  <a:lnTo>
                    <a:pt x="4" y="120"/>
                  </a:lnTo>
                  <a:close/>
                  <a:moveTo>
                    <a:pt x="44" y="48"/>
                  </a:moveTo>
                  <a:lnTo>
                    <a:pt x="44" y="48"/>
                  </a:lnTo>
                  <a:lnTo>
                    <a:pt x="51" y="42"/>
                  </a:lnTo>
                  <a:lnTo>
                    <a:pt x="59" y="38"/>
                  </a:lnTo>
                  <a:lnTo>
                    <a:pt x="66" y="34"/>
                  </a:lnTo>
                  <a:lnTo>
                    <a:pt x="76" y="34"/>
                  </a:lnTo>
                  <a:lnTo>
                    <a:pt x="84" y="34"/>
                  </a:lnTo>
                  <a:lnTo>
                    <a:pt x="84" y="34"/>
                  </a:lnTo>
                  <a:lnTo>
                    <a:pt x="93" y="34"/>
                  </a:lnTo>
                  <a:lnTo>
                    <a:pt x="103" y="38"/>
                  </a:lnTo>
                  <a:lnTo>
                    <a:pt x="110" y="42"/>
                  </a:lnTo>
                  <a:lnTo>
                    <a:pt x="116" y="48"/>
                  </a:lnTo>
                  <a:lnTo>
                    <a:pt x="116" y="48"/>
                  </a:lnTo>
                  <a:lnTo>
                    <a:pt x="122" y="55"/>
                  </a:lnTo>
                  <a:lnTo>
                    <a:pt x="125" y="65"/>
                  </a:lnTo>
                  <a:lnTo>
                    <a:pt x="127" y="74"/>
                  </a:lnTo>
                  <a:lnTo>
                    <a:pt x="127" y="82"/>
                  </a:lnTo>
                  <a:lnTo>
                    <a:pt x="124" y="116"/>
                  </a:lnTo>
                  <a:lnTo>
                    <a:pt x="124" y="116"/>
                  </a:lnTo>
                  <a:lnTo>
                    <a:pt x="122" y="124"/>
                  </a:lnTo>
                  <a:lnTo>
                    <a:pt x="118" y="129"/>
                  </a:lnTo>
                  <a:lnTo>
                    <a:pt x="114" y="137"/>
                  </a:lnTo>
                  <a:lnTo>
                    <a:pt x="108" y="143"/>
                  </a:lnTo>
                  <a:lnTo>
                    <a:pt x="103" y="146"/>
                  </a:lnTo>
                  <a:lnTo>
                    <a:pt x="95" y="150"/>
                  </a:lnTo>
                  <a:lnTo>
                    <a:pt x="87" y="152"/>
                  </a:lnTo>
                  <a:lnTo>
                    <a:pt x="80" y="154"/>
                  </a:lnTo>
                  <a:lnTo>
                    <a:pt x="80" y="154"/>
                  </a:lnTo>
                  <a:lnTo>
                    <a:pt x="72" y="152"/>
                  </a:lnTo>
                  <a:lnTo>
                    <a:pt x="65" y="150"/>
                  </a:lnTo>
                  <a:lnTo>
                    <a:pt x="57" y="146"/>
                  </a:lnTo>
                  <a:lnTo>
                    <a:pt x="51" y="143"/>
                  </a:lnTo>
                  <a:lnTo>
                    <a:pt x="46" y="137"/>
                  </a:lnTo>
                  <a:lnTo>
                    <a:pt x="42" y="129"/>
                  </a:lnTo>
                  <a:lnTo>
                    <a:pt x="40" y="124"/>
                  </a:lnTo>
                  <a:lnTo>
                    <a:pt x="38" y="116"/>
                  </a:lnTo>
                  <a:lnTo>
                    <a:pt x="34" y="82"/>
                  </a:lnTo>
                  <a:lnTo>
                    <a:pt x="34" y="82"/>
                  </a:lnTo>
                  <a:lnTo>
                    <a:pt x="32" y="74"/>
                  </a:lnTo>
                  <a:lnTo>
                    <a:pt x="34" y="65"/>
                  </a:lnTo>
                  <a:lnTo>
                    <a:pt x="38" y="55"/>
                  </a:lnTo>
                  <a:lnTo>
                    <a:pt x="44" y="48"/>
                  </a:lnTo>
                  <a:lnTo>
                    <a:pt x="4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1" name="Freeform 489">
              <a:extLst>
                <a:ext uri="{FF2B5EF4-FFF2-40B4-BE49-F238E27FC236}">
                  <a16:creationId xmlns:a16="http://schemas.microsoft.com/office/drawing/2014/main" id="{23A28231-2738-4976-83F1-7C143D9C35E7}"/>
                </a:ext>
              </a:extLst>
            </p:cNvPr>
            <p:cNvSpPr>
              <a:spLocks noEditPoints="1"/>
            </p:cNvSpPr>
            <p:nvPr/>
          </p:nvSpPr>
          <p:spPr bwMode="auto">
            <a:xfrm>
              <a:off x="3405188" y="5394325"/>
              <a:ext cx="254000" cy="295275"/>
            </a:xfrm>
            <a:custGeom>
              <a:avLst/>
              <a:gdLst>
                <a:gd name="T0" fmla="*/ 4 w 160"/>
                <a:gd name="T1" fmla="*/ 120 h 186"/>
                <a:gd name="T2" fmla="*/ 11 w 160"/>
                <a:gd name="T3" fmla="*/ 146 h 186"/>
                <a:gd name="T4" fmla="*/ 29 w 160"/>
                <a:gd name="T5" fmla="*/ 167 h 186"/>
                <a:gd name="T6" fmla="*/ 53 w 160"/>
                <a:gd name="T7" fmla="*/ 182 h 186"/>
                <a:gd name="T8" fmla="*/ 80 w 160"/>
                <a:gd name="T9" fmla="*/ 186 h 186"/>
                <a:gd name="T10" fmla="*/ 95 w 160"/>
                <a:gd name="T11" fmla="*/ 186 h 186"/>
                <a:gd name="T12" fmla="*/ 120 w 160"/>
                <a:gd name="T13" fmla="*/ 177 h 186"/>
                <a:gd name="T14" fmla="*/ 141 w 160"/>
                <a:gd name="T15" fmla="*/ 158 h 186"/>
                <a:gd name="T16" fmla="*/ 154 w 160"/>
                <a:gd name="T17" fmla="*/ 133 h 186"/>
                <a:gd name="T18" fmla="*/ 160 w 160"/>
                <a:gd name="T19" fmla="*/ 87 h 186"/>
                <a:gd name="T20" fmla="*/ 160 w 160"/>
                <a:gd name="T21" fmla="*/ 70 h 186"/>
                <a:gd name="T22" fmla="*/ 150 w 160"/>
                <a:gd name="T23" fmla="*/ 40 h 186"/>
                <a:gd name="T24" fmla="*/ 141 w 160"/>
                <a:gd name="T25" fmla="*/ 26 h 186"/>
                <a:gd name="T26" fmla="*/ 116 w 160"/>
                <a:gd name="T27" fmla="*/ 7 h 186"/>
                <a:gd name="T28" fmla="*/ 84 w 160"/>
                <a:gd name="T29" fmla="*/ 0 h 186"/>
                <a:gd name="T30" fmla="*/ 76 w 160"/>
                <a:gd name="T31" fmla="*/ 0 h 186"/>
                <a:gd name="T32" fmla="*/ 44 w 160"/>
                <a:gd name="T33" fmla="*/ 7 h 186"/>
                <a:gd name="T34" fmla="*/ 19 w 160"/>
                <a:gd name="T35" fmla="*/ 26 h 186"/>
                <a:gd name="T36" fmla="*/ 10 w 160"/>
                <a:gd name="T37" fmla="*/ 40 h 186"/>
                <a:gd name="T38" fmla="*/ 0 w 160"/>
                <a:gd name="T39" fmla="*/ 70 h 186"/>
                <a:gd name="T40" fmla="*/ 4 w 160"/>
                <a:gd name="T41" fmla="*/ 120 h 186"/>
                <a:gd name="T42" fmla="*/ 44 w 160"/>
                <a:gd name="T43" fmla="*/ 49 h 186"/>
                <a:gd name="T44" fmla="*/ 59 w 160"/>
                <a:gd name="T45" fmla="*/ 38 h 186"/>
                <a:gd name="T46" fmla="*/ 76 w 160"/>
                <a:gd name="T47" fmla="*/ 34 h 186"/>
                <a:gd name="T48" fmla="*/ 84 w 160"/>
                <a:gd name="T49" fmla="*/ 34 h 186"/>
                <a:gd name="T50" fmla="*/ 103 w 160"/>
                <a:gd name="T51" fmla="*/ 38 h 186"/>
                <a:gd name="T52" fmla="*/ 116 w 160"/>
                <a:gd name="T53" fmla="*/ 49 h 186"/>
                <a:gd name="T54" fmla="*/ 122 w 160"/>
                <a:gd name="T55" fmla="*/ 57 h 186"/>
                <a:gd name="T56" fmla="*/ 128 w 160"/>
                <a:gd name="T57" fmla="*/ 74 h 186"/>
                <a:gd name="T58" fmla="*/ 124 w 160"/>
                <a:gd name="T59" fmla="*/ 116 h 186"/>
                <a:gd name="T60" fmla="*/ 122 w 160"/>
                <a:gd name="T61" fmla="*/ 123 h 186"/>
                <a:gd name="T62" fmla="*/ 114 w 160"/>
                <a:gd name="T63" fmla="*/ 137 h 186"/>
                <a:gd name="T64" fmla="*/ 103 w 160"/>
                <a:gd name="T65" fmla="*/ 148 h 186"/>
                <a:gd name="T66" fmla="*/ 88 w 160"/>
                <a:gd name="T67" fmla="*/ 152 h 186"/>
                <a:gd name="T68" fmla="*/ 80 w 160"/>
                <a:gd name="T69" fmla="*/ 154 h 186"/>
                <a:gd name="T70" fmla="*/ 65 w 160"/>
                <a:gd name="T71" fmla="*/ 150 h 186"/>
                <a:gd name="T72" fmla="*/ 51 w 160"/>
                <a:gd name="T73" fmla="*/ 142 h 186"/>
                <a:gd name="T74" fmla="*/ 42 w 160"/>
                <a:gd name="T75" fmla="*/ 131 h 186"/>
                <a:gd name="T76" fmla="*/ 36 w 160"/>
                <a:gd name="T77" fmla="*/ 116 h 186"/>
                <a:gd name="T78" fmla="*/ 32 w 160"/>
                <a:gd name="T79" fmla="*/ 83 h 186"/>
                <a:gd name="T80" fmla="*/ 34 w 160"/>
                <a:gd name="T81" fmla="*/ 64 h 186"/>
                <a:gd name="T82" fmla="*/ 44 w 160"/>
                <a:gd name="T83" fmla="*/ 4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86">
                  <a:moveTo>
                    <a:pt x="4" y="120"/>
                  </a:moveTo>
                  <a:lnTo>
                    <a:pt x="4" y="120"/>
                  </a:lnTo>
                  <a:lnTo>
                    <a:pt x="8" y="133"/>
                  </a:lnTo>
                  <a:lnTo>
                    <a:pt x="11" y="146"/>
                  </a:lnTo>
                  <a:lnTo>
                    <a:pt x="19" y="158"/>
                  </a:lnTo>
                  <a:lnTo>
                    <a:pt x="29" y="167"/>
                  </a:lnTo>
                  <a:lnTo>
                    <a:pt x="40" y="177"/>
                  </a:lnTo>
                  <a:lnTo>
                    <a:pt x="53" y="182"/>
                  </a:lnTo>
                  <a:lnTo>
                    <a:pt x="67" y="186"/>
                  </a:lnTo>
                  <a:lnTo>
                    <a:pt x="80" y="186"/>
                  </a:lnTo>
                  <a:lnTo>
                    <a:pt x="80" y="186"/>
                  </a:lnTo>
                  <a:lnTo>
                    <a:pt x="95" y="186"/>
                  </a:lnTo>
                  <a:lnTo>
                    <a:pt x="108" y="182"/>
                  </a:lnTo>
                  <a:lnTo>
                    <a:pt x="120" y="177"/>
                  </a:lnTo>
                  <a:lnTo>
                    <a:pt x="131" y="167"/>
                  </a:lnTo>
                  <a:lnTo>
                    <a:pt x="141" y="158"/>
                  </a:lnTo>
                  <a:lnTo>
                    <a:pt x="148" y="146"/>
                  </a:lnTo>
                  <a:lnTo>
                    <a:pt x="154" y="133"/>
                  </a:lnTo>
                  <a:lnTo>
                    <a:pt x="156" y="120"/>
                  </a:lnTo>
                  <a:lnTo>
                    <a:pt x="160" y="87"/>
                  </a:lnTo>
                  <a:lnTo>
                    <a:pt x="160" y="87"/>
                  </a:lnTo>
                  <a:lnTo>
                    <a:pt x="160" y="70"/>
                  </a:lnTo>
                  <a:lnTo>
                    <a:pt x="158" y="55"/>
                  </a:lnTo>
                  <a:lnTo>
                    <a:pt x="150" y="40"/>
                  </a:lnTo>
                  <a:lnTo>
                    <a:pt x="141" y="26"/>
                  </a:lnTo>
                  <a:lnTo>
                    <a:pt x="141" y="26"/>
                  </a:lnTo>
                  <a:lnTo>
                    <a:pt x="129" y="15"/>
                  </a:lnTo>
                  <a:lnTo>
                    <a:pt x="116" y="7"/>
                  </a:lnTo>
                  <a:lnTo>
                    <a:pt x="101" y="2"/>
                  </a:lnTo>
                  <a:lnTo>
                    <a:pt x="84" y="0"/>
                  </a:lnTo>
                  <a:lnTo>
                    <a:pt x="76" y="0"/>
                  </a:lnTo>
                  <a:lnTo>
                    <a:pt x="76" y="0"/>
                  </a:lnTo>
                  <a:lnTo>
                    <a:pt x="59" y="2"/>
                  </a:lnTo>
                  <a:lnTo>
                    <a:pt x="44" y="7"/>
                  </a:lnTo>
                  <a:lnTo>
                    <a:pt x="30" y="15"/>
                  </a:lnTo>
                  <a:lnTo>
                    <a:pt x="19" y="26"/>
                  </a:lnTo>
                  <a:lnTo>
                    <a:pt x="19" y="26"/>
                  </a:lnTo>
                  <a:lnTo>
                    <a:pt x="10" y="40"/>
                  </a:lnTo>
                  <a:lnTo>
                    <a:pt x="2" y="55"/>
                  </a:lnTo>
                  <a:lnTo>
                    <a:pt x="0" y="70"/>
                  </a:lnTo>
                  <a:lnTo>
                    <a:pt x="0" y="87"/>
                  </a:lnTo>
                  <a:lnTo>
                    <a:pt x="4" y="120"/>
                  </a:lnTo>
                  <a:close/>
                  <a:moveTo>
                    <a:pt x="44" y="49"/>
                  </a:moveTo>
                  <a:lnTo>
                    <a:pt x="44" y="49"/>
                  </a:lnTo>
                  <a:lnTo>
                    <a:pt x="50" y="44"/>
                  </a:lnTo>
                  <a:lnTo>
                    <a:pt x="59" y="38"/>
                  </a:lnTo>
                  <a:lnTo>
                    <a:pt x="67" y="36"/>
                  </a:lnTo>
                  <a:lnTo>
                    <a:pt x="76" y="34"/>
                  </a:lnTo>
                  <a:lnTo>
                    <a:pt x="84" y="34"/>
                  </a:lnTo>
                  <a:lnTo>
                    <a:pt x="84" y="34"/>
                  </a:lnTo>
                  <a:lnTo>
                    <a:pt x="93" y="36"/>
                  </a:lnTo>
                  <a:lnTo>
                    <a:pt x="103" y="38"/>
                  </a:lnTo>
                  <a:lnTo>
                    <a:pt x="110" y="44"/>
                  </a:lnTo>
                  <a:lnTo>
                    <a:pt x="116" y="49"/>
                  </a:lnTo>
                  <a:lnTo>
                    <a:pt x="116" y="49"/>
                  </a:lnTo>
                  <a:lnTo>
                    <a:pt x="122" y="57"/>
                  </a:lnTo>
                  <a:lnTo>
                    <a:pt x="126" y="64"/>
                  </a:lnTo>
                  <a:lnTo>
                    <a:pt x="128" y="74"/>
                  </a:lnTo>
                  <a:lnTo>
                    <a:pt x="128" y="83"/>
                  </a:lnTo>
                  <a:lnTo>
                    <a:pt x="124" y="116"/>
                  </a:lnTo>
                  <a:lnTo>
                    <a:pt x="124" y="116"/>
                  </a:lnTo>
                  <a:lnTo>
                    <a:pt x="122" y="123"/>
                  </a:lnTo>
                  <a:lnTo>
                    <a:pt x="118" y="131"/>
                  </a:lnTo>
                  <a:lnTo>
                    <a:pt x="114" y="137"/>
                  </a:lnTo>
                  <a:lnTo>
                    <a:pt x="108" y="142"/>
                  </a:lnTo>
                  <a:lnTo>
                    <a:pt x="103" y="148"/>
                  </a:lnTo>
                  <a:lnTo>
                    <a:pt x="95" y="150"/>
                  </a:lnTo>
                  <a:lnTo>
                    <a:pt x="88" y="152"/>
                  </a:lnTo>
                  <a:lnTo>
                    <a:pt x="80" y="154"/>
                  </a:lnTo>
                  <a:lnTo>
                    <a:pt x="80" y="154"/>
                  </a:lnTo>
                  <a:lnTo>
                    <a:pt x="72" y="152"/>
                  </a:lnTo>
                  <a:lnTo>
                    <a:pt x="65" y="150"/>
                  </a:lnTo>
                  <a:lnTo>
                    <a:pt x="57" y="148"/>
                  </a:lnTo>
                  <a:lnTo>
                    <a:pt x="51" y="142"/>
                  </a:lnTo>
                  <a:lnTo>
                    <a:pt x="46" y="137"/>
                  </a:lnTo>
                  <a:lnTo>
                    <a:pt x="42" y="131"/>
                  </a:lnTo>
                  <a:lnTo>
                    <a:pt x="38" y="123"/>
                  </a:lnTo>
                  <a:lnTo>
                    <a:pt x="36" y="116"/>
                  </a:lnTo>
                  <a:lnTo>
                    <a:pt x="32" y="83"/>
                  </a:lnTo>
                  <a:lnTo>
                    <a:pt x="32" y="83"/>
                  </a:lnTo>
                  <a:lnTo>
                    <a:pt x="32" y="74"/>
                  </a:lnTo>
                  <a:lnTo>
                    <a:pt x="34" y="64"/>
                  </a:lnTo>
                  <a:lnTo>
                    <a:pt x="38" y="57"/>
                  </a:lnTo>
                  <a:lnTo>
                    <a:pt x="44" y="49"/>
                  </a:lnTo>
                  <a:lnTo>
                    <a:pt x="4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2" name="Freeform 490">
              <a:extLst>
                <a:ext uri="{FF2B5EF4-FFF2-40B4-BE49-F238E27FC236}">
                  <a16:creationId xmlns:a16="http://schemas.microsoft.com/office/drawing/2014/main" id="{04E8D508-2D84-46A4-9651-783CCE4828C5}"/>
                </a:ext>
              </a:extLst>
            </p:cNvPr>
            <p:cNvSpPr>
              <a:spLocks noEditPoints="1"/>
            </p:cNvSpPr>
            <p:nvPr/>
          </p:nvSpPr>
          <p:spPr bwMode="auto">
            <a:xfrm>
              <a:off x="3827463" y="5394325"/>
              <a:ext cx="257175" cy="295275"/>
            </a:xfrm>
            <a:custGeom>
              <a:avLst/>
              <a:gdLst>
                <a:gd name="T0" fmla="*/ 19 w 162"/>
                <a:gd name="T1" fmla="*/ 26 h 186"/>
                <a:gd name="T2" fmla="*/ 4 w 162"/>
                <a:gd name="T3" fmla="*/ 55 h 186"/>
                <a:gd name="T4" fmla="*/ 2 w 162"/>
                <a:gd name="T5" fmla="*/ 87 h 186"/>
                <a:gd name="T6" fmla="*/ 6 w 162"/>
                <a:gd name="T7" fmla="*/ 120 h 186"/>
                <a:gd name="T8" fmla="*/ 14 w 162"/>
                <a:gd name="T9" fmla="*/ 146 h 186"/>
                <a:gd name="T10" fmla="*/ 31 w 162"/>
                <a:gd name="T11" fmla="*/ 167 h 186"/>
                <a:gd name="T12" fmla="*/ 54 w 162"/>
                <a:gd name="T13" fmla="*/ 182 h 186"/>
                <a:gd name="T14" fmla="*/ 82 w 162"/>
                <a:gd name="T15" fmla="*/ 186 h 186"/>
                <a:gd name="T16" fmla="*/ 95 w 162"/>
                <a:gd name="T17" fmla="*/ 186 h 186"/>
                <a:gd name="T18" fmla="*/ 122 w 162"/>
                <a:gd name="T19" fmla="*/ 177 h 186"/>
                <a:gd name="T20" fmla="*/ 143 w 162"/>
                <a:gd name="T21" fmla="*/ 158 h 186"/>
                <a:gd name="T22" fmla="*/ 154 w 162"/>
                <a:gd name="T23" fmla="*/ 133 h 186"/>
                <a:gd name="T24" fmla="*/ 162 w 162"/>
                <a:gd name="T25" fmla="*/ 87 h 186"/>
                <a:gd name="T26" fmla="*/ 162 w 162"/>
                <a:gd name="T27" fmla="*/ 70 h 186"/>
                <a:gd name="T28" fmla="*/ 153 w 162"/>
                <a:gd name="T29" fmla="*/ 40 h 186"/>
                <a:gd name="T30" fmla="*/ 143 w 162"/>
                <a:gd name="T31" fmla="*/ 26 h 186"/>
                <a:gd name="T32" fmla="*/ 118 w 162"/>
                <a:gd name="T33" fmla="*/ 7 h 186"/>
                <a:gd name="T34" fmla="*/ 86 w 162"/>
                <a:gd name="T35" fmla="*/ 0 h 186"/>
                <a:gd name="T36" fmla="*/ 78 w 162"/>
                <a:gd name="T37" fmla="*/ 0 h 186"/>
                <a:gd name="T38" fmla="*/ 46 w 162"/>
                <a:gd name="T39" fmla="*/ 7 h 186"/>
                <a:gd name="T40" fmla="*/ 19 w 162"/>
                <a:gd name="T41" fmla="*/ 26 h 186"/>
                <a:gd name="T42" fmla="*/ 46 w 162"/>
                <a:gd name="T43" fmla="*/ 49 h 186"/>
                <a:gd name="T44" fmla="*/ 52 w 162"/>
                <a:gd name="T45" fmla="*/ 44 h 186"/>
                <a:gd name="T46" fmla="*/ 69 w 162"/>
                <a:gd name="T47" fmla="*/ 36 h 186"/>
                <a:gd name="T48" fmla="*/ 86 w 162"/>
                <a:gd name="T49" fmla="*/ 34 h 186"/>
                <a:gd name="T50" fmla="*/ 95 w 162"/>
                <a:gd name="T51" fmla="*/ 36 h 186"/>
                <a:gd name="T52" fmla="*/ 111 w 162"/>
                <a:gd name="T53" fmla="*/ 44 h 186"/>
                <a:gd name="T54" fmla="*/ 118 w 162"/>
                <a:gd name="T55" fmla="*/ 49 h 186"/>
                <a:gd name="T56" fmla="*/ 128 w 162"/>
                <a:gd name="T57" fmla="*/ 64 h 186"/>
                <a:gd name="T58" fmla="*/ 130 w 162"/>
                <a:gd name="T59" fmla="*/ 83 h 186"/>
                <a:gd name="T60" fmla="*/ 124 w 162"/>
                <a:gd name="T61" fmla="*/ 116 h 186"/>
                <a:gd name="T62" fmla="*/ 120 w 162"/>
                <a:gd name="T63" fmla="*/ 131 h 186"/>
                <a:gd name="T64" fmla="*/ 111 w 162"/>
                <a:gd name="T65" fmla="*/ 142 h 186"/>
                <a:gd name="T66" fmla="*/ 97 w 162"/>
                <a:gd name="T67" fmla="*/ 150 h 186"/>
                <a:gd name="T68" fmla="*/ 82 w 162"/>
                <a:gd name="T69" fmla="*/ 154 h 186"/>
                <a:gd name="T70" fmla="*/ 75 w 162"/>
                <a:gd name="T71" fmla="*/ 152 h 186"/>
                <a:gd name="T72" fmla="*/ 59 w 162"/>
                <a:gd name="T73" fmla="*/ 148 h 186"/>
                <a:gd name="T74" fmla="*/ 48 w 162"/>
                <a:gd name="T75" fmla="*/ 137 h 186"/>
                <a:gd name="T76" fmla="*/ 40 w 162"/>
                <a:gd name="T77" fmla="*/ 123 h 186"/>
                <a:gd name="T78" fmla="*/ 35 w 162"/>
                <a:gd name="T79" fmla="*/ 83 h 186"/>
                <a:gd name="T80" fmla="*/ 35 w 162"/>
                <a:gd name="T81" fmla="*/ 74 h 186"/>
                <a:gd name="T82" fmla="*/ 40 w 162"/>
                <a:gd name="T83" fmla="*/ 57 h 186"/>
                <a:gd name="T84" fmla="*/ 46 w 162"/>
                <a:gd name="T85" fmla="*/ 4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186">
                  <a:moveTo>
                    <a:pt x="19" y="26"/>
                  </a:moveTo>
                  <a:lnTo>
                    <a:pt x="19" y="26"/>
                  </a:lnTo>
                  <a:lnTo>
                    <a:pt x="10" y="40"/>
                  </a:lnTo>
                  <a:lnTo>
                    <a:pt x="4" y="55"/>
                  </a:lnTo>
                  <a:lnTo>
                    <a:pt x="0" y="70"/>
                  </a:lnTo>
                  <a:lnTo>
                    <a:pt x="2" y="87"/>
                  </a:lnTo>
                  <a:lnTo>
                    <a:pt x="6" y="120"/>
                  </a:lnTo>
                  <a:lnTo>
                    <a:pt x="6" y="120"/>
                  </a:lnTo>
                  <a:lnTo>
                    <a:pt x="8" y="133"/>
                  </a:lnTo>
                  <a:lnTo>
                    <a:pt x="14" y="146"/>
                  </a:lnTo>
                  <a:lnTo>
                    <a:pt x="21" y="158"/>
                  </a:lnTo>
                  <a:lnTo>
                    <a:pt x="31" y="167"/>
                  </a:lnTo>
                  <a:lnTo>
                    <a:pt x="42" y="177"/>
                  </a:lnTo>
                  <a:lnTo>
                    <a:pt x="54" y="182"/>
                  </a:lnTo>
                  <a:lnTo>
                    <a:pt x="67" y="186"/>
                  </a:lnTo>
                  <a:lnTo>
                    <a:pt x="82" y="186"/>
                  </a:lnTo>
                  <a:lnTo>
                    <a:pt x="82" y="186"/>
                  </a:lnTo>
                  <a:lnTo>
                    <a:pt x="95" y="186"/>
                  </a:lnTo>
                  <a:lnTo>
                    <a:pt x="109" y="182"/>
                  </a:lnTo>
                  <a:lnTo>
                    <a:pt x="122" y="177"/>
                  </a:lnTo>
                  <a:lnTo>
                    <a:pt x="134" y="167"/>
                  </a:lnTo>
                  <a:lnTo>
                    <a:pt x="143" y="158"/>
                  </a:lnTo>
                  <a:lnTo>
                    <a:pt x="149" y="146"/>
                  </a:lnTo>
                  <a:lnTo>
                    <a:pt x="154" y="133"/>
                  </a:lnTo>
                  <a:lnTo>
                    <a:pt x="158" y="120"/>
                  </a:lnTo>
                  <a:lnTo>
                    <a:pt x="162" y="87"/>
                  </a:lnTo>
                  <a:lnTo>
                    <a:pt x="162" y="87"/>
                  </a:lnTo>
                  <a:lnTo>
                    <a:pt x="162" y="70"/>
                  </a:lnTo>
                  <a:lnTo>
                    <a:pt x="160" y="55"/>
                  </a:lnTo>
                  <a:lnTo>
                    <a:pt x="153" y="40"/>
                  </a:lnTo>
                  <a:lnTo>
                    <a:pt x="143" y="26"/>
                  </a:lnTo>
                  <a:lnTo>
                    <a:pt x="143" y="26"/>
                  </a:lnTo>
                  <a:lnTo>
                    <a:pt x="132" y="15"/>
                  </a:lnTo>
                  <a:lnTo>
                    <a:pt x="118" y="7"/>
                  </a:lnTo>
                  <a:lnTo>
                    <a:pt x="101" y="2"/>
                  </a:lnTo>
                  <a:lnTo>
                    <a:pt x="86" y="0"/>
                  </a:lnTo>
                  <a:lnTo>
                    <a:pt x="78" y="0"/>
                  </a:lnTo>
                  <a:lnTo>
                    <a:pt x="78" y="0"/>
                  </a:lnTo>
                  <a:lnTo>
                    <a:pt x="61" y="2"/>
                  </a:lnTo>
                  <a:lnTo>
                    <a:pt x="46" y="7"/>
                  </a:lnTo>
                  <a:lnTo>
                    <a:pt x="33" y="15"/>
                  </a:lnTo>
                  <a:lnTo>
                    <a:pt x="19" y="26"/>
                  </a:lnTo>
                  <a:lnTo>
                    <a:pt x="19" y="26"/>
                  </a:lnTo>
                  <a:close/>
                  <a:moveTo>
                    <a:pt x="46" y="49"/>
                  </a:moveTo>
                  <a:lnTo>
                    <a:pt x="46" y="49"/>
                  </a:lnTo>
                  <a:lnTo>
                    <a:pt x="52" y="44"/>
                  </a:lnTo>
                  <a:lnTo>
                    <a:pt x="59" y="38"/>
                  </a:lnTo>
                  <a:lnTo>
                    <a:pt x="69" y="36"/>
                  </a:lnTo>
                  <a:lnTo>
                    <a:pt x="78" y="34"/>
                  </a:lnTo>
                  <a:lnTo>
                    <a:pt x="86" y="34"/>
                  </a:lnTo>
                  <a:lnTo>
                    <a:pt x="86" y="34"/>
                  </a:lnTo>
                  <a:lnTo>
                    <a:pt x="95" y="36"/>
                  </a:lnTo>
                  <a:lnTo>
                    <a:pt x="103" y="38"/>
                  </a:lnTo>
                  <a:lnTo>
                    <a:pt x="111" y="44"/>
                  </a:lnTo>
                  <a:lnTo>
                    <a:pt x="118" y="49"/>
                  </a:lnTo>
                  <a:lnTo>
                    <a:pt x="118" y="49"/>
                  </a:lnTo>
                  <a:lnTo>
                    <a:pt x="124" y="57"/>
                  </a:lnTo>
                  <a:lnTo>
                    <a:pt x="128" y="64"/>
                  </a:lnTo>
                  <a:lnTo>
                    <a:pt x="130" y="74"/>
                  </a:lnTo>
                  <a:lnTo>
                    <a:pt x="130" y="83"/>
                  </a:lnTo>
                  <a:lnTo>
                    <a:pt x="124" y="116"/>
                  </a:lnTo>
                  <a:lnTo>
                    <a:pt x="124" y="116"/>
                  </a:lnTo>
                  <a:lnTo>
                    <a:pt x="124" y="123"/>
                  </a:lnTo>
                  <a:lnTo>
                    <a:pt x="120" y="131"/>
                  </a:lnTo>
                  <a:lnTo>
                    <a:pt x="116" y="137"/>
                  </a:lnTo>
                  <a:lnTo>
                    <a:pt x="111" y="142"/>
                  </a:lnTo>
                  <a:lnTo>
                    <a:pt x="105" y="148"/>
                  </a:lnTo>
                  <a:lnTo>
                    <a:pt x="97" y="150"/>
                  </a:lnTo>
                  <a:lnTo>
                    <a:pt x="90" y="152"/>
                  </a:lnTo>
                  <a:lnTo>
                    <a:pt x="82" y="154"/>
                  </a:lnTo>
                  <a:lnTo>
                    <a:pt x="82" y="154"/>
                  </a:lnTo>
                  <a:lnTo>
                    <a:pt x="75" y="152"/>
                  </a:lnTo>
                  <a:lnTo>
                    <a:pt x="67" y="150"/>
                  </a:lnTo>
                  <a:lnTo>
                    <a:pt x="59" y="148"/>
                  </a:lnTo>
                  <a:lnTo>
                    <a:pt x="54" y="142"/>
                  </a:lnTo>
                  <a:lnTo>
                    <a:pt x="48" y="137"/>
                  </a:lnTo>
                  <a:lnTo>
                    <a:pt x="44" y="131"/>
                  </a:lnTo>
                  <a:lnTo>
                    <a:pt x="40" y="123"/>
                  </a:lnTo>
                  <a:lnTo>
                    <a:pt x="38" y="116"/>
                  </a:lnTo>
                  <a:lnTo>
                    <a:pt x="35" y="83"/>
                  </a:lnTo>
                  <a:lnTo>
                    <a:pt x="35" y="83"/>
                  </a:lnTo>
                  <a:lnTo>
                    <a:pt x="35" y="74"/>
                  </a:lnTo>
                  <a:lnTo>
                    <a:pt x="37" y="64"/>
                  </a:lnTo>
                  <a:lnTo>
                    <a:pt x="40" y="57"/>
                  </a:lnTo>
                  <a:lnTo>
                    <a:pt x="46" y="49"/>
                  </a:lnTo>
                  <a:lnTo>
                    <a:pt x="4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3" name="Freeform 491">
              <a:extLst>
                <a:ext uri="{FF2B5EF4-FFF2-40B4-BE49-F238E27FC236}">
                  <a16:creationId xmlns:a16="http://schemas.microsoft.com/office/drawing/2014/main" id="{6CDE33B1-FBD5-4726-8E5F-48B9F218B1C8}"/>
                </a:ext>
              </a:extLst>
            </p:cNvPr>
            <p:cNvSpPr>
              <a:spLocks noEditPoints="1"/>
            </p:cNvSpPr>
            <p:nvPr/>
          </p:nvSpPr>
          <p:spPr bwMode="auto">
            <a:xfrm>
              <a:off x="3616326" y="5183188"/>
              <a:ext cx="257175" cy="295275"/>
            </a:xfrm>
            <a:custGeom>
              <a:avLst/>
              <a:gdLst>
                <a:gd name="T0" fmla="*/ 4 w 162"/>
                <a:gd name="T1" fmla="*/ 118 h 186"/>
                <a:gd name="T2" fmla="*/ 14 w 162"/>
                <a:gd name="T3" fmla="*/ 146 h 186"/>
                <a:gd name="T4" fmla="*/ 31 w 162"/>
                <a:gd name="T5" fmla="*/ 167 h 186"/>
                <a:gd name="T6" fmla="*/ 53 w 162"/>
                <a:gd name="T7" fmla="*/ 180 h 186"/>
                <a:gd name="T8" fmla="*/ 80 w 162"/>
                <a:gd name="T9" fmla="*/ 186 h 186"/>
                <a:gd name="T10" fmla="*/ 95 w 162"/>
                <a:gd name="T11" fmla="*/ 184 h 186"/>
                <a:gd name="T12" fmla="*/ 120 w 162"/>
                <a:gd name="T13" fmla="*/ 175 h 186"/>
                <a:gd name="T14" fmla="*/ 141 w 162"/>
                <a:gd name="T15" fmla="*/ 158 h 186"/>
                <a:gd name="T16" fmla="*/ 154 w 162"/>
                <a:gd name="T17" fmla="*/ 133 h 186"/>
                <a:gd name="T18" fmla="*/ 162 w 162"/>
                <a:gd name="T19" fmla="*/ 85 h 186"/>
                <a:gd name="T20" fmla="*/ 162 w 162"/>
                <a:gd name="T21" fmla="*/ 70 h 186"/>
                <a:gd name="T22" fmla="*/ 152 w 162"/>
                <a:gd name="T23" fmla="*/ 40 h 186"/>
                <a:gd name="T24" fmla="*/ 143 w 162"/>
                <a:gd name="T25" fmla="*/ 26 h 186"/>
                <a:gd name="T26" fmla="*/ 116 w 162"/>
                <a:gd name="T27" fmla="*/ 5 h 186"/>
                <a:gd name="T28" fmla="*/ 86 w 162"/>
                <a:gd name="T29" fmla="*/ 0 h 186"/>
                <a:gd name="T30" fmla="*/ 76 w 162"/>
                <a:gd name="T31" fmla="*/ 0 h 186"/>
                <a:gd name="T32" fmla="*/ 46 w 162"/>
                <a:gd name="T33" fmla="*/ 5 h 186"/>
                <a:gd name="T34" fmla="*/ 19 w 162"/>
                <a:gd name="T35" fmla="*/ 26 h 186"/>
                <a:gd name="T36" fmla="*/ 10 w 162"/>
                <a:gd name="T37" fmla="*/ 40 h 186"/>
                <a:gd name="T38" fmla="*/ 0 w 162"/>
                <a:gd name="T39" fmla="*/ 70 h 186"/>
                <a:gd name="T40" fmla="*/ 4 w 162"/>
                <a:gd name="T41" fmla="*/ 118 h 186"/>
                <a:gd name="T42" fmla="*/ 44 w 162"/>
                <a:gd name="T43" fmla="*/ 47 h 186"/>
                <a:gd name="T44" fmla="*/ 59 w 162"/>
                <a:gd name="T45" fmla="*/ 38 h 186"/>
                <a:gd name="T46" fmla="*/ 76 w 162"/>
                <a:gd name="T47" fmla="*/ 34 h 186"/>
                <a:gd name="T48" fmla="*/ 86 w 162"/>
                <a:gd name="T49" fmla="*/ 34 h 186"/>
                <a:gd name="T50" fmla="*/ 103 w 162"/>
                <a:gd name="T51" fmla="*/ 38 h 186"/>
                <a:gd name="T52" fmla="*/ 118 w 162"/>
                <a:gd name="T53" fmla="*/ 47 h 186"/>
                <a:gd name="T54" fmla="*/ 122 w 162"/>
                <a:gd name="T55" fmla="*/ 55 h 186"/>
                <a:gd name="T56" fmla="*/ 128 w 162"/>
                <a:gd name="T57" fmla="*/ 72 h 186"/>
                <a:gd name="T58" fmla="*/ 124 w 162"/>
                <a:gd name="T59" fmla="*/ 114 h 186"/>
                <a:gd name="T60" fmla="*/ 122 w 162"/>
                <a:gd name="T61" fmla="*/ 121 h 186"/>
                <a:gd name="T62" fmla="*/ 114 w 162"/>
                <a:gd name="T63" fmla="*/ 137 h 186"/>
                <a:gd name="T64" fmla="*/ 103 w 162"/>
                <a:gd name="T65" fmla="*/ 146 h 186"/>
                <a:gd name="T66" fmla="*/ 90 w 162"/>
                <a:gd name="T67" fmla="*/ 152 h 186"/>
                <a:gd name="T68" fmla="*/ 80 w 162"/>
                <a:gd name="T69" fmla="*/ 152 h 186"/>
                <a:gd name="T70" fmla="*/ 65 w 162"/>
                <a:gd name="T71" fmla="*/ 150 h 186"/>
                <a:gd name="T72" fmla="*/ 52 w 162"/>
                <a:gd name="T73" fmla="*/ 142 h 186"/>
                <a:gd name="T74" fmla="*/ 42 w 162"/>
                <a:gd name="T75" fmla="*/ 129 h 186"/>
                <a:gd name="T76" fmla="*/ 38 w 162"/>
                <a:gd name="T77" fmla="*/ 114 h 186"/>
                <a:gd name="T78" fmla="*/ 34 w 162"/>
                <a:gd name="T79" fmla="*/ 81 h 186"/>
                <a:gd name="T80" fmla="*/ 36 w 162"/>
                <a:gd name="T81" fmla="*/ 64 h 186"/>
                <a:gd name="T82" fmla="*/ 44 w 162"/>
                <a:gd name="T83" fmla="*/ 4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86">
                  <a:moveTo>
                    <a:pt x="4" y="118"/>
                  </a:moveTo>
                  <a:lnTo>
                    <a:pt x="4" y="118"/>
                  </a:lnTo>
                  <a:lnTo>
                    <a:pt x="8" y="133"/>
                  </a:lnTo>
                  <a:lnTo>
                    <a:pt x="14" y="146"/>
                  </a:lnTo>
                  <a:lnTo>
                    <a:pt x="21" y="158"/>
                  </a:lnTo>
                  <a:lnTo>
                    <a:pt x="31" y="167"/>
                  </a:lnTo>
                  <a:lnTo>
                    <a:pt x="40" y="175"/>
                  </a:lnTo>
                  <a:lnTo>
                    <a:pt x="53" y="180"/>
                  </a:lnTo>
                  <a:lnTo>
                    <a:pt x="67" y="184"/>
                  </a:lnTo>
                  <a:lnTo>
                    <a:pt x="80" y="186"/>
                  </a:lnTo>
                  <a:lnTo>
                    <a:pt x="80" y="186"/>
                  </a:lnTo>
                  <a:lnTo>
                    <a:pt x="95" y="184"/>
                  </a:lnTo>
                  <a:lnTo>
                    <a:pt x="109" y="180"/>
                  </a:lnTo>
                  <a:lnTo>
                    <a:pt x="120" y="175"/>
                  </a:lnTo>
                  <a:lnTo>
                    <a:pt x="131" y="167"/>
                  </a:lnTo>
                  <a:lnTo>
                    <a:pt x="141" y="158"/>
                  </a:lnTo>
                  <a:lnTo>
                    <a:pt x="149" y="146"/>
                  </a:lnTo>
                  <a:lnTo>
                    <a:pt x="154" y="133"/>
                  </a:lnTo>
                  <a:lnTo>
                    <a:pt x="158" y="118"/>
                  </a:lnTo>
                  <a:lnTo>
                    <a:pt x="162" y="85"/>
                  </a:lnTo>
                  <a:lnTo>
                    <a:pt x="162" y="85"/>
                  </a:lnTo>
                  <a:lnTo>
                    <a:pt x="162" y="70"/>
                  </a:lnTo>
                  <a:lnTo>
                    <a:pt x="158" y="53"/>
                  </a:lnTo>
                  <a:lnTo>
                    <a:pt x="152" y="40"/>
                  </a:lnTo>
                  <a:lnTo>
                    <a:pt x="143" y="26"/>
                  </a:lnTo>
                  <a:lnTo>
                    <a:pt x="143" y="26"/>
                  </a:lnTo>
                  <a:lnTo>
                    <a:pt x="130" y="15"/>
                  </a:lnTo>
                  <a:lnTo>
                    <a:pt x="116" y="5"/>
                  </a:lnTo>
                  <a:lnTo>
                    <a:pt x="101" y="2"/>
                  </a:lnTo>
                  <a:lnTo>
                    <a:pt x="86" y="0"/>
                  </a:lnTo>
                  <a:lnTo>
                    <a:pt x="76" y="0"/>
                  </a:lnTo>
                  <a:lnTo>
                    <a:pt x="76" y="0"/>
                  </a:lnTo>
                  <a:lnTo>
                    <a:pt x="61" y="2"/>
                  </a:lnTo>
                  <a:lnTo>
                    <a:pt x="46" y="5"/>
                  </a:lnTo>
                  <a:lnTo>
                    <a:pt x="31" y="15"/>
                  </a:lnTo>
                  <a:lnTo>
                    <a:pt x="19" y="26"/>
                  </a:lnTo>
                  <a:lnTo>
                    <a:pt x="19" y="26"/>
                  </a:lnTo>
                  <a:lnTo>
                    <a:pt x="10" y="40"/>
                  </a:lnTo>
                  <a:lnTo>
                    <a:pt x="4" y="53"/>
                  </a:lnTo>
                  <a:lnTo>
                    <a:pt x="0" y="70"/>
                  </a:lnTo>
                  <a:lnTo>
                    <a:pt x="0" y="85"/>
                  </a:lnTo>
                  <a:lnTo>
                    <a:pt x="4" y="118"/>
                  </a:lnTo>
                  <a:close/>
                  <a:moveTo>
                    <a:pt x="44" y="47"/>
                  </a:moveTo>
                  <a:lnTo>
                    <a:pt x="44" y="47"/>
                  </a:lnTo>
                  <a:lnTo>
                    <a:pt x="52" y="42"/>
                  </a:lnTo>
                  <a:lnTo>
                    <a:pt x="59" y="38"/>
                  </a:lnTo>
                  <a:lnTo>
                    <a:pt x="69" y="34"/>
                  </a:lnTo>
                  <a:lnTo>
                    <a:pt x="76" y="34"/>
                  </a:lnTo>
                  <a:lnTo>
                    <a:pt x="86" y="34"/>
                  </a:lnTo>
                  <a:lnTo>
                    <a:pt x="86" y="34"/>
                  </a:lnTo>
                  <a:lnTo>
                    <a:pt x="93" y="34"/>
                  </a:lnTo>
                  <a:lnTo>
                    <a:pt x="103" y="38"/>
                  </a:lnTo>
                  <a:lnTo>
                    <a:pt x="111" y="42"/>
                  </a:lnTo>
                  <a:lnTo>
                    <a:pt x="118" y="47"/>
                  </a:lnTo>
                  <a:lnTo>
                    <a:pt x="118" y="47"/>
                  </a:lnTo>
                  <a:lnTo>
                    <a:pt x="122" y="55"/>
                  </a:lnTo>
                  <a:lnTo>
                    <a:pt x="126" y="64"/>
                  </a:lnTo>
                  <a:lnTo>
                    <a:pt x="128" y="72"/>
                  </a:lnTo>
                  <a:lnTo>
                    <a:pt x="128" y="81"/>
                  </a:lnTo>
                  <a:lnTo>
                    <a:pt x="124" y="114"/>
                  </a:lnTo>
                  <a:lnTo>
                    <a:pt x="124" y="114"/>
                  </a:lnTo>
                  <a:lnTo>
                    <a:pt x="122" y="121"/>
                  </a:lnTo>
                  <a:lnTo>
                    <a:pt x="120" y="129"/>
                  </a:lnTo>
                  <a:lnTo>
                    <a:pt x="114" y="137"/>
                  </a:lnTo>
                  <a:lnTo>
                    <a:pt x="111" y="142"/>
                  </a:lnTo>
                  <a:lnTo>
                    <a:pt x="103" y="146"/>
                  </a:lnTo>
                  <a:lnTo>
                    <a:pt x="97" y="150"/>
                  </a:lnTo>
                  <a:lnTo>
                    <a:pt x="90" y="152"/>
                  </a:lnTo>
                  <a:lnTo>
                    <a:pt x="80" y="152"/>
                  </a:lnTo>
                  <a:lnTo>
                    <a:pt x="80" y="152"/>
                  </a:lnTo>
                  <a:lnTo>
                    <a:pt x="73" y="152"/>
                  </a:lnTo>
                  <a:lnTo>
                    <a:pt x="65" y="150"/>
                  </a:lnTo>
                  <a:lnTo>
                    <a:pt x="59" y="146"/>
                  </a:lnTo>
                  <a:lnTo>
                    <a:pt x="52" y="142"/>
                  </a:lnTo>
                  <a:lnTo>
                    <a:pt x="48" y="137"/>
                  </a:lnTo>
                  <a:lnTo>
                    <a:pt x="42" y="129"/>
                  </a:lnTo>
                  <a:lnTo>
                    <a:pt x="40" y="121"/>
                  </a:lnTo>
                  <a:lnTo>
                    <a:pt x="38" y="114"/>
                  </a:lnTo>
                  <a:lnTo>
                    <a:pt x="34" y="81"/>
                  </a:lnTo>
                  <a:lnTo>
                    <a:pt x="34" y="81"/>
                  </a:lnTo>
                  <a:lnTo>
                    <a:pt x="34" y="72"/>
                  </a:lnTo>
                  <a:lnTo>
                    <a:pt x="36" y="64"/>
                  </a:lnTo>
                  <a:lnTo>
                    <a:pt x="38" y="55"/>
                  </a:lnTo>
                  <a:lnTo>
                    <a:pt x="44" y="47"/>
                  </a:lnTo>
                  <a:lnTo>
                    <a:pt x="4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4" name="Freeform 492">
              <a:extLst>
                <a:ext uri="{FF2B5EF4-FFF2-40B4-BE49-F238E27FC236}">
                  <a16:creationId xmlns:a16="http://schemas.microsoft.com/office/drawing/2014/main" id="{091B8B87-A556-405F-B2B6-16A7D6C2936E}"/>
                </a:ext>
              </a:extLst>
            </p:cNvPr>
            <p:cNvSpPr>
              <a:spLocks noEditPoints="1"/>
            </p:cNvSpPr>
            <p:nvPr/>
          </p:nvSpPr>
          <p:spPr bwMode="auto">
            <a:xfrm>
              <a:off x="3946526" y="5692775"/>
              <a:ext cx="255588" cy="295275"/>
            </a:xfrm>
            <a:custGeom>
              <a:avLst/>
              <a:gdLst>
                <a:gd name="T0" fmla="*/ 76 w 161"/>
                <a:gd name="T1" fmla="*/ 0 h 186"/>
                <a:gd name="T2" fmla="*/ 45 w 161"/>
                <a:gd name="T3" fmla="*/ 8 h 186"/>
                <a:gd name="T4" fmla="*/ 19 w 161"/>
                <a:gd name="T5" fmla="*/ 27 h 186"/>
                <a:gd name="T6" fmla="*/ 9 w 161"/>
                <a:gd name="T7" fmla="*/ 40 h 186"/>
                <a:gd name="T8" fmla="*/ 0 w 161"/>
                <a:gd name="T9" fmla="*/ 70 h 186"/>
                <a:gd name="T10" fmla="*/ 3 w 161"/>
                <a:gd name="T11" fmla="*/ 120 h 186"/>
                <a:gd name="T12" fmla="*/ 7 w 161"/>
                <a:gd name="T13" fmla="*/ 133 h 186"/>
                <a:gd name="T14" fmla="*/ 20 w 161"/>
                <a:gd name="T15" fmla="*/ 158 h 186"/>
                <a:gd name="T16" fmla="*/ 41 w 161"/>
                <a:gd name="T17" fmla="*/ 175 h 186"/>
                <a:gd name="T18" fmla="*/ 66 w 161"/>
                <a:gd name="T19" fmla="*/ 184 h 186"/>
                <a:gd name="T20" fmla="*/ 81 w 161"/>
                <a:gd name="T21" fmla="*/ 186 h 186"/>
                <a:gd name="T22" fmla="*/ 108 w 161"/>
                <a:gd name="T23" fmla="*/ 181 h 186"/>
                <a:gd name="T24" fmla="*/ 131 w 161"/>
                <a:gd name="T25" fmla="*/ 167 h 186"/>
                <a:gd name="T26" fmla="*/ 148 w 161"/>
                <a:gd name="T27" fmla="*/ 146 h 186"/>
                <a:gd name="T28" fmla="*/ 157 w 161"/>
                <a:gd name="T29" fmla="*/ 120 h 186"/>
                <a:gd name="T30" fmla="*/ 161 w 161"/>
                <a:gd name="T31" fmla="*/ 88 h 186"/>
                <a:gd name="T32" fmla="*/ 157 w 161"/>
                <a:gd name="T33" fmla="*/ 55 h 186"/>
                <a:gd name="T34" fmla="*/ 142 w 161"/>
                <a:gd name="T35" fmla="*/ 27 h 186"/>
                <a:gd name="T36" fmla="*/ 131 w 161"/>
                <a:gd name="T37" fmla="*/ 15 h 186"/>
                <a:gd name="T38" fmla="*/ 100 w 161"/>
                <a:gd name="T39" fmla="*/ 2 h 186"/>
                <a:gd name="T40" fmla="*/ 76 w 161"/>
                <a:gd name="T41" fmla="*/ 0 h 186"/>
                <a:gd name="T42" fmla="*/ 118 w 161"/>
                <a:gd name="T43" fmla="*/ 48 h 186"/>
                <a:gd name="T44" fmla="*/ 125 w 161"/>
                <a:gd name="T45" fmla="*/ 65 h 186"/>
                <a:gd name="T46" fmla="*/ 127 w 161"/>
                <a:gd name="T47" fmla="*/ 82 h 186"/>
                <a:gd name="T48" fmla="*/ 123 w 161"/>
                <a:gd name="T49" fmla="*/ 116 h 186"/>
                <a:gd name="T50" fmla="*/ 119 w 161"/>
                <a:gd name="T51" fmla="*/ 129 h 186"/>
                <a:gd name="T52" fmla="*/ 110 w 161"/>
                <a:gd name="T53" fmla="*/ 143 h 186"/>
                <a:gd name="T54" fmla="*/ 97 w 161"/>
                <a:gd name="T55" fmla="*/ 150 h 186"/>
                <a:gd name="T56" fmla="*/ 81 w 161"/>
                <a:gd name="T57" fmla="*/ 154 h 186"/>
                <a:gd name="T58" fmla="*/ 72 w 161"/>
                <a:gd name="T59" fmla="*/ 152 h 186"/>
                <a:gd name="T60" fmla="*/ 59 w 161"/>
                <a:gd name="T61" fmla="*/ 146 h 186"/>
                <a:gd name="T62" fmla="*/ 47 w 161"/>
                <a:gd name="T63" fmla="*/ 137 h 186"/>
                <a:gd name="T64" fmla="*/ 40 w 161"/>
                <a:gd name="T65" fmla="*/ 124 h 186"/>
                <a:gd name="T66" fmla="*/ 34 w 161"/>
                <a:gd name="T67" fmla="*/ 82 h 186"/>
                <a:gd name="T68" fmla="*/ 34 w 161"/>
                <a:gd name="T69" fmla="*/ 74 h 186"/>
                <a:gd name="T70" fmla="*/ 40 w 161"/>
                <a:gd name="T71" fmla="*/ 55 h 186"/>
                <a:gd name="T72" fmla="*/ 43 w 161"/>
                <a:gd name="T73" fmla="*/ 48 h 186"/>
                <a:gd name="T74" fmla="*/ 59 w 161"/>
                <a:gd name="T75" fmla="*/ 38 h 186"/>
                <a:gd name="T76" fmla="*/ 76 w 161"/>
                <a:gd name="T77" fmla="*/ 34 h 186"/>
                <a:gd name="T78" fmla="*/ 85 w 161"/>
                <a:gd name="T79" fmla="*/ 34 h 186"/>
                <a:gd name="T80" fmla="*/ 102 w 161"/>
                <a:gd name="T81" fmla="*/ 38 h 186"/>
                <a:gd name="T82" fmla="*/ 118 w 161"/>
                <a:gd name="T83" fmla="*/ 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86">
                  <a:moveTo>
                    <a:pt x="76" y="0"/>
                  </a:moveTo>
                  <a:lnTo>
                    <a:pt x="76" y="0"/>
                  </a:lnTo>
                  <a:lnTo>
                    <a:pt x="60" y="2"/>
                  </a:lnTo>
                  <a:lnTo>
                    <a:pt x="45" y="8"/>
                  </a:lnTo>
                  <a:lnTo>
                    <a:pt x="32" y="15"/>
                  </a:lnTo>
                  <a:lnTo>
                    <a:pt x="19" y="27"/>
                  </a:lnTo>
                  <a:lnTo>
                    <a:pt x="19" y="27"/>
                  </a:lnTo>
                  <a:lnTo>
                    <a:pt x="9" y="40"/>
                  </a:lnTo>
                  <a:lnTo>
                    <a:pt x="3" y="55"/>
                  </a:lnTo>
                  <a:lnTo>
                    <a:pt x="0" y="70"/>
                  </a:lnTo>
                  <a:lnTo>
                    <a:pt x="0" y="88"/>
                  </a:lnTo>
                  <a:lnTo>
                    <a:pt x="3" y="120"/>
                  </a:lnTo>
                  <a:lnTo>
                    <a:pt x="3" y="120"/>
                  </a:lnTo>
                  <a:lnTo>
                    <a:pt x="7" y="133"/>
                  </a:lnTo>
                  <a:lnTo>
                    <a:pt x="13" y="146"/>
                  </a:lnTo>
                  <a:lnTo>
                    <a:pt x="20" y="158"/>
                  </a:lnTo>
                  <a:lnTo>
                    <a:pt x="30" y="167"/>
                  </a:lnTo>
                  <a:lnTo>
                    <a:pt x="41" y="175"/>
                  </a:lnTo>
                  <a:lnTo>
                    <a:pt x="53" y="181"/>
                  </a:lnTo>
                  <a:lnTo>
                    <a:pt x="66" y="184"/>
                  </a:lnTo>
                  <a:lnTo>
                    <a:pt x="81" y="186"/>
                  </a:lnTo>
                  <a:lnTo>
                    <a:pt x="81" y="186"/>
                  </a:lnTo>
                  <a:lnTo>
                    <a:pt x="95" y="184"/>
                  </a:lnTo>
                  <a:lnTo>
                    <a:pt x="108" y="181"/>
                  </a:lnTo>
                  <a:lnTo>
                    <a:pt x="121" y="175"/>
                  </a:lnTo>
                  <a:lnTo>
                    <a:pt x="131" y="167"/>
                  </a:lnTo>
                  <a:lnTo>
                    <a:pt x="140" y="158"/>
                  </a:lnTo>
                  <a:lnTo>
                    <a:pt x="148" y="146"/>
                  </a:lnTo>
                  <a:lnTo>
                    <a:pt x="154" y="133"/>
                  </a:lnTo>
                  <a:lnTo>
                    <a:pt x="157" y="120"/>
                  </a:lnTo>
                  <a:lnTo>
                    <a:pt x="161" y="88"/>
                  </a:lnTo>
                  <a:lnTo>
                    <a:pt x="161" y="88"/>
                  </a:lnTo>
                  <a:lnTo>
                    <a:pt x="161" y="70"/>
                  </a:lnTo>
                  <a:lnTo>
                    <a:pt x="157" y="55"/>
                  </a:lnTo>
                  <a:lnTo>
                    <a:pt x="152" y="40"/>
                  </a:lnTo>
                  <a:lnTo>
                    <a:pt x="142" y="27"/>
                  </a:lnTo>
                  <a:lnTo>
                    <a:pt x="142" y="27"/>
                  </a:lnTo>
                  <a:lnTo>
                    <a:pt x="131" y="15"/>
                  </a:lnTo>
                  <a:lnTo>
                    <a:pt x="116" y="8"/>
                  </a:lnTo>
                  <a:lnTo>
                    <a:pt x="100" y="2"/>
                  </a:lnTo>
                  <a:lnTo>
                    <a:pt x="85" y="0"/>
                  </a:lnTo>
                  <a:lnTo>
                    <a:pt x="76" y="0"/>
                  </a:lnTo>
                  <a:close/>
                  <a:moveTo>
                    <a:pt x="118" y="48"/>
                  </a:moveTo>
                  <a:lnTo>
                    <a:pt x="118" y="48"/>
                  </a:lnTo>
                  <a:lnTo>
                    <a:pt x="123" y="55"/>
                  </a:lnTo>
                  <a:lnTo>
                    <a:pt x="125" y="65"/>
                  </a:lnTo>
                  <a:lnTo>
                    <a:pt x="127" y="74"/>
                  </a:lnTo>
                  <a:lnTo>
                    <a:pt x="127" y="82"/>
                  </a:lnTo>
                  <a:lnTo>
                    <a:pt x="123" y="116"/>
                  </a:lnTo>
                  <a:lnTo>
                    <a:pt x="123" y="116"/>
                  </a:lnTo>
                  <a:lnTo>
                    <a:pt x="121" y="124"/>
                  </a:lnTo>
                  <a:lnTo>
                    <a:pt x="119" y="129"/>
                  </a:lnTo>
                  <a:lnTo>
                    <a:pt x="116" y="137"/>
                  </a:lnTo>
                  <a:lnTo>
                    <a:pt x="110" y="143"/>
                  </a:lnTo>
                  <a:lnTo>
                    <a:pt x="102" y="146"/>
                  </a:lnTo>
                  <a:lnTo>
                    <a:pt x="97" y="150"/>
                  </a:lnTo>
                  <a:lnTo>
                    <a:pt x="89" y="152"/>
                  </a:lnTo>
                  <a:lnTo>
                    <a:pt x="81" y="154"/>
                  </a:lnTo>
                  <a:lnTo>
                    <a:pt x="81" y="154"/>
                  </a:lnTo>
                  <a:lnTo>
                    <a:pt x="72" y="152"/>
                  </a:lnTo>
                  <a:lnTo>
                    <a:pt x="64" y="150"/>
                  </a:lnTo>
                  <a:lnTo>
                    <a:pt x="59" y="146"/>
                  </a:lnTo>
                  <a:lnTo>
                    <a:pt x="51" y="143"/>
                  </a:lnTo>
                  <a:lnTo>
                    <a:pt x="47" y="137"/>
                  </a:lnTo>
                  <a:lnTo>
                    <a:pt x="41" y="129"/>
                  </a:lnTo>
                  <a:lnTo>
                    <a:pt x="40" y="124"/>
                  </a:lnTo>
                  <a:lnTo>
                    <a:pt x="38" y="116"/>
                  </a:lnTo>
                  <a:lnTo>
                    <a:pt x="34" y="82"/>
                  </a:lnTo>
                  <a:lnTo>
                    <a:pt x="34" y="82"/>
                  </a:lnTo>
                  <a:lnTo>
                    <a:pt x="34" y="74"/>
                  </a:lnTo>
                  <a:lnTo>
                    <a:pt x="36" y="65"/>
                  </a:lnTo>
                  <a:lnTo>
                    <a:pt x="40" y="55"/>
                  </a:lnTo>
                  <a:lnTo>
                    <a:pt x="43" y="48"/>
                  </a:lnTo>
                  <a:lnTo>
                    <a:pt x="43" y="48"/>
                  </a:lnTo>
                  <a:lnTo>
                    <a:pt x="51" y="42"/>
                  </a:lnTo>
                  <a:lnTo>
                    <a:pt x="59" y="38"/>
                  </a:lnTo>
                  <a:lnTo>
                    <a:pt x="68" y="34"/>
                  </a:lnTo>
                  <a:lnTo>
                    <a:pt x="76" y="34"/>
                  </a:lnTo>
                  <a:lnTo>
                    <a:pt x="85" y="34"/>
                  </a:lnTo>
                  <a:lnTo>
                    <a:pt x="85" y="34"/>
                  </a:lnTo>
                  <a:lnTo>
                    <a:pt x="95" y="34"/>
                  </a:lnTo>
                  <a:lnTo>
                    <a:pt x="102" y="38"/>
                  </a:lnTo>
                  <a:lnTo>
                    <a:pt x="110" y="42"/>
                  </a:lnTo>
                  <a:lnTo>
                    <a:pt x="118" y="48"/>
                  </a:lnTo>
                  <a:lnTo>
                    <a:pt x="1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05" name="Freeform 493">
              <a:extLst>
                <a:ext uri="{FF2B5EF4-FFF2-40B4-BE49-F238E27FC236}">
                  <a16:creationId xmlns:a16="http://schemas.microsoft.com/office/drawing/2014/main" id="{A49CB741-6726-46F5-9778-A219429AC1E6}"/>
                </a:ext>
              </a:extLst>
            </p:cNvPr>
            <p:cNvSpPr>
              <a:spLocks/>
            </p:cNvSpPr>
            <p:nvPr/>
          </p:nvSpPr>
          <p:spPr bwMode="auto">
            <a:xfrm>
              <a:off x="3133726" y="5943600"/>
              <a:ext cx="1222375" cy="388938"/>
            </a:xfrm>
            <a:custGeom>
              <a:avLst/>
              <a:gdLst>
                <a:gd name="T0" fmla="*/ 690 w 770"/>
                <a:gd name="T1" fmla="*/ 2 h 245"/>
                <a:gd name="T2" fmla="*/ 671 w 770"/>
                <a:gd name="T3" fmla="*/ 2 h 245"/>
                <a:gd name="T4" fmla="*/ 664 w 770"/>
                <a:gd name="T5" fmla="*/ 13 h 245"/>
                <a:gd name="T6" fmla="*/ 671 w 770"/>
                <a:gd name="T7" fmla="*/ 30 h 245"/>
                <a:gd name="T8" fmla="*/ 734 w 770"/>
                <a:gd name="T9" fmla="*/ 74 h 245"/>
                <a:gd name="T10" fmla="*/ 728 w 770"/>
                <a:gd name="T11" fmla="*/ 152 h 245"/>
                <a:gd name="T12" fmla="*/ 603 w 770"/>
                <a:gd name="T13" fmla="*/ 156 h 245"/>
                <a:gd name="T14" fmla="*/ 607 w 770"/>
                <a:gd name="T15" fmla="*/ 99 h 245"/>
                <a:gd name="T16" fmla="*/ 588 w 770"/>
                <a:gd name="T17" fmla="*/ 68 h 245"/>
                <a:gd name="T18" fmla="*/ 496 w 770"/>
                <a:gd name="T19" fmla="*/ 9 h 245"/>
                <a:gd name="T20" fmla="*/ 479 w 770"/>
                <a:gd name="T21" fmla="*/ 15 h 245"/>
                <a:gd name="T22" fmla="*/ 477 w 770"/>
                <a:gd name="T23" fmla="*/ 28 h 245"/>
                <a:gd name="T24" fmla="*/ 569 w 770"/>
                <a:gd name="T25" fmla="*/ 95 h 245"/>
                <a:gd name="T26" fmla="*/ 574 w 770"/>
                <a:gd name="T27" fmla="*/ 108 h 245"/>
                <a:gd name="T28" fmla="*/ 563 w 770"/>
                <a:gd name="T29" fmla="*/ 211 h 245"/>
                <a:gd name="T30" fmla="*/ 209 w 770"/>
                <a:gd name="T31" fmla="*/ 211 h 245"/>
                <a:gd name="T32" fmla="*/ 196 w 770"/>
                <a:gd name="T33" fmla="*/ 108 h 245"/>
                <a:gd name="T34" fmla="*/ 201 w 770"/>
                <a:gd name="T35" fmla="*/ 95 h 245"/>
                <a:gd name="T36" fmla="*/ 291 w 770"/>
                <a:gd name="T37" fmla="*/ 34 h 245"/>
                <a:gd name="T38" fmla="*/ 291 w 770"/>
                <a:gd name="T39" fmla="*/ 15 h 245"/>
                <a:gd name="T40" fmla="*/ 279 w 770"/>
                <a:gd name="T41" fmla="*/ 9 h 245"/>
                <a:gd name="T42" fmla="*/ 182 w 770"/>
                <a:gd name="T43" fmla="*/ 68 h 245"/>
                <a:gd name="T44" fmla="*/ 167 w 770"/>
                <a:gd name="T45" fmla="*/ 85 h 245"/>
                <a:gd name="T46" fmla="*/ 167 w 770"/>
                <a:gd name="T47" fmla="*/ 156 h 245"/>
                <a:gd name="T48" fmla="*/ 42 w 770"/>
                <a:gd name="T49" fmla="*/ 154 h 245"/>
                <a:gd name="T50" fmla="*/ 34 w 770"/>
                <a:gd name="T51" fmla="*/ 82 h 245"/>
                <a:gd name="T52" fmla="*/ 99 w 770"/>
                <a:gd name="T53" fmla="*/ 30 h 245"/>
                <a:gd name="T54" fmla="*/ 106 w 770"/>
                <a:gd name="T55" fmla="*/ 19 h 245"/>
                <a:gd name="T56" fmla="*/ 103 w 770"/>
                <a:gd name="T57" fmla="*/ 7 h 245"/>
                <a:gd name="T58" fmla="*/ 85 w 770"/>
                <a:gd name="T59" fmla="*/ 0 h 245"/>
                <a:gd name="T60" fmla="*/ 21 w 770"/>
                <a:gd name="T61" fmla="*/ 42 h 245"/>
                <a:gd name="T62" fmla="*/ 2 w 770"/>
                <a:gd name="T63" fmla="*/ 72 h 245"/>
                <a:gd name="T64" fmla="*/ 7 w 770"/>
                <a:gd name="T65" fmla="*/ 154 h 245"/>
                <a:gd name="T66" fmla="*/ 15 w 770"/>
                <a:gd name="T67" fmla="*/ 175 h 245"/>
                <a:gd name="T68" fmla="*/ 30 w 770"/>
                <a:gd name="T69" fmla="*/ 186 h 245"/>
                <a:gd name="T70" fmla="*/ 169 w 770"/>
                <a:gd name="T71" fmla="*/ 188 h 245"/>
                <a:gd name="T72" fmla="*/ 173 w 770"/>
                <a:gd name="T73" fmla="*/ 219 h 245"/>
                <a:gd name="T74" fmla="*/ 184 w 770"/>
                <a:gd name="T75" fmla="*/ 236 h 245"/>
                <a:gd name="T76" fmla="*/ 203 w 770"/>
                <a:gd name="T77" fmla="*/ 245 h 245"/>
                <a:gd name="T78" fmla="*/ 561 w 770"/>
                <a:gd name="T79" fmla="*/ 245 h 245"/>
                <a:gd name="T80" fmla="*/ 580 w 770"/>
                <a:gd name="T81" fmla="*/ 239 h 245"/>
                <a:gd name="T82" fmla="*/ 593 w 770"/>
                <a:gd name="T83" fmla="*/ 224 h 245"/>
                <a:gd name="T84" fmla="*/ 599 w 770"/>
                <a:gd name="T85" fmla="*/ 188 h 245"/>
                <a:gd name="T86" fmla="*/ 732 w 770"/>
                <a:gd name="T87" fmla="*/ 188 h 245"/>
                <a:gd name="T88" fmla="*/ 751 w 770"/>
                <a:gd name="T89" fmla="*/ 179 h 245"/>
                <a:gd name="T90" fmla="*/ 761 w 770"/>
                <a:gd name="T91" fmla="*/ 161 h 245"/>
                <a:gd name="T92" fmla="*/ 770 w 770"/>
                <a:gd name="T93" fmla="*/ 85 h 245"/>
                <a:gd name="T94" fmla="*/ 759 w 770"/>
                <a:gd name="T95" fmla="*/ 4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0" h="245">
                  <a:moveTo>
                    <a:pt x="749" y="42"/>
                  </a:moveTo>
                  <a:lnTo>
                    <a:pt x="690" y="2"/>
                  </a:lnTo>
                  <a:lnTo>
                    <a:pt x="690" y="2"/>
                  </a:lnTo>
                  <a:lnTo>
                    <a:pt x="685" y="0"/>
                  </a:lnTo>
                  <a:lnTo>
                    <a:pt x="677" y="0"/>
                  </a:lnTo>
                  <a:lnTo>
                    <a:pt x="671" y="2"/>
                  </a:lnTo>
                  <a:lnTo>
                    <a:pt x="668" y="7"/>
                  </a:lnTo>
                  <a:lnTo>
                    <a:pt x="668" y="7"/>
                  </a:lnTo>
                  <a:lnTo>
                    <a:pt x="664" y="13"/>
                  </a:lnTo>
                  <a:lnTo>
                    <a:pt x="664" y="19"/>
                  </a:lnTo>
                  <a:lnTo>
                    <a:pt x="668" y="25"/>
                  </a:lnTo>
                  <a:lnTo>
                    <a:pt x="671" y="30"/>
                  </a:lnTo>
                  <a:lnTo>
                    <a:pt x="730" y="68"/>
                  </a:lnTo>
                  <a:lnTo>
                    <a:pt x="730" y="68"/>
                  </a:lnTo>
                  <a:lnTo>
                    <a:pt x="734" y="74"/>
                  </a:lnTo>
                  <a:lnTo>
                    <a:pt x="736" y="82"/>
                  </a:lnTo>
                  <a:lnTo>
                    <a:pt x="728" y="152"/>
                  </a:lnTo>
                  <a:lnTo>
                    <a:pt x="728" y="152"/>
                  </a:lnTo>
                  <a:lnTo>
                    <a:pt x="728" y="154"/>
                  </a:lnTo>
                  <a:lnTo>
                    <a:pt x="725" y="156"/>
                  </a:lnTo>
                  <a:lnTo>
                    <a:pt x="603" y="156"/>
                  </a:lnTo>
                  <a:lnTo>
                    <a:pt x="607" y="110"/>
                  </a:lnTo>
                  <a:lnTo>
                    <a:pt x="607" y="110"/>
                  </a:lnTo>
                  <a:lnTo>
                    <a:pt x="607" y="99"/>
                  </a:lnTo>
                  <a:lnTo>
                    <a:pt x="603" y="85"/>
                  </a:lnTo>
                  <a:lnTo>
                    <a:pt x="597" y="76"/>
                  </a:lnTo>
                  <a:lnTo>
                    <a:pt x="588" y="68"/>
                  </a:lnTo>
                  <a:lnTo>
                    <a:pt x="502" y="11"/>
                  </a:lnTo>
                  <a:lnTo>
                    <a:pt x="502" y="11"/>
                  </a:lnTo>
                  <a:lnTo>
                    <a:pt x="496" y="9"/>
                  </a:lnTo>
                  <a:lnTo>
                    <a:pt x="491" y="9"/>
                  </a:lnTo>
                  <a:lnTo>
                    <a:pt x="485" y="11"/>
                  </a:lnTo>
                  <a:lnTo>
                    <a:pt x="479" y="15"/>
                  </a:lnTo>
                  <a:lnTo>
                    <a:pt x="479" y="15"/>
                  </a:lnTo>
                  <a:lnTo>
                    <a:pt x="477" y="23"/>
                  </a:lnTo>
                  <a:lnTo>
                    <a:pt x="477" y="28"/>
                  </a:lnTo>
                  <a:lnTo>
                    <a:pt x="479" y="34"/>
                  </a:lnTo>
                  <a:lnTo>
                    <a:pt x="485" y="40"/>
                  </a:lnTo>
                  <a:lnTo>
                    <a:pt x="569" y="95"/>
                  </a:lnTo>
                  <a:lnTo>
                    <a:pt x="569" y="95"/>
                  </a:lnTo>
                  <a:lnTo>
                    <a:pt x="572" y="101"/>
                  </a:lnTo>
                  <a:lnTo>
                    <a:pt x="574" y="108"/>
                  </a:lnTo>
                  <a:lnTo>
                    <a:pt x="565" y="209"/>
                  </a:lnTo>
                  <a:lnTo>
                    <a:pt x="565" y="209"/>
                  </a:lnTo>
                  <a:lnTo>
                    <a:pt x="563" y="211"/>
                  </a:lnTo>
                  <a:lnTo>
                    <a:pt x="561" y="211"/>
                  </a:lnTo>
                  <a:lnTo>
                    <a:pt x="209" y="211"/>
                  </a:lnTo>
                  <a:lnTo>
                    <a:pt x="209" y="211"/>
                  </a:lnTo>
                  <a:lnTo>
                    <a:pt x="207" y="211"/>
                  </a:lnTo>
                  <a:lnTo>
                    <a:pt x="205" y="209"/>
                  </a:lnTo>
                  <a:lnTo>
                    <a:pt x="196" y="108"/>
                  </a:lnTo>
                  <a:lnTo>
                    <a:pt x="196" y="108"/>
                  </a:lnTo>
                  <a:lnTo>
                    <a:pt x="198" y="101"/>
                  </a:lnTo>
                  <a:lnTo>
                    <a:pt x="201" y="95"/>
                  </a:lnTo>
                  <a:lnTo>
                    <a:pt x="285" y="40"/>
                  </a:lnTo>
                  <a:lnTo>
                    <a:pt x="285" y="40"/>
                  </a:lnTo>
                  <a:lnTo>
                    <a:pt x="291" y="34"/>
                  </a:lnTo>
                  <a:lnTo>
                    <a:pt x="293" y="28"/>
                  </a:lnTo>
                  <a:lnTo>
                    <a:pt x="293" y="23"/>
                  </a:lnTo>
                  <a:lnTo>
                    <a:pt x="291" y="15"/>
                  </a:lnTo>
                  <a:lnTo>
                    <a:pt x="291" y="15"/>
                  </a:lnTo>
                  <a:lnTo>
                    <a:pt x="285" y="11"/>
                  </a:lnTo>
                  <a:lnTo>
                    <a:pt x="279" y="9"/>
                  </a:lnTo>
                  <a:lnTo>
                    <a:pt x="274" y="9"/>
                  </a:lnTo>
                  <a:lnTo>
                    <a:pt x="268" y="11"/>
                  </a:lnTo>
                  <a:lnTo>
                    <a:pt x="182" y="68"/>
                  </a:lnTo>
                  <a:lnTo>
                    <a:pt x="182" y="68"/>
                  </a:lnTo>
                  <a:lnTo>
                    <a:pt x="173" y="76"/>
                  </a:lnTo>
                  <a:lnTo>
                    <a:pt x="167" y="85"/>
                  </a:lnTo>
                  <a:lnTo>
                    <a:pt x="163" y="99"/>
                  </a:lnTo>
                  <a:lnTo>
                    <a:pt x="162" y="110"/>
                  </a:lnTo>
                  <a:lnTo>
                    <a:pt x="167" y="156"/>
                  </a:lnTo>
                  <a:lnTo>
                    <a:pt x="46" y="156"/>
                  </a:lnTo>
                  <a:lnTo>
                    <a:pt x="46" y="156"/>
                  </a:lnTo>
                  <a:lnTo>
                    <a:pt x="42" y="154"/>
                  </a:lnTo>
                  <a:lnTo>
                    <a:pt x="42" y="152"/>
                  </a:lnTo>
                  <a:lnTo>
                    <a:pt x="34" y="82"/>
                  </a:lnTo>
                  <a:lnTo>
                    <a:pt x="34" y="82"/>
                  </a:lnTo>
                  <a:lnTo>
                    <a:pt x="36" y="74"/>
                  </a:lnTo>
                  <a:lnTo>
                    <a:pt x="40" y="68"/>
                  </a:lnTo>
                  <a:lnTo>
                    <a:pt x="99" y="30"/>
                  </a:lnTo>
                  <a:lnTo>
                    <a:pt x="99" y="30"/>
                  </a:lnTo>
                  <a:lnTo>
                    <a:pt x="103" y="25"/>
                  </a:lnTo>
                  <a:lnTo>
                    <a:pt x="106" y="19"/>
                  </a:lnTo>
                  <a:lnTo>
                    <a:pt x="106" y="13"/>
                  </a:lnTo>
                  <a:lnTo>
                    <a:pt x="103" y="7"/>
                  </a:lnTo>
                  <a:lnTo>
                    <a:pt x="103" y="7"/>
                  </a:lnTo>
                  <a:lnTo>
                    <a:pt x="99" y="2"/>
                  </a:lnTo>
                  <a:lnTo>
                    <a:pt x="93" y="0"/>
                  </a:lnTo>
                  <a:lnTo>
                    <a:pt x="85" y="0"/>
                  </a:lnTo>
                  <a:lnTo>
                    <a:pt x="80" y="2"/>
                  </a:lnTo>
                  <a:lnTo>
                    <a:pt x="21" y="42"/>
                  </a:lnTo>
                  <a:lnTo>
                    <a:pt x="21" y="42"/>
                  </a:lnTo>
                  <a:lnTo>
                    <a:pt x="11" y="49"/>
                  </a:lnTo>
                  <a:lnTo>
                    <a:pt x="6" y="61"/>
                  </a:lnTo>
                  <a:lnTo>
                    <a:pt x="2" y="72"/>
                  </a:lnTo>
                  <a:lnTo>
                    <a:pt x="0" y="85"/>
                  </a:lnTo>
                  <a:lnTo>
                    <a:pt x="7" y="154"/>
                  </a:lnTo>
                  <a:lnTo>
                    <a:pt x="7" y="154"/>
                  </a:lnTo>
                  <a:lnTo>
                    <a:pt x="9" y="161"/>
                  </a:lnTo>
                  <a:lnTo>
                    <a:pt x="11" y="169"/>
                  </a:lnTo>
                  <a:lnTo>
                    <a:pt x="15" y="175"/>
                  </a:lnTo>
                  <a:lnTo>
                    <a:pt x="19" y="179"/>
                  </a:lnTo>
                  <a:lnTo>
                    <a:pt x="25" y="182"/>
                  </a:lnTo>
                  <a:lnTo>
                    <a:pt x="30" y="186"/>
                  </a:lnTo>
                  <a:lnTo>
                    <a:pt x="38" y="188"/>
                  </a:lnTo>
                  <a:lnTo>
                    <a:pt x="46" y="188"/>
                  </a:lnTo>
                  <a:lnTo>
                    <a:pt x="169" y="188"/>
                  </a:lnTo>
                  <a:lnTo>
                    <a:pt x="173" y="211"/>
                  </a:lnTo>
                  <a:lnTo>
                    <a:pt x="173" y="211"/>
                  </a:lnTo>
                  <a:lnTo>
                    <a:pt x="173" y="219"/>
                  </a:lnTo>
                  <a:lnTo>
                    <a:pt x="177" y="224"/>
                  </a:lnTo>
                  <a:lnTo>
                    <a:pt x="181" y="230"/>
                  </a:lnTo>
                  <a:lnTo>
                    <a:pt x="184" y="236"/>
                  </a:lnTo>
                  <a:lnTo>
                    <a:pt x="190" y="239"/>
                  </a:lnTo>
                  <a:lnTo>
                    <a:pt x="196" y="243"/>
                  </a:lnTo>
                  <a:lnTo>
                    <a:pt x="203" y="245"/>
                  </a:lnTo>
                  <a:lnTo>
                    <a:pt x="209" y="245"/>
                  </a:lnTo>
                  <a:lnTo>
                    <a:pt x="561" y="245"/>
                  </a:lnTo>
                  <a:lnTo>
                    <a:pt x="561" y="245"/>
                  </a:lnTo>
                  <a:lnTo>
                    <a:pt x="567" y="245"/>
                  </a:lnTo>
                  <a:lnTo>
                    <a:pt x="574" y="243"/>
                  </a:lnTo>
                  <a:lnTo>
                    <a:pt x="580" y="239"/>
                  </a:lnTo>
                  <a:lnTo>
                    <a:pt x="586" y="236"/>
                  </a:lnTo>
                  <a:lnTo>
                    <a:pt x="590" y="230"/>
                  </a:lnTo>
                  <a:lnTo>
                    <a:pt x="593" y="224"/>
                  </a:lnTo>
                  <a:lnTo>
                    <a:pt x="597" y="219"/>
                  </a:lnTo>
                  <a:lnTo>
                    <a:pt x="597" y="211"/>
                  </a:lnTo>
                  <a:lnTo>
                    <a:pt x="599" y="188"/>
                  </a:lnTo>
                  <a:lnTo>
                    <a:pt x="725" y="188"/>
                  </a:lnTo>
                  <a:lnTo>
                    <a:pt x="725" y="188"/>
                  </a:lnTo>
                  <a:lnTo>
                    <a:pt x="732" y="188"/>
                  </a:lnTo>
                  <a:lnTo>
                    <a:pt x="738" y="186"/>
                  </a:lnTo>
                  <a:lnTo>
                    <a:pt x="746" y="182"/>
                  </a:lnTo>
                  <a:lnTo>
                    <a:pt x="751" y="179"/>
                  </a:lnTo>
                  <a:lnTo>
                    <a:pt x="755" y="175"/>
                  </a:lnTo>
                  <a:lnTo>
                    <a:pt x="759" y="169"/>
                  </a:lnTo>
                  <a:lnTo>
                    <a:pt x="761" y="161"/>
                  </a:lnTo>
                  <a:lnTo>
                    <a:pt x="763" y="154"/>
                  </a:lnTo>
                  <a:lnTo>
                    <a:pt x="770" y="85"/>
                  </a:lnTo>
                  <a:lnTo>
                    <a:pt x="770" y="85"/>
                  </a:lnTo>
                  <a:lnTo>
                    <a:pt x="768" y="72"/>
                  </a:lnTo>
                  <a:lnTo>
                    <a:pt x="765" y="61"/>
                  </a:lnTo>
                  <a:lnTo>
                    <a:pt x="759" y="49"/>
                  </a:lnTo>
                  <a:lnTo>
                    <a:pt x="749" y="42"/>
                  </a:lnTo>
                  <a:lnTo>
                    <a:pt x="74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sp>
        <p:nvSpPr>
          <p:cNvPr id="406" name="TextBox 95">
            <a:extLst>
              <a:ext uri="{FF2B5EF4-FFF2-40B4-BE49-F238E27FC236}">
                <a16:creationId xmlns:a16="http://schemas.microsoft.com/office/drawing/2014/main" id="{568D3CF3-F6BE-4D17-B794-BD167B0B7A68}"/>
              </a:ext>
            </a:extLst>
          </p:cNvPr>
          <p:cNvSpPr txBox="1"/>
          <p:nvPr/>
        </p:nvSpPr>
        <p:spPr>
          <a:xfrm>
            <a:off x="7275996" y="3571135"/>
            <a:ext cx="1512280"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250,000</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07" name="Rectangle 406">
            <a:extLst>
              <a:ext uri="{FF2B5EF4-FFF2-40B4-BE49-F238E27FC236}">
                <a16:creationId xmlns:a16="http://schemas.microsoft.com/office/drawing/2014/main" id="{2E955BB3-D737-42DD-A5DF-B115239C584D}"/>
              </a:ext>
            </a:extLst>
          </p:cNvPr>
          <p:cNvSpPr/>
          <p:nvPr/>
        </p:nvSpPr>
        <p:spPr>
          <a:xfrm>
            <a:off x="7382073" y="3909013"/>
            <a:ext cx="130260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Employees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408" name="Rectangle 407">
            <a:extLst>
              <a:ext uri="{FF2B5EF4-FFF2-40B4-BE49-F238E27FC236}">
                <a16:creationId xmlns:a16="http://schemas.microsoft.com/office/drawing/2014/main" id="{00B90A77-D740-4FC6-A2F3-26CA0CC1EDF6}"/>
              </a:ext>
            </a:extLst>
          </p:cNvPr>
          <p:cNvSpPr/>
          <p:nvPr/>
        </p:nvSpPr>
        <p:spPr>
          <a:xfrm>
            <a:off x="8668267" y="3907406"/>
            <a:ext cx="130260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Revenue</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grpSp>
        <p:nvGrpSpPr>
          <p:cNvPr id="409" name="Group 408">
            <a:extLst>
              <a:ext uri="{FF2B5EF4-FFF2-40B4-BE49-F238E27FC236}">
                <a16:creationId xmlns:a16="http://schemas.microsoft.com/office/drawing/2014/main" id="{F5D8F5AD-E8D3-42F2-916C-C97D25E6F4DC}"/>
              </a:ext>
            </a:extLst>
          </p:cNvPr>
          <p:cNvGrpSpPr/>
          <p:nvPr/>
        </p:nvGrpSpPr>
        <p:grpSpPr>
          <a:xfrm>
            <a:off x="8775552" y="2774120"/>
            <a:ext cx="872334" cy="872334"/>
            <a:chOff x="7820067" y="1111816"/>
            <a:chExt cx="872334" cy="872334"/>
          </a:xfrm>
          <a:solidFill>
            <a:schemeClr val="bg1">
              <a:lumMod val="85000"/>
            </a:schemeClr>
          </a:solidFill>
        </p:grpSpPr>
        <p:sp>
          <p:nvSpPr>
            <p:cNvPr id="410" name="Freeform 377">
              <a:extLst>
                <a:ext uri="{FF2B5EF4-FFF2-40B4-BE49-F238E27FC236}">
                  <a16:creationId xmlns:a16="http://schemas.microsoft.com/office/drawing/2014/main" id="{0C4A6A4D-E024-48C0-A492-9FF8524AD0AF}"/>
                </a:ext>
              </a:extLst>
            </p:cNvPr>
            <p:cNvSpPr/>
            <p:nvPr/>
          </p:nvSpPr>
          <p:spPr>
            <a:xfrm>
              <a:off x="7820067" y="1111816"/>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411" name="Group 410">
              <a:extLst>
                <a:ext uri="{FF2B5EF4-FFF2-40B4-BE49-F238E27FC236}">
                  <a16:creationId xmlns:a16="http://schemas.microsoft.com/office/drawing/2014/main" id="{75CB0BDA-76D9-4FC4-9D8C-96D8B1B08598}"/>
                </a:ext>
              </a:extLst>
            </p:cNvPr>
            <p:cNvGrpSpPr/>
            <p:nvPr/>
          </p:nvGrpSpPr>
          <p:grpSpPr>
            <a:xfrm>
              <a:off x="7936037" y="1320215"/>
              <a:ext cx="644094" cy="460970"/>
              <a:chOff x="3184526" y="3797300"/>
              <a:chExt cx="1133475" cy="811213"/>
            </a:xfrm>
            <a:grpFill/>
          </p:grpSpPr>
          <p:sp>
            <p:nvSpPr>
              <p:cNvPr id="412" name="Freeform 38">
                <a:extLst>
                  <a:ext uri="{FF2B5EF4-FFF2-40B4-BE49-F238E27FC236}">
                    <a16:creationId xmlns:a16="http://schemas.microsoft.com/office/drawing/2014/main" id="{6704B4DA-AC98-42BF-B8AC-0268E8E2B66E}"/>
                  </a:ext>
                </a:extLst>
              </p:cNvPr>
              <p:cNvSpPr>
                <a:spLocks/>
              </p:cNvSpPr>
              <p:nvPr/>
            </p:nvSpPr>
            <p:spPr bwMode="auto">
              <a:xfrm>
                <a:off x="3187701" y="4265613"/>
                <a:ext cx="1111250" cy="342900"/>
              </a:xfrm>
              <a:custGeom>
                <a:avLst/>
                <a:gdLst>
                  <a:gd name="T0" fmla="*/ 679 w 700"/>
                  <a:gd name="T1" fmla="*/ 0 h 216"/>
                  <a:gd name="T2" fmla="*/ 217 w 700"/>
                  <a:gd name="T3" fmla="*/ 186 h 216"/>
                  <a:gd name="T4" fmla="*/ 25 w 700"/>
                  <a:gd name="T5" fmla="*/ 19 h 216"/>
                  <a:gd name="T6" fmla="*/ 25 w 700"/>
                  <a:gd name="T7" fmla="*/ 19 h 216"/>
                  <a:gd name="T8" fmla="*/ 19 w 700"/>
                  <a:gd name="T9" fmla="*/ 15 h 216"/>
                  <a:gd name="T10" fmla="*/ 13 w 700"/>
                  <a:gd name="T11" fmla="*/ 15 h 216"/>
                  <a:gd name="T12" fmla="*/ 8 w 700"/>
                  <a:gd name="T13" fmla="*/ 17 h 216"/>
                  <a:gd name="T14" fmla="*/ 4 w 700"/>
                  <a:gd name="T15" fmla="*/ 21 h 216"/>
                  <a:gd name="T16" fmla="*/ 4 w 700"/>
                  <a:gd name="T17" fmla="*/ 21 h 216"/>
                  <a:gd name="T18" fmla="*/ 0 w 700"/>
                  <a:gd name="T19" fmla="*/ 24 h 216"/>
                  <a:gd name="T20" fmla="*/ 0 w 700"/>
                  <a:gd name="T21" fmla="*/ 30 h 216"/>
                  <a:gd name="T22" fmla="*/ 2 w 700"/>
                  <a:gd name="T23" fmla="*/ 36 h 216"/>
                  <a:gd name="T24" fmla="*/ 6 w 700"/>
                  <a:gd name="T25" fmla="*/ 42 h 216"/>
                  <a:gd name="T26" fmla="*/ 206 w 700"/>
                  <a:gd name="T27" fmla="*/ 215 h 216"/>
                  <a:gd name="T28" fmla="*/ 206 w 700"/>
                  <a:gd name="T29" fmla="*/ 215 h 216"/>
                  <a:gd name="T30" fmla="*/ 209 w 700"/>
                  <a:gd name="T31" fmla="*/ 216 h 216"/>
                  <a:gd name="T32" fmla="*/ 215 w 700"/>
                  <a:gd name="T33" fmla="*/ 216 h 216"/>
                  <a:gd name="T34" fmla="*/ 215 w 700"/>
                  <a:gd name="T35" fmla="*/ 216 h 216"/>
                  <a:gd name="T36" fmla="*/ 221 w 700"/>
                  <a:gd name="T37" fmla="*/ 216 h 216"/>
                  <a:gd name="T38" fmla="*/ 691 w 700"/>
                  <a:gd name="T39" fmla="*/ 28 h 216"/>
                  <a:gd name="T40" fmla="*/ 691 w 700"/>
                  <a:gd name="T41" fmla="*/ 28 h 216"/>
                  <a:gd name="T42" fmla="*/ 694 w 700"/>
                  <a:gd name="T43" fmla="*/ 24 h 216"/>
                  <a:gd name="T44" fmla="*/ 698 w 700"/>
                  <a:gd name="T45" fmla="*/ 21 h 216"/>
                  <a:gd name="T46" fmla="*/ 700 w 700"/>
                  <a:gd name="T47" fmla="*/ 15 h 216"/>
                  <a:gd name="T48" fmla="*/ 698 w 700"/>
                  <a:gd name="T49" fmla="*/ 9 h 216"/>
                  <a:gd name="T50" fmla="*/ 698 w 700"/>
                  <a:gd name="T51" fmla="*/ 9 h 216"/>
                  <a:gd name="T52" fmla="*/ 694 w 700"/>
                  <a:gd name="T53" fmla="*/ 3 h 216"/>
                  <a:gd name="T54" fmla="*/ 691 w 700"/>
                  <a:gd name="T55" fmla="*/ 0 h 216"/>
                  <a:gd name="T56" fmla="*/ 685 w 700"/>
                  <a:gd name="T57" fmla="*/ 0 h 216"/>
                  <a:gd name="T58" fmla="*/ 679 w 700"/>
                  <a:gd name="T59" fmla="*/ 0 h 216"/>
                  <a:gd name="T60" fmla="*/ 679 w 700"/>
                  <a:gd name="T6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0" h="216">
                    <a:moveTo>
                      <a:pt x="679" y="0"/>
                    </a:moveTo>
                    <a:lnTo>
                      <a:pt x="217" y="186"/>
                    </a:lnTo>
                    <a:lnTo>
                      <a:pt x="25" y="19"/>
                    </a:lnTo>
                    <a:lnTo>
                      <a:pt x="25" y="19"/>
                    </a:lnTo>
                    <a:lnTo>
                      <a:pt x="19" y="15"/>
                    </a:lnTo>
                    <a:lnTo>
                      <a:pt x="13" y="15"/>
                    </a:lnTo>
                    <a:lnTo>
                      <a:pt x="8" y="17"/>
                    </a:lnTo>
                    <a:lnTo>
                      <a:pt x="4" y="21"/>
                    </a:lnTo>
                    <a:lnTo>
                      <a:pt x="4" y="21"/>
                    </a:lnTo>
                    <a:lnTo>
                      <a:pt x="0" y="24"/>
                    </a:lnTo>
                    <a:lnTo>
                      <a:pt x="0" y="30"/>
                    </a:lnTo>
                    <a:lnTo>
                      <a:pt x="2" y="36"/>
                    </a:lnTo>
                    <a:lnTo>
                      <a:pt x="6" y="42"/>
                    </a:lnTo>
                    <a:lnTo>
                      <a:pt x="206" y="215"/>
                    </a:lnTo>
                    <a:lnTo>
                      <a:pt x="206" y="215"/>
                    </a:lnTo>
                    <a:lnTo>
                      <a:pt x="209" y="216"/>
                    </a:lnTo>
                    <a:lnTo>
                      <a:pt x="215" y="216"/>
                    </a:lnTo>
                    <a:lnTo>
                      <a:pt x="215" y="216"/>
                    </a:lnTo>
                    <a:lnTo>
                      <a:pt x="221" y="216"/>
                    </a:lnTo>
                    <a:lnTo>
                      <a:pt x="691" y="28"/>
                    </a:lnTo>
                    <a:lnTo>
                      <a:pt x="691" y="28"/>
                    </a:lnTo>
                    <a:lnTo>
                      <a:pt x="694" y="24"/>
                    </a:lnTo>
                    <a:lnTo>
                      <a:pt x="698" y="21"/>
                    </a:lnTo>
                    <a:lnTo>
                      <a:pt x="700" y="15"/>
                    </a:lnTo>
                    <a:lnTo>
                      <a:pt x="698" y="9"/>
                    </a:lnTo>
                    <a:lnTo>
                      <a:pt x="698" y="9"/>
                    </a:lnTo>
                    <a:lnTo>
                      <a:pt x="694" y="3"/>
                    </a:lnTo>
                    <a:lnTo>
                      <a:pt x="691" y="0"/>
                    </a:lnTo>
                    <a:lnTo>
                      <a:pt x="685" y="0"/>
                    </a:lnTo>
                    <a:lnTo>
                      <a:pt x="679" y="0"/>
                    </a:lnTo>
                    <a:lnTo>
                      <a:pt x="67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13" name="Freeform 39">
                <a:extLst>
                  <a:ext uri="{FF2B5EF4-FFF2-40B4-BE49-F238E27FC236}">
                    <a16:creationId xmlns:a16="http://schemas.microsoft.com/office/drawing/2014/main" id="{06636394-C53A-4231-B2D3-A884C0D6F9DB}"/>
                  </a:ext>
                </a:extLst>
              </p:cNvPr>
              <p:cNvSpPr>
                <a:spLocks/>
              </p:cNvSpPr>
              <p:nvPr/>
            </p:nvSpPr>
            <p:spPr bwMode="auto">
              <a:xfrm>
                <a:off x="3184526" y="4159250"/>
                <a:ext cx="1127125" cy="347663"/>
              </a:xfrm>
              <a:custGeom>
                <a:avLst/>
                <a:gdLst>
                  <a:gd name="T0" fmla="*/ 689 w 710"/>
                  <a:gd name="T1" fmla="*/ 0 h 219"/>
                  <a:gd name="T2" fmla="*/ 223 w 710"/>
                  <a:gd name="T3" fmla="*/ 186 h 219"/>
                  <a:gd name="T4" fmla="*/ 25 w 710"/>
                  <a:gd name="T5" fmla="*/ 21 h 219"/>
                  <a:gd name="T6" fmla="*/ 25 w 710"/>
                  <a:gd name="T7" fmla="*/ 21 h 219"/>
                  <a:gd name="T8" fmla="*/ 19 w 710"/>
                  <a:gd name="T9" fmla="*/ 17 h 219"/>
                  <a:gd name="T10" fmla="*/ 14 w 710"/>
                  <a:gd name="T11" fmla="*/ 17 h 219"/>
                  <a:gd name="T12" fmla="*/ 10 w 710"/>
                  <a:gd name="T13" fmla="*/ 19 h 219"/>
                  <a:gd name="T14" fmla="*/ 4 w 710"/>
                  <a:gd name="T15" fmla="*/ 23 h 219"/>
                  <a:gd name="T16" fmla="*/ 4 w 710"/>
                  <a:gd name="T17" fmla="*/ 23 h 219"/>
                  <a:gd name="T18" fmla="*/ 2 w 710"/>
                  <a:gd name="T19" fmla="*/ 27 h 219"/>
                  <a:gd name="T20" fmla="*/ 0 w 710"/>
                  <a:gd name="T21" fmla="*/ 32 h 219"/>
                  <a:gd name="T22" fmla="*/ 2 w 710"/>
                  <a:gd name="T23" fmla="*/ 38 h 219"/>
                  <a:gd name="T24" fmla="*/ 6 w 710"/>
                  <a:gd name="T25" fmla="*/ 42 h 219"/>
                  <a:gd name="T26" fmla="*/ 209 w 710"/>
                  <a:gd name="T27" fmla="*/ 215 h 219"/>
                  <a:gd name="T28" fmla="*/ 209 w 710"/>
                  <a:gd name="T29" fmla="*/ 215 h 219"/>
                  <a:gd name="T30" fmla="*/ 213 w 710"/>
                  <a:gd name="T31" fmla="*/ 217 h 219"/>
                  <a:gd name="T32" fmla="*/ 219 w 710"/>
                  <a:gd name="T33" fmla="*/ 219 h 219"/>
                  <a:gd name="T34" fmla="*/ 219 w 710"/>
                  <a:gd name="T35" fmla="*/ 219 h 219"/>
                  <a:gd name="T36" fmla="*/ 225 w 710"/>
                  <a:gd name="T37" fmla="*/ 217 h 219"/>
                  <a:gd name="T38" fmla="*/ 700 w 710"/>
                  <a:gd name="T39" fmla="*/ 29 h 219"/>
                  <a:gd name="T40" fmla="*/ 700 w 710"/>
                  <a:gd name="T41" fmla="*/ 29 h 219"/>
                  <a:gd name="T42" fmla="*/ 704 w 710"/>
                  <a:gd name="T43" fmla="*/ 25 h 219"/>
                  <a:gd name="T44" fmla="*/ 708 w 710"/>
                  <a:gd name="T45" fmla="*/ 21 h 219"/>
                  <a:gd name="T46" fmla="*/ 710 w 710"/>
                  <a:gd name="T47" fmla="*/ 15 h 219"/>
                  <a:gd name="T48" fmla="*/ 708 w 710"/>
                  <a:gd name="T49" fmla="*/ 10 h 219"/>
                  <a:gd name="T50" fmla="*/ 708 w 710"/>
                  <a:gd name="T51" fmla="*/ 10 h 219"/>
                  <a:gd name="T52" fmla="*/ 704 w 710"/>
                  <a:gd name="T53" fmla="*/ 4 h 219"/>
                  <a:gd name="T54" fmla="*/ 700 w 710"/>
                  <a:gd name="T55" fmla="*/ 0 h 219"/>
                  <a:gd name="T56" fmla="*/ 695 w 710"/>
                  <a:gd name="T57" fmla="*/ 0 h 219"/>
                  <a:gd name="T58" fmla="*/ 689 w 710"/>
                  <a:gd name="T59" fmla="*/ 0 h 219"/>
                  <a:gd name="T60" fmla="*/ 689 w 710"/>
                  <a:gd name="T6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0" h="219">
                    <a:moveTo>
                      <a:pt x="689" y="0"/>
                    </a:moveTo>
                    <a:lnTo>
                      <a:pt x="223" y="186"/>
                    </a:lnTo>
                    <a:lnTo>
                      <a:pt x="25" y="21"/>
                    </a:lnTo>
                    <a:lnTo>
                      <a:pt x="25" y="21"/>
                    </a:lnTo>
                    <a:lnTo>
                      <a:pt x="19" y="17"/>
                    </a:lnTo>
                    <a:lnTo>
                      <a:pt x="14" y="17"/>
                    </a:lnTo>
                    <a:lnTo>
                      <a:pt x="10" y="19"/>
                    </a:lnTo>
                    <a:lnTo>
                      <a:pt x="4" y="23"/>
                    </a:lnTo>
                    <a:lnTo>
                      <a:pt x="4" y="23"/>
                    </a:lnTo>
                    <a:lnTo>
                      <a:pt x="2" y="27"/>
                    </a:lnTo>
                    <a:lnTo>
                      <a:pt x="0" y="32"/>
                    </a:lnTo>
                    <a:lnTo>
                      <a:pt x="2" y="38"/>
                    </a:lnTo>
                    <a:lnTo>
                      <a:pt x="6" y="42"/>
                    </a:lnTo>
                    <a:lnTo>
                      <a:pt x="209" y="215"/>
                    </a:lnTo>
                    <a:lnTo>
                      <a:pt x="209" y="215"/>
                    </a:lnTo>
                    <a:lnTo>
                      <a:pt x="213" y="217"/>
                    </a:lnTo>
                    <a:lnTo>
                      <a:pt x="219" y="219"/>
                    </a:lnTo>
                    <a:lnTo>
                      <a:pt x="219" y="219"/>
                    </a:lnTo>
                    <a:lnTo>
                      <a:pt x="225" y="217"/>
                    </a:lnTo>
                    <a:lnTo>
                      <a:pt x="700" y="29"/>
                    </a:lnTo>
                    <a:lnTo>
                      <a:pt x="700" y="29"/>
                    </a:lnTo>
                    <a:lnTo>
                      <a:pt x="704" y="25"/>
                    </a:lnTo>
                    <a:lnTo>
                      <a:pt x="708" y="21"/>
                    </a:lnTo>
                    <a:lnTo>
                      <a:pt x="710" y="15"/>
                    </a:lnTo>
                    <a:lnTo>
                      <a:pt x="708" y="10"/>
                    </a:lnTo>
                    <a:lnTo>
                      <a:pt x="708" y="10"/>
                    </a:lnTo>
                    <a:lnTo>
                      <a:pt x="704" y="4"/>
                    </a:lnTo>
                    <a:lnTo>
                      <a:pt x="700" y="0"/>
                    </a:lnTo>
                    <a:lnTo>
                      <a:pt x="695" y="0"/>
                    </a:lnTo>
                    <a:lnTo>
                      <a:pt x="689" y="0"/>
                    </a:lnTo>
                    <a:lnTo>
                      <a:pt x="68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14" name="Freeform 40">
                <a:extLst>
                  <a:ext uri="{FF2B5EF4-FFF2-40B4-BE49-F238E27FC236}">
                    <a16:creationId xmlns:a16="http://schemas.microsoft.com/office/drawing/2014/main" id="{73649F5D-B9B7-4904-97CA-6D8A1B1A8898}"/>
                  </a:ext>
                </a:extLst>
              </p:cNvPr>
              <p:cNvSpPr>
                <a:spLocks noEditPoints="1"/>
              </p:cNvSpPr>
              <p:nvPr/>
            </p:nvSpPr>
            <p:spPr bwMode="auto">
              <a:xfrm>
                <a:off x="3187701" y="3797300"/>
                <a:ext cx="1130300" cy="606425"/>
              </a:xfrm>
              <a:custGeom>
                <a:avLst/>
                <a:gdLst>
                  <a:gd name="T0" fmla="*/ 491 w 712"/>
                  <a:gd name="T1" fmla="*/ 0 h 382"/>
                  <a:gd name="T2" fmla="*/ 4 w 712"/>
                  <a:gd name="T3" fmla="*/ 179 h 382"/>
                  <a:gd name="T4" fmla="*/ 6 w 712"/>
                  <a:gd name="T5" fmla="*/ 200 h 382"/>
                  <a:gd name="T6" fmla="*/ 223 w 712"/>
                  <a:gd name="T7" fmla="*/ 382 h 382"/>
                  <a:gd name="T8" fmla="*/ 702 w 712"/>
                  <a:gd name="T9" fmla="*/ 194 h 382"/>
                  <a:gd name="T10" fmla="*/ 712 w 712"/>
                  <a:gd name="T11" fmla="*/ 175 h 382"/>
                  <a:gd name="T12" fmla="*/ 259 w 712"/>
                  <a:gd name="T13" fmla="*/ 139 h 382"/>
                  <a:gd name="T14" fmla="*/ 295 w 712"/>
                  <a:gd name="T15" fmla="*/ 143 h 382"/>
                  <a:gd name="T16" fmla="*/ 291 w 712"/>
                  <a:gd name="T17" fmla="*/ 181 h 382"/>
                  <a:gd name="T18" fmla="*/ 304 w 712"/>
                  <a:gd name="T19" fmla="*/ 196 h 382"/>
                  <a:gd name="T20" fmla="*/ 337 w 712"/>
                  <a:gd name="T21" fmla="*/ 205 h 382"/>
                  <a:gd name="T22" fmla="*/ 363 w 712"/>
                  <a:gd name="T23" fmla="*/ 200 h 382"/>
                  <a:gd name="T24" fmla="*/ 411 w 712"/>
                  <a:gd name="T25" fmla="*/ 194 h 382"/>
                  <a:gd name="T26" fmla="*/ 419 w 712"/>
                  <a:gd name="T27" fmla="*/ 205 h 382"/>
                  <a:gd name="T28" fmla="*/ 398 w 712"/>
                  <a:gd name="T29" fmla="*/ 222 h 382"/>
                  <a:gd name="T30" fmla="*/ 369 w 712"/>
                  <a:gd name="T31" fmla="*/ 221 h 382"/>
                  <a:gd name="T32" fmla="*/ 384 w 712"/>
                  <a:gd name="T33" fmla="*/ 253 h 382"/>
                  <a:gd name="T34" fmla="*/ 434 w 712"/>
                  <a:gd name="T35" fmla="*/ 262 h 382"/>
                  <a:gd name="T36" fmla="*/ 403 w 712"/>
                  <a:gd name="T37" fmla="*/ 270 h 382"/>
                  <a:gd name="T38" fmla="*/ 344 w 712"/>
                  <a:gd name="T39" fmla="*/ 266 h 382"/>
                  <a:gd name="T40" fmla="*/ 274 w 712"/>
                  <a:gd name="T41" fmla="*/ 224 h 382"/>
                  <a:gd name="T42" fmla="*/ 249 w 712"/>
                  <a:gd name="T43" fmla="*/ 179 h 382"/>
                  <a:gd name="T44" fmla="*/ 259 w 712"/>
                  <a:gd name="T45" fmla="*/ 139 h 382"/>
                  <a:gd name="T46" fmla="*/ 460 w 712"/>
                  <a:gd name="T47" fmla="*/ 247 h 382"/>
                  <a:gd name="T48" fmla="*/ 441 w 712"/>
                  <a:gd name="T49" fmla="*/ 224 h 382"/>
                  <a:gd name="T50" fmla="*/ 447 w 712"/>
                  <a:gd name="T51" fmla="*/ 200 h 382"/>
                  <a:gd name="T52" fmla="*/ 436 w 712"/>
                  <a:gd name="T53" fmla="*/ 175 h 382"/>
                  <a:gd name="T54" fmla="*/ 403 w 712"/>
                  <a:gd name="T55" fmla="*/ 162 h 382"/>
                  <a:gd name="T56" fmla="*/ 354 w 712"/>
                  <a:gd name="T57" fmla="*/ 171 h 382"/>
                  <a:gd name="T58" fmla="*/ 333 w 712"/>
                  <a:gd name="T59" fmla="*/ 177 h 382"/>
                  <a:gd name="T60" fmla="*/ 318 w 712"/>
                  <a:gd name="T61" fmla="*/ 167 h 382"/>
                  <a:gd name="T62" fmla="*/ 323 w 712"/>
                  <a:gd name="T63" fmla="*/ 154 h 382"/>
                  <a:gd name="T64" fmla="*/ 350 w 712"/>
                  <a:gd name="T65" fmla="*/ 146 h 382"/>
                  <a:gd name="T66" fmla="*/ 373 w 712"/>
                  <a:gd name="T67" fmla="*/ 122 h 382"/>
                  <a:gd name="T68" fmla="*/ 337 w 712"/>
                  <a:gd name="T69" fmla="*/ 118 h 382"/>
                  <a:gd name="T70" fmla="*/ 299 w 712"/>
                  <a:gd name="T71" fmla="*/ 108 h 382"/>
                  <a:gd name="T72" fmla="*/ 346 w 712"/>
                  <a:gd name="T73" fmla="*/ 99 h 382"/>
                  <a:gd name="T74" fmla="*/ 411 w 712"/>
                  <a:gd name="T75" fmla="*/ 112 h 382"/>
                  <a:gd name="T76" fmla="*/ 472 w 712"/>
                  <a:gd name="T77" fmla="*/ 162 h 382"/>
                  <a:gd name="T78" fmla="*/ 483 w 712"/>
                  <a:gd name="T79" fmla="*/ 205 h 382"/>
                  <a:gd name="T80" fmla="*/ 226 w 712"/>
                  <a:gd name="T81" fmla="*/ 350 h 382"/>
                  <a:gd name="T82" fmla="*/ 232 w 712"/>
                  <a:gd name="T83" fmla="*/ 124 h 382"/>
                  <a:gd name="T84" fmla="*/ 223 w 712"/>
                  <a:gd name="T85" fmla="*/ 152 h 382"/>
                  <a:gd name="T86" fmla="*/ 223 w 712"/>
                  <a:gd name="T87" fmla="*/ 194 h 382"/>
                  <a:gd name="T88" fmla="*/ 245 w 712"/>
                  <a:gd name="T89" fmla="*/ 238 h 382"/>
                  <a:gd name="T90" fmla="*/ 316 w 712"/>
                  <a:gd name="T91" fmla="*/ 287 h 382"/>
                  <a:gd name="T92" fmla="*/ 504 w 712"/>
                  <a:gd name="T93" fmla="*/ 241 h 382"/>
                  <a:gd name="T94" fmla="*/ 512 w 712"/>
                  <a:gd name="T95" fmla="*/ 186 h 382"/>
                  <a:gd name="T96" fmla="*/ 487 w 712"/>
                  <a:gd name="T97" fmla="*/ 133 h 382"/>
                  <a:gd name="T98" fmla="*/ 417 w 712"/>
                  <a:gd name="T99" fmla="*/ 84 h 382"/>
                  <a:gd name="T100" fmla="*/ 668 w 712"/>
                  <a:gd name="T101" fmla="*/ 17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2" h="382">
                    <a:moveTo>
                      <a:pt x="706" y="169"/>
                    </a:moveTo>
                    <a:lnTo>
                      <a:pt x="497" y="2"/>
                    </a:lnTo>
                    <a:lnTo>
                      <a:pt x="497" y="2"/>
                    </a:lnTo>
                    <a:lnTo>
                      <a:pt x="491" y="0"/>
                    </a:lnTo>
                    <a:lnTo>
                      <a:pt x="483" y="0"/>
                    </a:lnTo>
                    <a:lnTo>
                      <a:pt x="10" y="175"/>
                    </a:lnTo>
                    <a:lnTo>
                      <a:pt x="10" y="175"/>
                    </a:lnTo>
                    <a:lnTo>
                      <a:pt x="4" y="179"/>
                    </a:lnTo>
                    <a:lnTo>
                      <a:pt x="0" y="184"/>
                    </a:lnTo>
                    <a:lnTo>
                      <a:pt x="0" y="184"/>
                    </a:lnTo>
                    <a:lnTo>
                      <a:pt x="2" y="192"/>
                    </a:lnTo>
                    <a:lnTo>
                      <a:pt x="6" y="200"/>
                    </a:lnTo>
                    <a:lnTo>
                      <a:pt x="213" y="378"/>
                    </a:lnTo>
                    <a:lnTo>
                      <a:pt x="213" y="378"/>
                    </a:lnTo>
                    <a:lnTo>
                      <a:pt x="217" y="382"/>
                    </a:lnTo>
                    <a:lnTo>
                      <a:pt x="223" y="382"/>
                    </a:lnTo>
                    <a:lnTo>
                      <a:pt x="223" y="382"/>
                    </a:lnTo>
                    <a:lnTo>
                      <a:pt x="228" y="380"/>
                    </a:lnTo>
                    <a:lnTo>
                      <a:pt x="702" y="194"/>
                    </a:lnTo>
                    <a:lnTo>
                      <a:pt x="702" y="194"/>
                    </a:lnTo>
                    <a:lnTo>
                      <a:pt x="710" y="190"/>
                    </a:lnTo>
                    <a:lnTo>
                      <a:pt x="712" y="183"/>
                    </a:lnTo>
                    <a:lnTo>
                      <a:pt x="712" y="183"/>
                    </a:lnTo>
                    <a:lnTo>
                      <a:pt x="712" y="175"/>
                    </a:lnTo>
                    <a:lnTo>
                      <a:pt x="706" y="169"/>
                    </a:lnTo>
                    <a:lnTo>
                      <a:pt x="706" y="169"/>
                    </a:lnTo>
                    <a:close/>
                    <a:moveTo>
                      <a:pt x="259" y="139"/>
                    </a:moveTo>
                    <a:lnTo>
                      <a:pt x="259" y="139"/>
                    </a:lnTo>
                    <a:lnTo>
                      <a:pt x="265" y="131"/>
                    </a:lnTo>
                    <a:lnTo>
                      <a:pt x="272" y="124"/>
                    </a:lnTo>
                    <a:lnTo>
                      <a:pt x="295" y="143"/>
                    </a:lnTo>
                    <a:lnTo>
                      <a:pt x="295" y="143"/>
                    </a:lnTo>
                    <a:lnTo>
                      <a:pt x="289" y="152"/>
                    </a:lnTo>
                    <a:lnTo>
                      <a:pt x="287" y="162"/>
                    </a:lnTo>
                    <a:lnTo>
                      <a:pt x="287" y="171"/>
                    </a:lnTo>
                    <a:lnTo>
                      <a:pt x="291" y="181"/>
                    </a:lnTo>
                    <a:lnTo>
                      <a:pt x="291" y="181"/>
                    </a:lnTo>
                    <a:lnTo>
                      <a:pt x="293" y="186"/>
                    </a:lnTo>
                    <a:lnTo>
                      <a:pt x="299" y="192"/>
                    </a:lnTo>
                    <a:lnTo>
                      <a:pt x="304" y="196"/>
                    </a:lnTo>
                    <a:lnTo>
                      <a:pt x="310" y="202"/>
                    </a:lnTo>
                    <a:lnTo>
                      <a:pt x="318" y="203"/>
                    </a:lnTo>
                    <a:lnTo>
                      <a:pt x="327" y="205"/>
                    </a:lnTo>
                    <a:lnTo>
                      <a:pt x="337" y="205"/>
                    </a:lnTo>
                    <a:lnTo>
                      <a:pt x="346" y="203"/>
                    </a:lnTo>
                    <a:lnTo>
                      <a:pt x="346" y="203"/>
                    </a:lnTo>
                    <a:lnTo>
                      <a:pt x="363" y="200"/>
                    </a:lnTo>
                    <a:lnTo>
                      <a:pt x="363" y="200"/>
                    </a:lnTo>
                    <a:lnTo>
                      <a:pt x="379" y="194"/>
                    </a:lnTo>
                    <a:lnTo>
                      <a:pt x="394" y="192"/>
                    </a:lnTo>
                    <a:lnTo>
                      <a:pt x="405" y="192"/>
                    </a:lnTo>
                    <a:lnTo>
                      <a:pt x="411" y="194"/>
                    </a:lnTo>
                    <a:lnTo>
                      <a:pt x="415" y="198"/>
                    </a:lnTo>
                    <a:lnTo>
                      <a:pt x="415" y="198"/>
                    </a:lnTo>
                    <a:lnTo>
                      <a:pt x="419" y="202"/>
                    </a:lnTo>
                    <a:lnTo>
                      <a:pt x="419" y="205"/>
                    </a:lnTo>
                    <a:lnTo>
                      <a:pt x="417" y="209"/>
                    </a:lnTo>
                    <a:lnTo>
                      <a:pt x="417" y="209"/>
                    </a:lnTo>
                    <a:lnTo>
                      <a:pt x="409" y="217"/>
                    </a:lnTo>
                    <a:lnTo>
                      <a:pt x="398" y="222"/>
                    </a:lnTo>
                    <a:lnTo>
                      <a:pt x="392" y="222"/>
                    </a:lnTo>
                    <a:lnTo>
                      <a:pt x="384" y="224"/>
                    </a:lnTo>
                    <a:lnTo>
                      <a:pt x="377" y="222"/>
                    </a:lnTo>
                    <a:lnTo>
                      <a:pt x="369" y="221"/>
                    </a:lnTo>
                    <a:lnTo>
                      <a:pt x="358" y="247"/>
                    </a:lnTo>
                    <a:lnTo>
                      <a:pt x="358" y="247"/>
                    </a:lnTo>
                    <a:lnTo>
                      <a:pt x="371" y="253"/>
                    </a:lnTo>
                    <a:lnTo>
                      <a:pt x="384" y="253"/>
                    </a:lnTo>
                    <a:lnTo>
                      <a:pt x="384" y="253"/>
                    </a:lnTo>
                    <a:lnTo>
                      <a:pt x="400" y="251"/>
                    </a:lnTo>
                    <a:lnTo>
                      <a:pt x="415" y="247"/>
                    </a:lnTo>
                    <a:lnTo>
                      <a:pt x="434" y="262"/>
                    </a:lnTo>
                    <a:lnTo>
                      <a:pt x="434" y="262"/>
                    </a:lnTo>
                    <a:lnTo>
                      <a:pt x="419" y="268"/>
                    </a:lnTo>
                    <a:lnTo>
                      <a:pt x="403" y="270"/>
                    </a:lnTo>
                    <a:lnTo>
                      <a:pt x="403" y="270"/>
                    </a:lnTo>
                    <a:lnTo>
                      <a:pt x="388" y="272"/>
                    </a:lnTo>
                    <a:lnTo>
                      <a:pt x="388" y="272"/>
                    </a:lnTo>
                    <a:lnTo>
                      <a:pt x="365" y="270"/>
                    </a:lnTo>
                    <a:lnTo>
                      <a:pt x="344" y="266"/>
                    </a:lnTo>
                    <a:lnTo>
                      <a:pt x="323" y="259"/>
                    </a:lnTo>
                    <a:lnTo>
                      <a:pt x="304" y="249"/>
                    </a:lnTo>
                    <a:lnTo>
                      <a:pt x="287" y="238"/>
                    </a:lnTo>
                    <a:lnTo>
                      <a:pt x="274" y="224"/>
                    </a:lnTo>
                    <a:lnTo>
                      <a:pt x="263" y="209"/>
                    </a:lnTo>
                    <a:lnTo>
                      <a:pt x="253" y="194"/>
                    </a:lnTo>
                    <a:lnTo>
                      <a:pt x="253" y="194"/>
                    </a:lnTo>
                    <a:lnTo>
                      <a:pt x="249" y="179"/>
                    </a:lnTo>
                    <a:lnTo>
                      <a:pt x="249" y="165"/>
                    </a:lnTo>
                    <a:lnTo>
                      <a:pt x="251" y="152"/>
                    </a:lnTo>
                    <a:lnTo>
                      <a:pt x="259" y="139"/>
                    </a:lnTo>
                    <a:lnTo>
                      <a:pt x="259" y="139"/>
                    </a:lnTo>
                    <a:close/>
                    <a:moveTo>
                      <a:pt x="476" y="232"/>
                    </a:moveTo>
                    <a:lnTo>
                      <a:pt x="476" y="232"/>
                    </a:lnTo>
                    <a:lnTo>
                      <a:pt x="468" y="240"/>
                    </a:lnTo>
                    <a:lnTo>
                      <a:pt x="460" y="247"/>
                    </a:lnTo>
                    <a:lnTo>
                      <a:pt x="438" y="228"/>
                    </a:lnTo>
                    <a:lnTo>
                      <a:pt x="438" y="228"/>
                    </a:lnTo>
                    <a:lnTo>
                      <a:pt x="441" y="224"/>
                    </a:lnTo>
                    <a:lnTo>
                      <a:pt x="441" y="224"/>
                    </a:lnTo>
                    <a:lnTo>
                      <a:pt x="445" y="219"/>
                    </a:lnTo>
                    <a:lnTo>
                      <a:pt x="447" y="211"/>
                    </a:lnTo>
                    <a:lnTo>
                      <a:pt x="447" y="205"/>
                    </a:lnTo>
                    <a:lnTo>
                      <a:pt x="447" y="200"/>
                    </a:lnTo>
                    <a:lnTo>
                      <a:pt x="447" y="192"/>
                    </a:lnTo>
                    <a:lnTo>
                      <a:pt x="443" y="186"/>
                    </a:lnTo>
                    <a:lnTo>
                      <a:pt x="440" y="181"/>
                    </a:lnTo>
                    <a:lnTo>
                      <a:pt x="436" y="175"/>
                    </a:lnTo>
                    <a:lnTo>
                      <a:pt x="436" y="175"/>
                    </a:lnTo>
                    <a:lnTo>
                      <a:pt x="424" y="169"/>
                    </a:lnTo>
                    <a:lnTo>
                      <a:pt x="415" y="163"/>
                    </a:lnTo>
                    <a:lnTo>
                      <a:pt x="403" y="162"/>
                    </a:lnTo>
                    <a:lnTo>
                      <a:pt x="394" y="162"/>
                    </a:lnTo>
                    <a:lnTo>
                      <a:pt x="382" y="163"/>
                    </a:lnTo>
                    <a:lnTo>
                      <a:pt x="373" y="165"/>
                    </a:lnTo>
                    <a:lnTo>
                      <a:pt x="354" y="171"/>
                    </a:lnTo>
                    <a:lnTo>
                      <a:pt x="354" y="171"/>
                    </a:lnTo>
                    <a:lnTo>
                      <a:pt x="341" y="175"/>
                    </a:lnTo>
                    <a:lnTo>
                      <a:pt x="341" y="175"/>
                    </a:lnTo>
                    <a:lnTo>
                      <a:pt x="333" y="177"/>
                    </a:lnTo>
                    <a:lnTo>
                      <a:pt x="325" y="175"/>
                    </a:lnTo>
                    <a:lnTo>
                      <a:pt x="320" y="171"/>
                    </a:lnTo>
                    <a:lnTo>
                      <a:pt x="318" y="167"/>
                    </a:lnTo>
                    <a:lnTo>
                      <a:pt x="318" y="167"/>
                    </a:lnTo>
                    <a:lnTo>
                      <a:pt x="316" y="165"/>
                    </a:lnTo>
                    <a:lnTo>
                      <a:pt x="318" y="162"/>
                    </a:lnTo>
                    <a:lnTo>
                      <a:pt x="320" y="158"/>
                    </a:lnTo>
                    <a:lnTo>
                      <a:pt x="323" y="154"/>
                    </a:lnTo>
                    <a:lnTo>
                      <a:pt x="323" y="154"/>
                    </a:lnTo>
                    <a:lnTo>
                      <a:pt x="329" y="150"/>
                    </a:lnTo>
                    <a:lnTo>
                      <a:pt x="337" y="148"/>
                    </a:lnTo>
                    <a:lnTo>
                      <a:pt x="350" y="146"/>
                    </a:lnTo>
                    <a:lnTo>
                      <a:pt x="360" y="148"/>
                    </a:lnTo>
                    <a:lnTo>
                      <a:pt x="365" y="150"/>
                    </a:lnTo>
                    <a:lnTo>
                      <a:pt x="369" y="135"/>
                    </a:lnTo>
                    <a:lnTo>
                      <a:pt x="373" y="122"/>
                    </a:lnTo>
                    <a:lnTo>
                      <a:pt x="373" y="122"/>
                    </a:lnTo>
                    <a:lnTo>
                      <a:pt x="367" y="120"/>
                    </a:lnTo>
                    <a:lnTo>
                      <a:pt x="354" y="118"/>
                    </a:lnTo>
                    <a:lnTo>
                      <a:pt x="337" y="118"/>
                    </a:lnTo>
                    <a:lnTo>
                      <a:pt x="327" y="120"/>
                    </a:lnTo>
                    <a:lnTo>
                      <a:pt x="318" y="124"/>
                    </a:lnTo>
                    <a:lnTo>
                      <a:pt x="299" y="108"/>
                    </a:lnTo>
                    <a:lnTo>
                      <a:pt x="299" y="108"/>
                    </a:lnTo>
                    <a:lnTo>
                      <a:pt x="314" y="103"/>
                    </a:lnTo>
                    <a:lnTo>
                      <a:pt x="331" y="101"/>
                    </a:lnTo>
                    <a:lnTo>
                      <a:pt x="331" y="101"/>
                    </a:lnTo>
                    <a:lnTo>
                      <a:pt x="346" y="99"/>
                    </a:lnTo>
                    <a:lnTo>
                      <a:pt x="346" y="99"/>
                    </a:lnTo>
                    <a:lnTo>
                      <a:pt x="369" y="101"/>
                    </a:lnTo>
                    <a:lnTo>
                      <a:pt x="390" y="106"/>
                    </a:lnTo>
                    <a:lnTo>
                      <a:pt x="411" y="112"/>
                    </a:lnTo>
                    <a:lnTo>
                      <a:pt x="428" y="122"/>
                    </a:lnTo>
                    <a:lnTo>
                      <a:pt x="445" y="133"/>
                    </a:lnTo>
                    <a:lnTo>
                      <a:pt x="460" y="146"/>
                    </a:lnTo>
                    <a:lnTo>
                      <a:pt x="472" y="162"/>
                    </a:lnTo>
                    <a:lnTo>
                      <a:pt x="479" y="177"/>
                    </a:lnTo>
                    <a:lnTo>
                      <a:pt x="479" y="177"/>
                    </a:lnTo>
                    <a:lnTo>
                      <a:pt x="483" y="192"/>
                    </a:lnTo>
                    <a:lnTo>
                      <a:pt x="483" y="205"/>
                    </a:lnTo>
                    <a:lnTo>
                      <a:pt x="481" y="219"/>
                    </a:lnTo>
                    <a:lnTo>
                      <a:pt x="476" y="232"/>
                    </a:lnTo>
                    <a:lnTo>
                      <a:pt x="476" y="232"/>
                    </a:lnTo>
                    <a:close/>
                    <a:moveTo>
                      <a:pt x="226" y="350"/>
                    </a:moveTo>
                    <a:lnTo>
                      <a:pt x="44" y="194"/>
                    </a:lnTo>
                    <a:lnTo>
                      <a:pt x="234" y="124"/>
                    </a:lnTo>
                    <a:lnTo>
                      <a:pt x="234" y="124"/>
                    </a:lnTo>
                    <a:lnTo>
                      <a:pt x="232" y="124"/>
                    </a:lnTo>
                    <a:lnTo>
                      <a:pt x="232" y="124"/>
                    </a:lnTo>
                    <a:lnTo>
                      <a:pt x="228" y="133"/>
                    </a:lnTo>
                    <a:lnTo>
                      <a:pt x="225" y="143"/>
                    </a:lnTo>
                    <a:lnTo>
                      <a:pt x="223" y="152"/>
                    </a:lnTo>
                    <a:lnTo>
                      <a:pt x="221" y="162"/>
                    </a:lnTo>
                    <a:lnTo>
                      <a:pt x="221" y="173"/>
                    </a:lnTo>
                    <a:lnTo>
                      <a:pt x="221" y="183"/>
                    </a:lnTo>
                    <a:lnTo>
                      <a:pt x="223" y="194"/>
                    </a:lnTo>
                    <a:lnTo>
                      <a:pt x="226" y="203"/>
                    </a:lnTo>
                    <a:lnTo>
                      <a:pt x="226" y="203"/>
                    </a:lnTo>
                    <a:lnTo>
                      <a:pt x="234" y="221"/>
                    </a:lnTo>
                    <a:lnTo>
                      <a:pt x="245" y="238"/>
                    </a:lnTo>
                    <a:lnTo>
                      <a:pt x="261" y="253"/>
                    </a:lnTo>
                    <a:lnTo>
                      <a:pt x="276" y="266"/>
                    </a:lnTo>
                    <a:lnTo>
                      <a:pt x="295" y="278"/>
                    </a:lnTo>
                    <a:lnTo>
                      <a:pt x="316" y="287"/>
                    </a:lnTo>
                    <a:lnTo>
                      <a:pt x="337" y="293"/>
                    </a:lnTo>
                    <a:lnTo>
                      <a:pt x="358" y="298"/>
                    </a:lnTo>
                    <a:lnTo>
                      <a:pt x="226" y="350"/>
                    </a:lnTo>
                    <a:close/>
                    <a:moveTo>
                      <a:pt x="504" y="241"/>
                    </a:moveTo>
                    <a:lnTo>
                      <a:pt x="504" y="241"/>
                    </a:lnTo>
                    <a:lnTo>
                      <a:pt x="510" y="224"/>
                    </a:lnTo>
                    <a:lnTo>
                      <a:pt x="514" y="205"/>
                    </a:lnTo>
                    <a:lnTo>
                      <a:pt x="512" y="186"/>
                    </a:lnTo>
                    <a:lnTo>
                      <a:pt x="506" y="167"/>
                    </a:lnTo>
                    <a:lnTo>
                      <a:pt x="506" y="167"/>
                    </a:lnTo>
                    <a:lnTo>
                      <a:pt x="498" y="150"/>
                    </a:lnTo>
                    <a:lnTo>
                      <a:pt x="487" y="133"/>
                    </a:lnTo>
                    <a:lnTo>
                      <a:pt x="472" y="118"/>
                    </a:lnTo>
                    <a:lnTo>
                      <a:pt x="457" y="105"/>
                    </a:lnTo>
                    <a:lnTo>
                      <a:pt x="438" y="93"/>
                    </a:lnTo>
                    <a:lnTo>
                      <a:pt x="417" y="84"/>
                    </a:lnTo>
                    <a:lnTo>
                      <a:pt x="394" y="76"/>
                    </a:lnTo>
                    <a:lnTo>
                      <a:pt x="373" y="72"/>
                    </a:lnTo>
                    <a:lnTo>
                      <a:pt x="485" y="30"/>
                    </a:lnTo>
                    <a:lnTo>
                      <a:pt x="668" y="177"/>
                    </a:lnTo>
                    <a:lnTo>
                      <a:pt x="504" y="24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sp>
        <p:nvSpPr>
          <p:cNvPr id="415" name="TextBox 95">
            <a:extLst>
              <a:ext uri="{FF2B5EF4-FFF2-40B4-BE49-F238E27FC236}">
                <a16:creationId xmlns:a16="http://schemas.microsoft.com/office/drawing/2014/main" id="{48301E9B-EF21-40DC-BBC1-FC0B0386D846}"/>
              </a:ext>
            </a:extLst>
          </p:cNvPr>
          <p:cNvSpPr txBox="1"/>
          <p:nvPr/>
        </p:nvSpPr>
        <p:spPr>
          <a:xfrm>
            <a:off x="9918849" y="3572225"/>
            <a:ext cx="1088521"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650+</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16" name="Rectangle 415">
            <a:extLst>
              <a:ext uri="{FF2B5EF4-FFF2-40B4-BE49-F238E27FC236}">
                <a16:creationId xmlns:a16="http://schemas.microsoft.com/office/drawing/2014/main" id="{C3B653CA-C5D2-4DAC-AB6E-797B9C28CF3D}"/>
              </a:ext>
            </a:extLst>
          </p:cNvPr>
          <p:cNvSpPr/>
          <p:nvPr/>
        </p:nvSpPr>
        <p:spPr>
          <a:xfrm>
            <a:off x="10099359" y="3910103"/>
            <a:ext cx="72344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Clients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417" name="TextBox 95">
            <a:extLst>
              <a:ext uri="{FF2B5EF4-FFF2-40B4-BE49-F238E27FC236}">
                <a16:creationId xmlns:a16="http://schemas.microsoft.com/office/drawing/2014/main" id="{7A1E72F2-1822-4472-BE16-7B97586D6031}"/>
              </a:ext>
            </a:extLst>
          </p:cNvPr>
          <p:cNvSpPr txBox="1"/>
          <p:nvPr/>
        </p:nvSpPr>
        <p:spPr>
          <a:xfrm>
            <a:off x="11227148" y="3572225"/>
            <a:ext cx="599072"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70</a:t>
            </a:r>
          </a:p>
        </p:txBody>
      </p:sp>
      <p:sp>
        <p:nvSpPr>
          <p:cNvPr id="418" name="Rectangle 417">
            <a:extLst>
              <a:ext uri="{FF2B5EF4-FFF2-40B4-BE49-F238E27FC236}">
                <a16:creationId xmlns:a16="http://schemas.microsoft.com/office/drawing/2014/main" id="{A059CF66-CDAB-4F85-8CF8-B37CEB06B877}"/>
              </a:ext>
            </a:extLst>
          </p:cNvPr>
          <p:cNvSpPr/>
          <p:nvPr/>
        </p:nvSpPr>
        <p:spPr>
          <a:xfrm>
            <a:off x="10985604" y="3910103"/>
            <a:ext cx="10885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Languages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grpSp>
        <p:nvGrpSpPr>
          <p:cNvPr id="419" name="Group 418">
            <a:extLst>
              <a:ext uri="{FF2B5EF4-FFF2-40B4-BE49-F238E27FC236}">
                <a16:creationId xmlns:a16="http://schemas.microsoft.com/office/drawing/2014/main" id="{8ACAF18D-C326-407F-8565-87A5B6288AF2}"/>
              </a:ext>
            </a:extLst>
          </p:cNvPr>
          <p:cNvGrpSpPr/>
          <p:nvPr/>
        </p:nvGrpSpPr>
        <p:grpSpPr>
          <a:xfrm>
            <a:off x="7341657" y="4686414"/>
            <a:ext cx="872334" cy="872334"/>
            <a:chOff x="1825406" y="2480754"/>
            <a:chExt cx="872334" cy="872334"/>
          </a:xfrm>
          <a:solidFill>
            <a:schemeClr val="bg1">
              <a:lumMod val="95000"/>
            </a:schemeClr>
          </a:solidFill>
        </p:grpSpPr>
        <p:sp>
          <p:nvSpPr>
            <p:cNvPr id="420" name="Freeform 372">
              <a:extLst>
                <a:ext uri="{FF2B5EF4-FFF2-40B4-BE49-F238E27FC236}">
                  <a16:creationId xmlns:a16="http://schemas.microsoft.com/office/drawing/2014/main" id="{12F14799-E961-47FC-8EDD-DCBD27790719}"/>
                </a:ext>
              </a:extLst>
            </p:cNvPr>
            <p:cNvSpPr/>
            <p:nvPr/>
          </p:nvSpPr>
          <p:spPr>
            <a:xfrm>
              <a:off x="1825406" y="248075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421" name="Group 420">
              <a:extLst>
                <a:ext uri="{FF2B5EF4-FFF2-40B4-BE49-F238E27FC236}">
                  <a16:creationId xmlns:a16="http://schemas.microsoft.com/office/drawing/2014/main" id="{0BB078C8-9C37-4EF5-91F1-D12702CECDD1}"/>
                </a:ext>
              </a:extLst>
            </p:cNvPr>
            <p:cNvGrpSpPr/>
            <p:nvPr/>
          </p:nvGrpSpPr>
          <p:grpSpPr>
            <a:xfrm>
              <a:off x="1981303" y="2661031"/>
              <a:ext cx="572525" cy="508607"/>
              <a:chOff x="4873626" y="673100"/>
              <a:chExt cx="995363" cy="884238"/>
            </a:xfrm>
            <a:grpFill/>
          </p:grpSpPr>
          <p:sp>
            <p:nvSpPr>
              <p:cNvPr id="422" name="Freeform 33">
                <a:extLst>
                  <a:ext uri="{FF2B5EF4-FFF2-40B4-BE49-F238E27FC236}">
                    <a16:creationId xmlns:a16="http://schemas.microsoft.com/office/drawing/2014/main" id="{E957C921-1679-4FA1-A8C4-F6D9FD0FA3D6}"/>
                  </a:ext>
                </a:extLst>
              </p:cNvPr>
              <p:cNvSpPr>
                <a:spLocks noEditPoints="1"/>
              </p:cNvSpPr>
              <p:nvPr/>
            </p:nvSpPr>
            <p:spPr bwMode="auto">
              <a:xfrm>
                <a:off x="4873626" y="715963"/>
                <a:ext cx="773113" cy="841375"/>
              </a:xfrm>
              <a:custGeom>
                <a:avLst/>
                <a:gdLst>
                  <a:gd name="T0" fmla="*/ 468 w 487"/>
                  <a:gd name="T1" fmla="*/ 395 h 530"/>
                  <a:gd name="T2" fmla="*/ 414 w 487"/>
                  <a:gd name="T3" fmla="*/ 403 h 530"/>
                  <a:gd name="T4" fmla="*/ 403 w 487"/>
                  <a:gd name="T5" fmla="*/ 319 h 530"/>
                  <a:gd name="T6" fmla="*/ 393 w 487"/>
                  <a:gd name="T7" fmla="*/ 302 h 530"/>
                  <a:gd name="T8" fmla="*/ 376 w 487"/>
                  <a:gd name="T9" fmla="*/ 313 h 530"/>
                  <a:gd name="T10" fmla="*/ 338 w 487"/>
                  <a:gd name="T11" fmla="*/ 372 h 530"/>
                  <a:gd name="T12" fmla="*/ 359 w 487"/>
                  <a:gd name="T13" fmla="*/ 279 h 530"/>
                  <a:gd name="T14" fmla="*/ 372 w 487"/>
                  <a:gd name="T15" fmla="*/ 266 h 530"/>
                  <a:gd name="T16" fmla="*/ 359 w 487"/>
                  <a:gd name="T17" fmla="*/ 253 h 530"/>
                  <a:gd name="T18" fmla="*/ 313 w 487"/>
                  <a:gd name="T19" fmla="*/ 165 h 530"/>
                  <a:gd name="T20" fmla="*/ 325 w 487"/>
                  <a:gd name="T21" fmla="*/ 150 h 530"/>
                  <a:gd name="T22" fmla="*/ 310 w 487"/>
                  <a:gd name="T23" fmla="*/ 138 h 530"/>
                  <a:gd name="T24" fmla="*/ 306 w 487"/>
                  <a:gd name="T25" fmla="*/ 72 h 530"/>
                  <a:gd name="T26" fmla="*/ 321 w 487"/>
                  <a:gd name="T27" fmla="*/ 76 h 530"/>
                  <a:gd name="T28" fmla="*/ 329 w 487"/>
                  <a:gd name="T29" fmla="*/ 59 h 530"/>
                  <a:gd name="T30" fmla="*/ 332 w 487"/>
                  <a:gd name="T31" fmla="*/ 38 h 530"/>
                  <a:gd name="T32" fmla="*/ 350 w 487"/>
                  <a:gd name="T33" fmla="*/ 28 h 530"/>
                  <a:gd name="T34" fmla="*/ 340 w 487"/>
                  <a:gd name="T35" fmla="*/ 11 h 530"/>
                  <a:gd name="T36" fmla="*/ 266 w 487"/>
                  <a:gd name="T37" fmla="*/ 0 h 530"/>
                  <a:gd name="T38" fmla="*/ 266 w 487"/>
                  <a:gd name="T39" fmla="*/ 0 h 530"/>
                  <a:gd name="T40" fmla="*/ 237 w 487"/>
                  <a:gd name="T41" fmla="*/ 2 h 530"/>
                  <a:gd name="T42" fmla="*/ 118 w 487"/>
                  <a:gd name="T43" fmla="*/ 45 h 530"/>
                  <a:gd name="T44" fmla="*/ 32 w 487"/>
                  <a:gd name="T45" fmla="*/ 138 h 530"/>
                  <a:gd name="T46" fmla="*/ 0 w 487"/>
                  <a:gd name="T47" fmla="*/ 262 h 530"/>
                  <a:gd name="T48" fmla="*/ 0 w 487"/>
                  <a:gd name="T49" fmla="*/ 270 h 530"/>
                  <a:gd name="T50" fmla="*/ 34 w 487"/>
                  <a:gd name="T51" fmla="*/ 395 h 530"/>
                  <a:gd name="T52" fmla="*/ 118 w 487"/>
                  <a:gd name="T53" fmla="*/ 486 h 530"/>
                  <a:gd name="T54" fmla="*/ 237 w 487"/>
                  <a:gd name="T55" fmla="*/ 530 h 530"/>
                  <a:gd name="T56" fmla="*/ 361 w 487"/>
                  <a:gd name="T57" fmla="*/ 513 h 530"/>
                  <a:gd name="T58" fmla="*/ 485 w 487"/>
                  <a:gd name="T59" fmla="*/ 414 h 530"/>
                  <a:gd name="T60" fmla="*/ 481 w 487"/>
                  <a:gd name="T61" fmla="*/ 395 h 530"/>
                  <a:gd name="T62" fmla="*/ 399 w 487"/>
                  <a:gd name="T63" fmla="*/ 464 h 530"/>
                  <a:gd name="T64" fmla="*/ 321 w 487"/>
                  <a:gd name="T65" fmla="*/ 498 h 530"/>
                  <a:gd name="T66" fmla="*/ 355 w 487"/>
                  <a:gd name="T67" fmla="*/ 439 h 530"/>
                  <a:gd name="T68" fmla="*/ 426 w 487"/>
                  <a:gd name="T69" fmla="*/ 441 h 530"/>
                  <a:gd name="T70" fmla="*/ 131 w 487"/>
                  <a:gd name="T71" fmla="*/ 336 h 530"/>
                  <a:gd name="T72" fmla="*/ 85 w 487"/>
                  <a:gd name="T73" fmla="*/ 422 h 530"/>
                  <a:gd name="T74" fmla="*/ 43 w 487"/>
                  <a:gd name="T75" fmla="*/ 355 h 530"/>
                  <a:gd name="T76" fmla="*/ 26 w 487"/>
                  <a:gd name="T77" fmla="*/ 279 h 530"/>
                  <a:gd name="T78" fmla="*/ 146 w 487"/>
                  <a:gd name="T79" fmla="*/ 144 h 530"/>
                  <a:gd name="T80" fmla="*/ 26 w 487"/>
                  <a:gd name="T81" fmla="*/ 253 h 530"/>
                  <a:gd name="T82" fmla="*/ 43 w 487"/>
                  <a:gd name="T83" fmla="*/ 175 h 530"/>
                  <a:gd name="T84" fmla="*/ 85 w 487"/>
                  <a:gd name="T85" fmla="*/ 110 h 530"/>
                  <a:gd name="T86" fmla="*/ 216 w 487"/>
                  <a:gd name="T87" fmla="*/ 138 h 530"/>
                  <a:gd name="T88" fmla="*/ 235 w 487"/>
                  <a:gd name="T89" fmla="*/ 59 h 530"/>
                  <a:gd name="T90" fmla="*/ 129 w 487"/>
                  <a:gd name="T91" fmla="*/ 106 h 530"/>
                  <a:gd name="T92" fmla="*/ 144 w 487"/>
                  <a:gd name="T93" fmla="*/ 60 h 530"/>
                  <a:gd name="T94" fmla="*/ 226 w 487"/>
                  <a:gd name="T95" fmla="*/ 30 h 530"/>
                  <a:gd name="T96" fmla="*/ 159 w 487"/>
                  <a:gd name="T97" fmla="*/ 121 h 530"/>
                  <a:gd name="T98" fmla="*/ 194 w 487"/>
                  <a:gd name="T99" fmla="*/ 464 h 530"/>
                  <a:gd name="T100" fmla="*/ 192 w 487"/>
                  <a:gd name="T101" fmla="*/ 492 h 530"/>
                  <a:gd name="T102" fmla="*/ 116 w 487"/>
                  <a:gd name="T103" fmla="*/ 452 h 530"/>
                  <a:gd name="T104" fmla="*/ 159 w 487"/>
                  <a:gd name="T105" fmla="*/ 410 h 530"/>
                  <a:gd name="T106" fmla="*/ 201 w 487"/>
                  <a:gd name="T107" fmla="*/ 429 h 530"/>
                  <a:gd name="T108" fmla="*/ 251 w 487"/>
                  <a:gd name="T109" fmla="*/ 389 h 530"/>
                  <a:gd name="T110" fmla="*/ 312 w 487"/>
                  <a:gd name="T111" fmla="*/ 454 h 530"/>
                  <a:gd name="T112" fmla="*/ 296 w 487"/>
                  <a:gd name="T113" fmla="*/ 391 h 530"/>
                  <a:gd name="T114" fmla="*/ 251 w 487"/>
                  <a:gd name="T115" fmla="*/ 363 h 530"/>
                  <a:gd name="T116" fmla="*/ 173 w 487"/>
                  <a:gd name="T117" fmla="*/ 378 h 530"/>
                  <a:gd name="T118" fmla="*/ 251 w 487"/>
                  <a:gd name="T119" fmla="*/ 279 h 530"/>
                  <a:gd name="T120" fmla="*/ 157 w 487"/>
                  <a:gd name="T121" fmla="*/ 201 h 530"/>
                  <a:gd name="T122" fmla="*/ 211 w 487"/>
                  <a:gd name="T123" fmla="*/ 1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7" h="530">
                    <a:moveTo>
                      <a:pt x="481" y="395"/>
                    </a:moveTo>
                    <a:lnTo>
                      <a:pt x="481" y="395"/>
                    </a:lnTo>
                    <a:lnTo>
                      <a:pt x="477" y="393"/>
                    </a:lnTo>
                    <a:lnTo>
                      <a:pt x="471" y="393"/>
                    </a:lnTo>
                    <a:lnTo>
                      <a:pt x="468" y="395"/>
                    </a:lnTo>
                    <a:lnTo>
                      <a:pt x="464" y="399"/>
                    </a:lnTo>
                    <a:lnTo>
                      <a:pt x="464" y="399"/>
                    </a:lnTo>
                    <a:lnTo>
                      <a:pt x="445" y="422"/>
                    </a:lnTo>
                    <a:lnTo>
                      <a:pt x="445" y="422"/>
                    </a:lnTo>
                    <a:lnTo>
                      <a:pt x="414" y="403"/>
                    </a:lnTo>
                    <a:lnTo>
                      <a:pt x="382" y="388"/>
                    </a:lnTo>
                    <a:lnTo>
                      <a:pt x="382" y="388"/>
                    </a:lnTo>
                    <a:lnTo>
                      <a:pt x="395" y="353"/>
                    </a:lnTo>
                    <a:lnTo>
                      <a:pt x="399" y="336"/>
                    </a:lnTo>
                    <a:lnTo>
                      <a:pt x="403" y="319"/>
                    </a:lnTo>
                    <a:lnTo>
                      <a:pt x="403" y="319"/>
                    </a:lnTo>
                    <a:lnTo>
                      <a:pt x="403" y="313"/>
                    </a:lnTo>
                    <a:lnTo>
                      <a:pt x="401" y="308"/>
                    </a:lnTo>
                    <a:lnTo>
                      <a:pt x="397" y="304"/>
                    </a:lnTo>
                    <a:lnTo>
                      <a:pt x="393" y="302"/>
                    </a:lnTo>
                    <a:lnTo>
                      <a:pt x="393" y="302"/>
                    </a:lnTo>
                    <a:lnTo>
                      <a:pt x="388" y="304"/>
                    </a:lnTo>
                    <a:lnTo>
                      <a:pt x="382" y="306"/>
                    </a:lnTo>
                    <a:lnTo>
                      <a:pt x="378" y="310"/>
                    </a:lnTo>
                    <a:lnTo>
                      <a:pt x="376" y="313"/>
                    </a:lnTo>
                    <a:lnTo>
                      <a:pt x="376" y="313"/>
                    </a:lnTo>
                    <a:lnTo>
                      <a:pt x="369" y="348"/>
                    </a:lnTo>
                    <a:lnTo>
                      <a:pt x="357" y="378"/>
                    </a:lnTo>
                    <a:lnTo>
                      <a:pt x="357" y="378"/>
                    </a:lnTo>
                    <a:lnTo>
                      <a:pt x="338" y="372"/>
                    </a:lnTo>
                    <a:lnTo>
                      <a:pt x="319" y="367"/>
                    </a:lnTo>
                    <a:lnTo>
                      <a:pt x="298" y="365"/>
                    </a:lnTo>
                    <a:lnTo>
                      <a:pt x="279" y="363"/>
                    </a:lnTo>
                    <a:lnTo>
                      <a:pt x="279" y="279"/>
                    </a:lnTo>
                    <a:lnTo>
                      <a:pt x="359" y="279"/>
                    </a:lnTo>
                    <a:lnTo>
                      <a:pt x="359" y="279"/>
                    </a:lnTo>
                    <a:lnTo>
                      <a:pt x="363" y="277"/>
                    </a:lnTo>
                    <a:lnTo>
                      <a:pt x="369" y="275"/>
                    </a:lnTo>
                    <a:lnTo>
                      <a:pt x="371" y="272"/>
                    </a:lnTo>
                    <a:lnTo>
                      <a:pt x="372" y="266"/>
                    </a:lnTo>
                    <a:lnTo>
                      <a:pt x="372" y="266"/>
                    </a:lnTo>
                    <a:lnTo>
                      <a:pt x="371" y="260"/>
                    </a:lnTo>
                    <a:lnTo>
                      <a:pt x="369" y="256"/>
                    </a:lnTo>
                    <a:lnTo>
                      <a:pt x="363" y="253"/>
                    </a:lnTo>
                    <a:lnTo>
                      <a:pt x="359" y="253"/>
                    </a:lnTo>
                    <a:lnTo>
                      <a:pt x="279" y="253"/>
                    </a:lnTo>
                    <a:lnTo>
                      <a:pt x="279" y="169"/>
                    </a:lnTo>
                    <a:lnTo>
                      <a:pt x="279" y="169"/>
                    </a:lnTo>
                    <a:lnTo>
                      <a:pt x="313" y="165"/>
                    </a:lnTo>
                    <a:lnTo>
                      <a:pt x="313" y="165"/>
                    </a:lnTo>
                    <a:lnTo>
                      <a:pt x="319" y="163"/>
                    </a:lnTo>
                    <a:lnTo>
                      <a:pt x="323" y="159"/>
                    </a:lnTo>
                    <a:lnTo>
                      <a:pt x="325" y="156"/>
                    </a:lnTo>
                    <a:lnTo>
                      <a:pt x="325" y="150"/>
                    </a:lnTo>
                    <a:lnTo>
                      <a:pt x="325" y="150"/>
                    </a:lnTo>
                    <a:lnTo>
                      <a:pt x="323" y="144"/>
                    </a:lnTo>
                    <a:lnTo>
                      <a:pt x="319" y="140"/>
                    </a:lnTo>
                    <a:lnTo>
                      <a:pt x="315" y="138"/>
                    </a:lnTo>
                    <a:lnTo>
                      <a:pt x="310" y="138"/>
                    </a:lnTo>
                    <a:lnTo>
                      <a:pt x="310" y="138"/>
                    </a:lnTo>
                    <a:lnTo>
                      <a:pt x="279" y="142"/>
                    </a:lnTo>
                    <a:lnTo>
                      <a:pt x="279" y="43"/>
                    </a:lnTo>
                    <a:lnTo>
                      <a:pt x="279" y="43"/>
                    </a:lnTo>
                    <a:lnTo>
                      <a:pt x="291" y="55"/>
                    </a:lnTo>
                    <a:lnTo>
                      <a:pt x="306" y="72"/>
                    </a:lnTo>
                    <a:lnTo>
                      <a:pt x="306" y="72"/>
                    </a:lnTo>
                    <a:lnTo>
                      <a:pt x="310" y="76"/>
                    </a:lnTo>
                    <a:lnTo>
                      <a:pt x="315" y="76"/>
                    </a:lnTo>
                    <a:lnTo>
                      <a:pt x="315" y="76"/>
                    </a:lnTo>
                    <a:lnTo>
                      <a:pt x="321" y="76"/>
                    </a:lnTo>
                    <a:lnTo>
                      <a:pt x="325" y="74"/>
                    </a:lnTo>
                    <a:lnTo>
                      <a:pt x="325" y="74"/>
                    </a:lnTo>
                    <a:lnTo>
                      <a:pt x="327" y="68"/>
                    </a:lnTo>
                    <a:lnTo>
                      <a:pt x="329" y="64"/>
                    </a:lnTo>
                    <a:lnTo>
                      <a:pt x="329" y="59"/>
                    </a:lnTo>
                    <a:lnTo>
                      <a:pt x="327" y="55"/>
                    </a:lnTo>
                    <a:lnTo>
                      <a:pt x="327" y="55"/>
                    </a:lnTo>
                    <a:lnTo>
                      <a:pt x="304" y="30"/>
                    </a:lnTo>
                    <a:lnTo>
                      <a:pt x="304" y="30"/>
                    </a:lnTo>
                    <a:lnTo>
                      <a:pt x="332" y="38"/>
                    </a:lnTo>
                    <a:lnTo>
                      <a:pt x="332" y="38"/>
                    </a:lnTo>
                    <a:lnTo>
                      <a:pt x="338" y="38"/>
                    </a:lnTo>
                    <a:lnTo>
                      <a:pt x="342" y="36"/>
                    </a:lnTo>
                    <a:lnTo>
                      <a:pt x="346" y="32"/>
                    </a:lnTo>
                    <a:lnTo>
                      <a:pt x="350" y="28"/>
                    </a:lnTo>
                    <a:lnTo>
                      <a:pt x="350" y="28"/>
                    </a:lnTo>
                    <a:lnTo>
                      <a:pt x="350" y="22"/>
                    </a:lnTo>
                    <a:lnTo>
                      <a:pt x="348" y="17"/>
                    </a:lnTo>
                    <a:lnTo>
                      <a:pt x="344" y="13"/>
                    </a:lnTo>
                    <a:lnTo>
                      <a:pt x="340" y="11"/>
                    </a:lnTo>
                    <a:lnTo>
                      <a:pt x="340" y="11"/>
                    </a:lnTo>
                    <a:lnTo>
                      <a:pt x="321" y="7"/>
                    </a:lnTo>
                    <a:lnTo>
                      <a:pt x="304" y="3"/>
                    </a:lnTo>
                    <a:lnTo>
                      <a:pt x="285" y="2"/>
                    </a:lnTo>
                    <a:lnTo>
                      <a:pt x="266" y="0"/>
                    </a:lnTo>
                    <a:lnTo>
                      <a:pt x="266" y="0"/>
                    </a:lnTo>
                    <a:lnTo>
                      <a:pt x="266" y="0"/>
                    </a:lnTo>
                    <a:lnTo>
                      <a:pt x="266" y="0"/>
                    </a:lnTo>
                    <a:lnTo>
                      <a:pt x="266" y="0"/>
                    </a:lnTo>
                    <a:lnTo>
                      <a:pt x="266" y="0"/>
                    </a:lnTo>
                    <a:lnTo>
                      <a:pt x="264" y="0"/>
                    </a:lnTo>
                    <a:lnTo>
                      <a:pt x="264" y="0"/>
                    </a:lnTo>
                    <a:lnTo>
                      <a:pt x="264" y="0"/>
                    </a:lnTo>
                    <a:lnTo>
                      <a:pt x="264" y="0"/>
                    </a:lnTo>
                    <a:lnTo>
                      <a:pt x="237" y="2"/>
                    </a:lnTo>
                    <a:lnTo>
                      <a:pt x="211" y="5"/>
                    </a:lnTo>
                    <a:lnTo>
                      <a:pt x="186" y="13"/>
                    </a:lnTo>
                    <a:lnTo>
                      <a:pt x="161" y="21"/>
                    </a:lnTo>
                    <a:lnTo>
                      <a:pt x="138" y="32"/>
                    </a:lnTo>
                    <a:lnTo>
                      <a:pt x="118" y="45"/>
                    </a:lnTo>
                    <a:lnTo>
                      <a:pt x="97" y="60"/>
                    </a:lnTo>
                    <a:lnTo>
                      <a:pt x="78" y="78"/>
                    </a:lnTo>
                    <a:lnTo>
                      <a:pt x="62" y="97"/>
                    </a:lnTo>
                    <a:lnTo>
                      <a:pt x="45" y="116"/>
                    </a:lnTo>
                    <a:lnTo>
                      <a:pt x="32" y="138"/>
                    </a:lnTo>
                    <a:lnTo>
                      <a:pt x="22" y="161"/>
                    </a:lnTo>
                    <a:lnTo>
                      <a:pt x="13" y="184"/>
                    </a:lnTo>
                    <a:lnTo>
                      <a:pt x="5" y="209"/>
                    </a:lnTo>
                    <a:lnTo>
                      <a:pt x="1" y="235"/>
                    </a:lnTo>
                    <a:lnTo>
                      <a:pt x="0" y="262"/>
                    </a:lnTo>
                    <a:lnTo>
                      <a:pt x="0" y="262"/>
                    </a:lnTo>
                    <a:lnTo>
                      <a:pt x="0" y="266"/>
                    </a:lnTo>
                    <a:lnTo>
                      <a:pt x="0" y="266"/>
                    </a:lnTo>
                    <a:lnTo>
                      <a:pt x="0" y="270"/>
                    </a:lnTo>
                    <a:lnTo>
                      <a:pt x="0" y="270"/>
                    </a:lnTo>
                    <a:lnTo>
                      <a:pt x="1" y="296"/>
                    </a:lnTo>
                    <a:lnTo>
                      <a:pt x="5" y="323"/>
                    </a:lnTo>
                    <a:lnTo>
                      <a:pt x="13" y="348"/>
                    </a:lnTo>
                    <a:lnTo>
                      <a:pt x="22" y="372"/>
                    </a:lnTo>
                    <a:lnTo>
                      <a:pt x="34" y="395"/>
                    </a:lnTo>
                    <a:lnTo>
                      <a:pt x="47" y="416"/>
                    </a:lnTo>
                    <a:lnTo>
                      <a:pt x="62" y="435"/>
                    </a:lnTo>
                    <a:lnTo>
                      <a:pt x="79" y="454"/>
                    </a:lnTo>
                    <a:lnTo>
                      <a:pt x="97" y="471"/>
                    </a:lnTo>
                    <a:lnTo>
                      <a:pt x="118" y="486"/>
                    </a:lnTo>
                    <a:lnTo>
                      <a:pt x="140" y="500"/>
                    </a:lnTo>
                    <a:lnTo>
                      <a:pt x="163" y="511"/>
                    </a:lnTo>
                    <a:lnTo>
                      <a:pt x="186" y="519"/>
                    </a:lnTo>
                    <a:lnTo>
                      <a:pt x="213" y="526"/>
                    </a:lnTo>
                    <a:lnTo>
                      <a:pt x="237" y="530"/>
                    </a:lnTo>
                    <a:lnTo>
                      <a:pt x="266" y="530"/>
                    </a:lnTo>
                    <a:lnTo>
                      <a:pt x="266" y="530"/>
                    </a:lnTo>
                    <a:lnTo>
                      <a:pt x="298" y="528"/>
                    </a:lnTo>
                    <a:lnTo>
                      <a:pt x="331" y="523"/>
                    </a:lnTo>
                    <a:lnTo>
                      <a:pt x="361" y="513"/>
                    </a:lnTo>
                    <a:lnTo>
                      <a:pt x="390" y="500"/>
                    </a:lnTo>
                    <a:lnTo>
                      <a:pt x="416" y="483"/>
                    </a:lnTo>
                    <a:lnTo>
                      <a:pt x="443" y="464"/>
                    </a:lnTo>
                    <a:lnTo>
                      <a:pt x="466" y="441"/>
                    </a:lnTo>
                    <a:lnTo>
                      <a:pt x="485" y="414"/>
                    </a:lnTo>
                    <a:lnTo>
                      <a:pt x="485" y="414"/>
                    </a:lnTo>
                    <a:lnTo>
                      <a:pt x="487" y="408"/>
                    </a:lnTo>
                    <a:lnTo>
                      <a:pt x="487" y="405"/>
                    </a:lnTo>
                    <a:lnTo>
                      <a:pt x="485" y="399"/>
                    </a:lnTo>
                    <a:lnTo>
                      <a:pt x="481" y="395"/>
                    </a:lnTo>
                    <a:lnTo>
                      <a:pt x="481" y="395"/>
                    </a:lnTo>
                    <a:close/>
                    <a:moveTo>
                      <a:pt x="426" y="441"/>
                    </a:moveTo>
                    <a:lnTo>
                      <a:pt x="426" y="441"/>
                    </a:lnTo>
                    <a:lnTo>
                      <a:pt x="412" y="452"/>
                    </a:lnTo>
                    <a:lnTo>
                      <a:pt x="399" y="464"/>
                    </a:lnTo>
                    <a:lnTo>
                      <a:pt x="384" y="471"/>
                    </a:lnTo>
                    <a:lnTo>
                      <a:pt x="369" y="481"/>
                    </a:lnTo>
                    <a:lnTo>
                      <a:pt x="353" y="486"/>
                    </a:lnTo>
                    <a:lnTo>
                      <a:pt x="338" y="492"/>
                    </a:lnTo>
                    <a:lnTo>
                      <a:pt x="321" y="498"/>
                    </a:lnTo>
                    <a:lnTo>
                      <a:pt x="304" y="502"/>
                    </a:lnTo>
                    <a:lnTo>
                      <a:pt x="304" y="502"/>
                    </a:lnTo>
                    <a:lnTo>
                      <a:pt x="319" y="484"/>
                    </a:lnTo>
                    <a:lnTo>
                      <a:pt x="336" y="464"/>
                    </a:lnTo>
                    <a:lnTo>
                      <a:pt x="355" y="439"/>
                    </a:lnTo>
                    <a:lnTo>
                      <a:pt x="371" y="410"/>
                    </a:lnTo>
                    <a:lnTo>
                      <a:pt x="371" y="410"/>
                    </a:lnTo>
                    <a:lnTo>
                      <a:pt x="401" y="426"/>
                    </a:lnTo>
                    <a:lnTo>
                      <a:pt x="426" y="441"/>
                    </a:lnTo>
                    <a:lnTo>
                      <a:pt x="426" y="441"/>
                    </a:lnTo>
                    <a:close/>
                    <a:moveTo>
                      <a:pt x="26" y="279"/>
                    </a:moveTo>
                    <a:lnTo>
                      <a:pt x="121" y="279"/>
                    </a:lnTo>
                    <a:lnTo>
                      <a:pt x="121" y="279"/>
                    </a:lnTo>
                    <a:lnTo>
                      <a:pt x="125" y="308"/>
                    </a:lnTo>
                    <a:lnTo>
                      <a:pt x="131" y="336"/>
                    </a:lnTo>
                    <a:lnTo>
                      <a:pt x="138" y="363"/>
                    </a:lnTo>
                    <a:lnTo>
                      <a:pt x="148" y="388"/>
                    </a:lnTo>
                    <a:lnTo>
                      <a:pt x="148" y="388"/>
                    </a:lnTo>
                    <a:lnTo>
                      <a:pt x="114" y="403"/>
                    </a:lnTo>
                    <a:lnTo>
                      <a:pt x="85" y="422"/>
                    </a:lnTo>
                    <a:lnTo>
                      <a:pt x="85" y="422"/>
                    </a:lnTo>
                    <a:lnTo>
                      <a:pt x="72" y="407"/>
                    </a:lnTo>
                    <a:lnTo>
                      <a:pt x="62" y="391"/>
                    </a:lnTo>
                    <a:lnTo>
                      <a:pt x="53" y="374"/>
                    </a:lnTo>
                    <a:lnTo>
                      <a:pt x="43" y="355"/>
                    </a:lnTo>
                    <a:lnTo>
                      <a:pt x="38" y="338"/>
                    </a:lnTo>
                    <a:lnTo>
                      <a:pt x="32" y="319"/>
                    </a:lnTo>
                    <a:lnTo>
                      <a:pt x="28" y="300"/>
                    </a:lnTo>
                    <a:lnTo>
                      <a:pt x="26" y="279"/>
                    </a:lnTo>
                    <a:lnTo>
                      <a:pt x="26" y="279"/>
                    </a:lnTo>
                    <a:close/>
                    <a:moveTo>
                      <a:pt x="85" y="110"/>
                    </a:moveTo>
                    <a:lnTo>
                      <a:pt x="85" y="110"/>
                    </a:lnTo>
                    <a:lnTo>
                      <a:pt x="114" y="129"/>
                    </a:lnTo>
                    <a:lnTo>
                      <a:pt x="146" y="144"/>
                    </a:lnTo>
                    <a:lnTo>
                      <a:pt x="146" y="144"/>
                    </a:lnTo>
                    <a:lnTo>
                      <a:pt x="138" y="169"/>
                    </a:lnTo>
                    <a:lnTo>
                      <a:pt x="131" y="195"/>
                    </a:lnTo>
                    <a:lnTo>
                      <a:pt x="125" y="222"/>
                    </a:lnTo>
                    <a:lnTo>
                      <a:pt x="121" y="253"/>
                    </a:lnTo>
                    <a:lnTo>
                      <a:pt x="26" y="253"/>
                    </a:lnTo>
                    <a:lnTo>
                      <a:pt x="26" y="253"/>
                    </a:lnTo>
                    <a:lnTo>
                      <a:pt x="28" y="232"/>
                    </a:lnTo>
                    <a:lnTo>
                      <a:pt x="32" y="213"/>
                    </a:lnTo>
                    <a:lnTo>
                      <a:pt x="38" y="194"/>
                    </a:lnTo>
                    <a:lnTo>
                      <a:pt x="43" y="175"/>
                    </a:lnTo>
                    <a:lnTo>
                      <a:pt x="53" y="157"/>
                    </a:lnTo>
                    <a:lnTo>
                      <a:pt x="62" y="140"/>
                    </a:lnTo>
                    <a:lnTo>
                      <a:pt x="72" y="125"/>
                    </a:lnTo>
                    <a:lnTo>
                      <a:pt x="85" y="110"/>
                    </a:lnTo>
                    <a:lnTo>
                      <a:pt x="85" y="110"/>
                    </a:lnTo>
                    <a:close/>
                    <a:moveTo>
                      <a:pt x="251" y="43"/>
                    </a:moveTo>
                    <a:lnTo>
                      <a:pt x="251" y="142"/>
                    </a:lnTo>
                    <a:lnTo>
                      <a:pt x="251" y="142"/>
                    </a:lnTo>
                    <a:lnTo>
                      <a:pt x="234" y="140"/>
                    </a:lnTo>
                    <a:lnTo>
                      <a:pt x="216" y="138"/>
                    </a:lnTo>
                    <a:lnTo>
                      <a:pt x="184" y="131"/>
                    </a:lnTo>
                    <a:lnTo>
                      <a:pt x="184" y="131"/>
                    </a:lnTo>
                    <a:lnTo>
                      <a:pt x="201" y="102"/>
                    </a:lnTo>
                    <a:lnTo>
                      <a:pt x="218" y="78"/>
                    </a:lnTo>
                    <a:lnTo>
                      <a:pt x="235" y="59"/>
                    </a:lnTo>
                    <a:lnTo>
                      <a:pt x="251" y="43"/>
                    </a:lnTo>
                    <a:lnTo>
                      <a:pt x="251" y="43"/>
                    </a:lnTo>
                    <a:close/>
                    <a:moveTo>
                      <a:pt x="159" y="121"/>
                    </a:moveTo>
                    <a:lnTo>
                      <a:pt x="159" y="121"/>
                    </a:lnTo>
                    <a:lnTo>
                      <a:pt x="129" y="106"/>
                    </a:lnTo>
                    <a:lnTo>
                      <a:pt x="104" y="91"/>
                    </a:lnTo>
                    <a:lnTo>
                      <a:pt x="104" y="91"/>
                    </a:lnTo>
                    <a:lnTo>
                      <a:pt x="116" y="79"/>
                    </a:lnTo>
                    <a:lnTo>
                      <a:pt x="131" y="70"/>
                    </a:lnTo>
                    <a:lnTo>
                      <a:pt x="144" y="60"/>
                    </a:lnTo>
                    <a:lnTo>
                      <a:pt x="159" y="53"/>
                    </a:lnTo>
                    <a:lnTo>
                      <a:pt x="175" y="45"/>
                    </a:lnTo>
                    <a:lnTo>
                      <a:pt x="192" y="40"/>
                    </a:lnTo>
                    <a:lnTo>
                      <a:pt x="209" y="34"/>
                    </a:lnTo>
                    <a:lnTo>
                      <a:pt x="226" y="30"/>
                    </a:lnTo>
                    <a:lnTo>
                      <a:pt x="226" y="30"/>
                    </a:lnTo>
                    <a:lnTo>
                      <a:pt x="209" y="47"/>
                    </a:lnTo>
                    <a:lnTo>
                      <a:pt x="192" y="68"/>
                    </a:lnTo>
                    <a:lnTo>
                      <a:pt x="175" y="93"/>
                    </a:lnTo>
                    <a:lnTo>
                      <a:pt x="159" y="121"/>
                    </a:lnTo>
                    <a:lnTo>
                      <a:pt x="159" y="121"/>
                    </a:lnTo>
                    <a:close/>
                    <a:moveTo>
                      <a:pt x="159" y="410"/>
                    </a:moveTo>
                    <a:lnTo>
                      <a:pt x="159" y="410"/>
                    </a:lnTo>
                    <a:lnTo>
                      <a:pt x="175" y="439"/>
                    </a:lnTo>
                    <a:lnTo>
                      <a:pt x="194" y="464"/>
                    </a:lnTo>
                    <a:lnTo>
                      <a:pt x="211" y="484"/>
                    </a:lnTo>
                    <a:lnTo>
                      <a:pt x="226" y="502"/>
                    </a:lnTo>
                    <a:lnTo>
                      <a:pt x="226" y="502"/>
                    </a:lnTo>
                    <a:lnTo>
                      <a:pt x="209" y="498"/>
                    </a:lnTo>
                    <a:lnTo>
                      <a:pt x="192" y="492"/>
                    </a:lnTo>
                    <a:lnTo>
                      <a:pt x="175" y="486"/>
                    </a:lnTo>
                    <a:lnTo>
                      <a:pt x="159" y="479"/>
                    </a:lnTo>
                    <a:lnTo>
                      <a:pt x="144" y="471"/>
                    </a:lnTo>
                    <a:lnTo>
                      <a:pt x="131" y="462"/>
                    </a:lnTo>
                    <a:lnTo>
                      <a:pt x="116" y="452"/>
                    </a:lnTo>
                    <a:lnTo>
                      <a:pt x="104" y="441"/>
                    </a:lnTo>
                    <a:lnTo>
                      <a:pt x="104" y="441"/>
                    </a:lnTo>
                    <a:lnTo>
                      <a:pt x="129" y="426"/>
                    </a:lnTo>
                    <a:lnTo>
                      <a:pt x="159" y="410"/>
                    </a:lnTo>
                    <a:lnTo>
                      <a:pt x="159" y="410"/>
                    </a:lnTo>
                    <a:close/>
                    <a:moveTo>
                      <a:pt x="251" y="488"/>
                    </a:moveTo>
                    <a:lnTo>
                      <a:pt x="251" y="488"/>
                    </a:lnTo>
                    <a:lnTo>
                      <a:pt x="235" y="473"/>
                    </a:lnTo>
                    <a:lnTo>
                      <a:pt x="218" y="454"/>
                    </a:lnTo>
                    <a:lnTo>
                      <a:pt x="201" y="429"/>
                    </a:lnTo>
                    <a:lnTo>
                      <a:pt x="184" y="401"/>
                    </a:lnTo>
                    <a:lnTo>
                      <a:pt x="184" y="401"/>
                    </a:lnTo>
                    <a:lnTo>
                      <a:pt x="216" y="393"/>
                    </a:lnTo>
                    <a:lnTo>
                      <a:pt x="234" y="391"/>
                    </a:lnTo>
                    <a:lnTo>
                      <a:pt x="251" y="389"/>
                    </a:lnTo>
                    <a:lnTo>
                      <a:pt x="251" y="488"/>
                    </a:lnTo>
                    <a:close/>
                    <a:moveTo>
                      <a:pt x="346" y="401"/>
                    </a:moveTo>
                    <a:lnTo>
                      <a:pt x="346" y="401"/>
                    </a:lnTo>
                    <a:lnTo>
                      <a:pt x="329" y="429"/>
                    </a:lnTo>
                    <a:lnTo>
                      <a:pt x="312" y="454"/>
                    </a:lnTo>
                    <a:lnTo>
                      <a:pt x="294" y="473"/>
                    </a:lnTo>
                    <a:lnTo>
                      <a:pt x="279" y="488"/>
                    </a:lnTo>
                    <a:lnTo>
                      <a:pt x="279" y="389"/>
                    </a:lnTo>
                    <a:lnTo>
                      <a:pt x="279" y="389"/>
                    </a:lnTo>
                    <a:lnTo>
                      <a:pt x="296" y="391"/>
                    </a:lnTo>
                    <a:lnTo>
                      <a:pt x="313" y="393"/>
                    </a:lnTo>
                    <a:lnTo>
                      <a:pt x="346" y="401"/>
                    </a:lnTo>
                    <a:lnTo>
                      <a:pt x="346" y="401"/>
                    </a:lnTo>
                    <a:close/>
                    <a:moveTo>
                      <a:pt x="251" y="363"/>
                    </a:moveTo>
                    <a:lnTo>
                      <a:pt x="251" y="363"/>
                    </a:lnTo>
                    <a:lnTo>
                      <a:pt x="230" y="365"/>
                    </a:lnTo>
                    <a:lnTo>
                      <a:pt x="211" y="367"/>
                    </a:lnTo>
                    <a:lnTo>
                      <a:pt x="192" y="372"/>
                    </a:lnTo>
                    <a:lnTo>
                      <a:pt x="173" y="378"/>
                    </a:lnTo>
                    <a:lnTo>
                      <a:pt x="173" y="378"/>
                    </a:lnTo>
                    <a:lnTo>
                      <a:pt x="163" y="355"/>
                    </a:lnTo>
                    <a:lnTo>
                      <a:pt x="157" y="330"/>
                    </a:lnTo>
                    <a:lnTo>
                      <a:pt x="152" y="306"/>
                    </a:lnTo>
                    <a:lnTo>
                      <a:pt x="150" y="279"/>
                    </a:lnTo>
                    <a:lnTo>
                      <a:pt x="251" y="279"/>
                    </a:lnTo>
                    <a:lnTo>
                      <a:pt x="251" y="363"/>
                    </a:lnTo>
                    <a:close/>
                    <a:moveTo>
                      <a:pt x="150" y="253"/>
                    </a:moveTo>
                    <a:lnTo>
                      <a:pt x="150" y="253"/>
                    </a:lnTo>
                    <a:lnTo>
                      <a:pt x="152" y="226"/>
                    </a:lnTo>
                    <a:lnTo>
                      <a:pt x="157" y="201"/>
                    </a:lnTo>
                    <a:lnTo>
                      <a:pt x="163" y="176"/>
                    </a:lnTo>
                    <a:lnTo>
                      <a:pt x="173" y="154"/>
                    </a:lnTo>
                    <a:lnTo>
                      <a:pt x="173" y="154"/>
                    </a:lnTo>
                    <a:lnTo>
                      <a:pt x="192" y="159"/>
                    </a:lnTo>
                    <a:lnTo>
                      <a:pt x="211" y="165"/>
                    </a:lnTo>
                    <a:lnTo>
                      <a:pt x="230" y="167"/>
                    </a:lnTo>
                    <a:lnTo>
                      <a:pt x="251" y="169"/>
                    </a:lnTo>
                    <a:lnTo>
                      <a:pt x="251" y="253"/>
                    </a:lnTo>
                    <a:lnTo>
                      <a:pt x="150" y="25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23" name="Freeform 34">
                <a:extLst>
                  <a:ext uri="{FF2B5EF4-FFF2-40B4-BE49-F238E27FC236}">
                    <a16:creationId xmlns:a16="http://schemas.microsoft.com/office/drawing/2014/main" id="{8BA14A9F-1309-47F8-9765-862B70778418}"/>
                  </a:ext>
                </a:extLst>
              </p:cNvPr>
              <p:cNvSpPr>
                <a:spLocks noEditPoints="1"/>
              </p:cNvSpPr>
              <p:nvPr/>
            </p:nvSpPr>
            <p:spPr bwMode="auto">
              <a:xfrm>
                <a:off x="5422901" y="673100"/>
                <a:ext cx="446088" cy="636588"/>
              </a:xfrm>
              <a:custGeom>
                <a:avLst/>
                <a:gdLst>
                  <a:gd name="T0" fmla="*/ 141 w 281"/>
                  <a:gd name="T1" fmla="*/ 0 h 401"/>
                  <a:gd name="T2" fmla="*/ 112 w 281"/>
                  <a:gd name="T3" fmla="*/ 4 h 401"/>
                  <a:gd name="T4" fmla="*/ 85 w 281"/>
                  <a:gd name="T5" fmla="*/ 11 h 401"/>
                  <a:gd name="T6" fmla="*/ 61 w 281"/>
                  <a:gd name="T7" fmla="*/ 25 h 401"/>
                  <a:gd name="T8" fmla="*/ 40 w 281"/>
                  <a:gd name="T9" fmla="*/ 44 h 401"/>
                  <a:gd name="T10" fmla="*/ 23 w 281"/>
                  <a:gd name="T11" fmla="*/ 65 h 401"/>
                  <a:gd name="T12" fmla="*/ 9 w 281"/>
                  <a:gd name="T13" fmla="*/ 89 h 401"/>
                  <a:gd name="T14" fmla="*/ 2 w 281"/>
                  <a:gd name="T15" fmla="*/ 118 h 401"/>
                  <a:gd name="T16" fmla="*/ 0 w 281"/>
                  <a:gd name="T17" fmla="*/ 148 h 401"/>
                  <a:gd name="T18" fmla="*/ 0 w 281"/>
                  <a:gd name="T19" fmla="*/ 164 h 401"/>
                  <a:gd name="T20" fmla="*/ 11 w 281"/>
                  <a:gd name="T21" fmla="*/ 200 h 401"/>
                  <a:gd name="T22" fmla="*/ 40 w 281"/>
                  <a:gd name="T23" fmla="*/ 259 h 401"/>
                  <a:gd name="T24" fmla="*/ 85 w 281"/>
                  <a:gd name="T25" fmla="*/ 335 h 401"/>
                  <a:gd name="T26" fmla="*/ 129 w 281"/>
                  <a:gd name="T27" fmla="*/ 397 h 401"/>
                  <a:gd name="T28" fmla="*/ 135 w 281"/>
                  <a:gd name="T29" fmla="*/ 401 h 401"/>
                  <a:gd name="T30" fmla="*/ 141 w 281"/>
                  <a:gd name="T31" fmla="*/ 401 h 401"/>
                  <a:gd name="T32" fmla="*/ 150 w 281"/>
                  <a:gd name="T33" fmla="*/ 397 h 401"/>
                  <a:gd name="T34" fmla="*/ 173 w 281"/>
                  <a:gd name="T35" fmla="*/ 365 h 401"/>
                  <a:gd name="T36" fmla="*/ 219 w 281"/>
                  <a:gd name="T37" fmla="*/ 299 h 401"/>
                  <a:gd name="T38" fmla="*/ 262 w 281"/>
                  <a:gd name="T39" fmla="*/ 219 h 401"/>
                  <a:gd name="T40" fmla="*/ 276 w 281"/>
                  <a:gd name="T41" fmla="*/ 181 h 401"/>
                  <a:gd name="T42" fmla="*/ 281 w 281"/>
                  <a:gd name="T43" fmla="*/ 148 h 401"/>
                  <a:gd name="T44" fmla="*/ 281 w 281"/>
                  <a:gd name="T45" fmla="*/ 133 h 401"/>
                  <a:gd name="T46" fmla="*/ 276 w 281"/>
                  <a:gd name="T47" fmla="*/ 105 h 401"/>
                  <a:gd name="T48" fmla="*/ 264 w 281"/>
                  <a:gd name="T49" fmla="*/ 78 h 401"/>
                  <a:gd name="T50" fmla="*/ 249 w 281"/>
                  <a:gd name="T51" fmla="*/ 53 h 401"/>
                  <a:gd name="T52" fmla="*/ 230 w 281"/>
                  <a:gd name="T53" fmla="*/ 34 h 401"/>
                  <a:gd name="T54" fmla="*/ 207 w 281"/>
                  <a:gd name="T55" fmla="*/ 17 h 401"/>
                  <a:gd name="T56" fmla="*/ 182 w 281"/>
                  <a:gd name="T57" fmla="*/ 8 h 401"/>
                  <a:gd name="T58" fmla="*/ 154 w 281"/>
                  <a:gd name="T59" fmla="*/ 0 h 401"/>
                  <a:gd name="T60" fmla="*/ 141 w 281"/>
                  <a:gd name="T61" fmla="*/ 0 h 401"/>
                  <a:gd name="T62" fmla="*/ 141 w 281"/>
                  <a:gd name="T63" fmla="*/ 367 h 401"/>
                  <a:gd name="T64" fmla="*/ 87 w 281"/>
                  <a:gd name="T65" fmla="*/ 287 h 401"/>
                  <a:gd name="T66" fmla="*/ 51 w 281"/>
                  <a:gd name="T67" fmla="*/ 224 h 401"/>
                  <a:gd name="T68" fmla="*/ 28 w 281"/>
                  <a:gd name="T69" fmla="*/ 169 h 401"/>
                  <a:gd name="T70" fmla="*/ 26 w 281"/>
                  <a:gd name="T71" fmla="*/ 148 h 401"/>
                  <a:gd name="T72" fmla="*/ 26 w 281"/>
                  <a:gd name="T73" fmla="*/ 135 h 401"/>
                  <a:gd name="T74" fmla="*/ 34 w 281"/>
                  <a:gd name="T75" fmla="*/ 101 h 401"/>
                  <a:gd name="T76" fmla="*/ 59 w 281"/>
                  <a:gd name="T77" fmla="*/ 63 h 401"/>
                  <a:gd name="T78" fmla="*/ 95 w 281"/>
                  <a:gd name="T79" fmla="*/ 36 h 401"/>
                  <a:gd name="T80" fmla="*/ 118 w 281"/>
                  <a:gd name="T81" fmla="*/ 29 h 401"/>
                  <a:gd name="T82" fmla="*/ 141 w 281"/>
                  <a:gd name="T83" fmla="*/ 27 h 401"/>
                  <a:gd name="T84" fmla="*/ 152 w 281"/>
                  <a:gd name="T85" fmla="*/ 27 h 401"/>
                  <a:gd name="T86" fmla="*/ 175 w 281"/>
                  <a:gd name="T87" fmla="*/ 32 h 401"/>
                  <a:gd name="T88" fmla="*/ 203 w 281"/>
                  <a:gd name="T89" fmla="*/ 48 h 401"/>
                  <a:gd name="T90" fmla="*/ 236 w 281"/>
                  <a:gd name="T91" fmla="*/ 80 h 401"/>
                  <a:gd name="T92" fmla="*/ 253 w 281"/>
                  <a:gd name="T93" fmla="*/ 124 h 401"/>
                  <a:gd name="T94" fmla="*/ 255 w 281"/>
                  <a:gd name="T95" fmla="*/ 148 h 401"/>
                  <a:gd name="T96" fmla="*/ 253 w 281"/>
                  <a:gd name="T97" fmla="*/ 158 h 401"/>
                  <a:gd name="T98" fmla="*/ 241 w 281"/>
                  <a:gd name="T99" fmla="*/ 196 h 401"/>
                  <a:gd name="T100" fmla="*/ 213 w 281"/>
                  <a:gd name="T101" fmla="*/ 257 h 401"/>
                  <a:gd name="T102" fmla="*/ 175 w 281"/>
                  <a:gd name="T103" fmla="*/ 316 h 401"/>
                  <a:gd name="T104" fmla="*/ 141 w 281"/>
                  <a:gd name="T105" fmla="*/ 36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401">
                    <a:moveTo>
                      <a:pt x="141" y="0"/>
                    </a:moveTo>
                    <a:lnTo>
                      <a:pt x="141" y="0"/>
                    </a:lnTo>
                    <a:lnTo>
                      <a:pt x="125" y="0"/>
                    </a:lnTo>
                    <a:lnTo>
                      <a:pt x="112" y="4"/>
                    </a:lnTo>
                    <a:lnTo>
                      <a:pt x="99" y="8"/>
                    </a:lnTo>
                    <a:lnTo>
                      <a:pt x="85" y="11"/>
                    </a:lnTo>
                    <a:lnTo>
                      <a:pt x="72" y="17"/>
                    </a:lnTo>
                    <a:lnTo>
                      <a:pt x="61" y="25"/>
                    </a:lnTo>
                    <a:lnTo>
                      <a:pt x="51" y="34"/>
                    </a:lnTo>
                    <a:lnTo>
                      <a:pt x="40" y="44"/>
                    </a:lnTo>
                    <a:lnTo>
                      <a:pt x="32" y="53"/>
                    </a:lnTo>
                    <a:lnTo>
                      <a:pt x="23" y="65"/>
                    </a:lnTo>
                    <a:lnTo>
                      <a:pt x="17" y="78"/>
                    </a:lnTo>
                    <a:lnTo>
                      <a:pt x="9" y="89"/>
                    </a:lnTo>
                    <a:lnTo>
                      <a:pt x="5" y="105"/>
                    </a:lnTo>
                    <a:lnTo>
                      <a:pt x="2" y="118"/>
                    </a:lnTo>
                    <a:lnTo>
                      <a:pt x="0" y="133"/>
                    </a:lnTo>
                    <a:lnTo>
                      <a:pt x="0" y="148"/>
                    </a:lnTo>
                    <a:lnTo>
                      <a:pt x="0" y="148"/>
                    </a:lnTo>
                    <a:lnTo>
                      <a:pt x="0" y="164"/>
                    </a:lnTo>
                    <a:lnTo>
                      <a:pt x="4" y="181"/>
                    </a:lnTo>
                    <a:lnTo>
                      <a:pt x="11" y="200"/>
                    </a:lnTo>
                    <a:lnTo>
                      <a:pt x="19" y="219"/>
                    </a:lnTo>
                    <a:lnTo>
                      <a:pt x="40" y="259"/>
                    </a:lnTo>
                    <a:lnTo>
                      <a:pt x="63" y="299"/>
                    </a:lnTo>
                    <a:lnTo>
                      <a:pt x="85" y="335"/>
                    </a:lnTo>
                    <a:lnTo>
                      <a:pt x="106" y="365"/>
                    </a:lnTo>
                    <a:lnTo>
                      <a:pt x="129" y="397"/>
                    </a:lnTo>
                    <a:lnTo>
                      <a:pt x="129" y="397"/>
                    </a:lnTo>
                    <a:lnTo>
                      <a:pt x="135" y="401"/>
                    </a:lnTo>
                    <a:lnTo>
                      <a:pt x="141" y="401"/>
                    </a:lnTo>
                    <a:lnTo>
                      <a:pt x="141" y="401"/>
                    </a:lnTo>
                    <a:lnTo>
                      <a:pt x="146" y="401"/>
                    </a:lnTo>
                    <a:lnTo>
                      <a:pt x="150" y="397"/>
                    </a:lnTo>
                    <a:lnTo>
                      <a:pt x="150" y="397"/>
                    </a:lnTo>
                    <a:lnTo>
                      <a:pt x="173" y="365"/>
                    </a:lnTo>
                    <a:lnTo>
                      <a:pt x="194" y="335"/>
                    </a:lnTo>
                    <a:lnTo>
                      <a:pt x="219" y="299"/>
                    </a:lnTo>
                    <a:lnTo>
                      <a:pt x="241" y="259"/>
                    </a:lnTo>
                    <a:lnTo>
                      <a:pt x="262" y="219"/>
                    </a:lnTo>
                    <a:lnTo>
                      <a:pt x="270" y="200"/>
                    </a:lnTo>
                    <a:lnTo>
                      <a:pt x="276" y="181"/>
                    </a:lnTo>
                    <a:lnTo>
                      <a:pt x="279" y="164"/>
                    </a:lnTo>
                    <a:lnTo>
                      <a:pt x="281" y="148"/>
                    </a:lnTo>
                    <a:lnTo>
                      <a:pt x="281" y="148"/>
                    </a:lnTo>
                    <a:lnTo>
                      <a:pt x="281" y="133"/>
                    </a:lnTo>
                    <a:lnTo>
                      <a:pt x="278" y="118"/>
                    </a:lnTo>
                    <a:lnTo>
                      <a:pt x="276" y="105"/>
                    </a:lnTo>
                    <a:lnTo>
                      <a:pt x="270" y="89"/>
                    </a:lnTo>
                    <a:lnTo>
                      <a:pt x="264" y="78"/>
                    </a:lnTo>
                    <a:lnTo>
                      <a:pt x="257" y="65"/>
                    </a:lnTo>
                    <a:lnTo>
                      <a:pt x="249" y="53"/>
                    </a:lnTo>
                    <a:lnTo>
                      <a:pt x="239" y="44"/>
                    </a:lnTo>
                    <a:lnTo>
                      <a:pt x="230" y="34"/>
                    </a:lnTo>
                    <a:lnTo>
                      <a:pt x="219" y="25"/>
                    </a:lnTo>
                    <a:lnTo>
                      <a:pt x="207" y="17"/>
                    </a:lnTo>
                    <a:lnTo>
                      <a:pt x="196" y="11"/>
                    </a:lnTo>
                    <a:lnTo>
                      <a:pt x="182" y="8"/>
                    </a:lnTo>
                    <a:lnTo>
                      <a:pt x="169" y="4"/>
                    </a:lnTo>
                    <a:lnTo>
                      <a:pt x="154" y="0"/>
                    </a:lnTo>
                    <a:lnTo>
                      <a:pt x="141" y="0"/>
                    </a:lnTo>
                    <a:lnTo>
                      <a:pt x="141" y="0"/>
                    </a:lnTo>
                    <a:close/>
                    <a:moveTo>
                      <a:pt x="141" y="367"/>
                    </a:moveTo>
                    <a:lnTo>
                      <a:pt x="141" y="367"/>
                    </a:lnTo>
                    <a:lnTo>
                      <a:pt x="106" y="316"/>
                    </a:lnTo>
                    <a:lnTo>
                      <a:pt x="87" y="287"/>
                    </a:lnTo>
                    <a:lnTo>
                      <a:pt x="68" y="257"/>
                    </a:lnTo>
                    <a:lnTo>
                      <a:pt x="51" y="224"/>
                    </a:lnTo>
                    <a:lnTo>
                      <a:pt x="38" y="196"/>
                    </a:lnTo>
                    <a:lnTo>
                      <a:pt x="28" y="169"/>
                    </a:lnTo>
                    <a:lnTo>
                      <a:pt x="26" y="158"/>
                    </a:lnTo>
                    <a:lnTo>
                      <a:pt x="26" y="148"/>
                    </a:lnTo>
                    <a:lnTo>
                      <a:pt x="26" y="148"/>
                    </a:lnTo>
                    <a:lnTo>
                      <a:pt x="26" y="135"/>
                    </a:lnTo>
                    <a:lnTo>
                      <a:pt x="28" y="124"/>
                    </a:lnTo>
                    <a:lnTo>
                      <a:pt x="34" y="101"/>
                    </a:lnTo>
                    <a:lnTo>
                      <a:pt x="45" y="80"/>
                    </a:lnTo>
                    <a:lnTo>
                      <a:pt x="59" y="63"/>
                    </a:lnTo>
                    <a:lnTo>
                      <a:pt x="76" y="48"/>
                    </a:lnTo>
                    <a:lnTo>
                      <a:pt x="95" y="36"/>
                    </a:lnTo>
                    <a:lnTo>
                      <a:pt x="106" y="32"/>
                    </a:lnTo>
                    <a:lnTo>
                      <a:pt x="118" y="29"/>
                    </a:lnTo>
                    <a:lnTo>
                      <a:pt x="129" y="27"/>
                    </a:lnTo>
                    <a:lnTo>
                      <a:pt x="141" y="27"/>
                    </a:lnTo>
                    <a:lnTo>
                      <a:pt x="141" y="27"/>
                    </a:lnTo>
                    <a:lnTo>
                      <a:pt x="152" y="27"/>
                    </a:lnTo>
                    <a:lnTo>
                      <a:pt x="163" y="29"/>
                    </a:lnTo>
                    <a:lnTo>
                      <a:pt x="175" y="32"/>
                    </a:lnTo>
                    <a:lnTo>
                      <a:pt x="184" y="36"/>
                    </a:lnTo>
                    <a:lnTo>
                      <a:pt x="203" y="48"/>
                    </a:lnTo>
                    <a:lnTo>
                      <a:pt x="220" y="63"/>
                    </a:lnTo>
                    <a:lnTo>
                      <a:pt x="236" y="80"/>
                    </a:lnTo>
                    <a:lnTo>
                      <a:pt x="245" y="101"/>
                    </a:lnTo>
                    <a:lnTo>
                      <a:pt x="253" y="124"/>
                    </a:lnTo>
                    <a:lnTo>
                      <a:pt x="255" y="135"/>
                    </a:lnTo>
                    <a:lnTo>
                      <a:pt x="255" y="148"/>
                    </a:lnTo>
                    <a:lnTo>
                      <a:pt x="255" y="148"/>
                    </a:lnTo>
                    <a:lnTo>
                      <a:pt x="253" y="158"/>
                    </a:lnTo>
                    <a:lnTo>
                      <a:pt x="251" y="169"/>
                    </a:lnTo>
                    <a:lnTo>
                      <a:pt x="241" y="196"/>
                    </a:lnTo>
                    <a:lnTo>
                      <a:pt x="228" y="224"/>
                    </a:lnTo>
                    <a:lnTo>
                      <a:pt x="213" y="257"/>
                    </a:lnTo>
                    <a:lnTo>
                      <a:pt x="194" y="287"/>
                    </a:lnTo>
                    <a:lnTo>
                      <a:pt x="175" y="316"/>
                    </a:lnTo>
                    <a:lnTo>
                      <a:pt x="141" y="367"/>
                    </a:lnTo>
                    <a:lnTo>
                      <a:pt x="141" y="36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24" name="Freeform 35">
                <a:extLst>
                  <a:ext uri="{FF2B5EF4-FFF2-40B4-BE49-F238E27FC236}">
                    <a16:creationId xmlns:a16="http://schemas.microsoft.com/office/drawing/2014/main" id="{4DA04A81-336B-4077-B988-DD0B0CD1A074}"/>
                  </a:ext>
                </a:extLst>
              </p:cNvPr>
              <p:cNvSpPr>
                <a:spLocks noEditPoints="1"/>
              </p:cNvSpPr>
              <p:nvPr/>
            </p:nvSpPr>
            <p:spPr bwMode="auto">
              <a:xfrm>
                <a:off x="5516563" y="769938"/>
                <a:ext cx="255588" cy="255588"/>
              </a:xfrm>
              <a:custGeom>
                <a:avLst/>
                <a:gdLst>
                  <a:gd name="T0" fmla="*/ 82 w 161"/>
                  <a:gd name="T1" fmla="*/ 0 h 161"/>
                  <a:gd name="T2" fmla="*/ 49 w 161"/>
                  <a:gd name="T3" fmla="*/ 7 h 161"/>
                  <a:gd name="T4" fmla="*/ 24 w 161"/>
                  <a:gd name="T5" fmla="*/ 25 h 161"/>
                  <a:gd name="T6" fmla="*/ 5 w 161"/>
                  <a:gd name="T7" fmla="*/ 49 h 161"/>
                  <a:gd name="T8" fmla="*/ 0 w 161"/>
                  <a:gd name="T9" fmla="*/ 82 h 161"/>
                  <a:gd name="T10" fmla="*/ 2 w 161"/>
                  <a:gd name="T11" fmla="*/ 97 h 161"/>
                  <a:gd name="T12" fmla="*/ 13 w 161"/>
                  <a:gd name="T13" fmla="*/ 127 h 161"/>
                  <a:gd name="T14" fmla="*/ 36 w 161"/>
                  <a:gd name="T15" fmla="*/ 148 h 161"/>
                  <a:gd name="T16" fmla="*/ 64 w 161"/>
                  <a:gd name="T17" fmla="*/ 161 h 161"/>
                  <a:gd name="T18" fmla="*/ 82 w 161"/>
                  <a:gd name="T19" fmla="*/ 161 h 161"/>
                  <a:gd name="T20" fmla="*/ 112 w 161"/>
                  <a:gd name="T21" fmla="*/ 156 h 161"/>
                  <a:gd name="T22" fmla="*/ 139 w 161"/>
                  <a:gd name="T23" fmla="*/ 139 h 161"/>
                  <a:gd name="T24" fmla="*/ 156 w 161"/>
                  <a:gd name="T25" fmla="*/ 112 h 161"/>
                  <a:gd name="T26" fmla="*/ 161 w 161"/>
                  <a:gd name="T27" fmla="*/ 82 h 161"/>
                  <a:gd name="T28" fmla="*/ 160 w 161"/>
                  <a:gd name="T29" fmla="*/ 65 h 161"/>
                  <a:gd name="T30" fmla="*/ 148 w 161"/>
                  <a:gd name="T31" fmla="*/ 36 h 161"/>
                  <a:gd name="T32" fmla="*/ 127 w 161"/>
                  <a:gd name="T33" fmla="*/ 15 h 161"/>
                  <a:gd name="T34" fmla="*/ 97 w 161"/>
                  <a:gd name="T35" fmla="*/ 2 h 161"/>
                  <a:gd name="T36" fmla="*/ 82 w 161"/>
                  <a:gd name="T37" fmla="*/ 0 h 161"/>
                  <a:gd name="T38" fmla="*/ 82 w 161"/>
                  <a:gd name="T39" fmla="*/ 135 h 161"/>
                  <a:gd name="T40" fmla="*/ 61 w 161"/>
                  <a:gd name="T41" fmla="*/ 131 h 161"/>
                  <a:gd name="T42" fmla="*/ 44 w 161"/>
                  <a:gd name="T43" fmla="*/ 120 h 161"/>
                  <a:gd name="T44" fmla="*/ 30 w 161"/>
                  <a:gd name="T45" fmla="*/ 103 h 161"/>
                  <a:gd name="T46" fmla="*/ 26 w 161"/>
                  <a:gd name="T47" fmla="*/ 82 h 161"/>
                  <a:gd name="T48" fmla="*/ 28 w 161"/>
                  <a:gd name="T49" fmla="*/ 70 h 161"/>
                  <a:gd name="T50" fmla="*/ 36 w 161"/>
                  <a:gd name="T51" fmla="*/ 51 h 161"/>
                  <a:gd name="T52" fmla="*/ 51 w 161"/>
                  <a:gd name="T53" fmla="*/ 36 h 161"/>
                  <a:gd name="T54" fmla="*/ 70 w 161"/>
                  <a:gd name="T55" fmla="*/ 28 h 161"/>
                  <a:gd name="T56" fmla="*/ 82 w 161"/>
                  <a:gd name="T57" fmla="*/ 26 h 161"/>
                  <a:gd name="T58" fmla="*/ 102 w 161"/>
                  <a:gd name="T59" fmla="*/ 32 h 161"/>
                  <a:gd name="T60" fmla="*/ 120 w 161"/>
                  <a:gd name="T61" fmla="*/ 44 h 161"/>
                  <a:gd name="T62" fmla="*/ 131 w 161"/>
                  <a:gd name="T63" fmla="*/ 61 h 161"/>
                  <a:gd name="T64" fmla="*/ 135 w 161"/>
                  <a:gd name="T65" fmla="*/ 82 h 161"/>
                  <a:gd name="T66" fmla="*/ 135 w 161"/>
                  <a:gd name="T67" fmla="*/ 93 h 161"/>
                  <a:gd name="T68" fmla="*/ 125 w 161"/>
                  <a:gd name="T69" fmla="*/ 112 h 161"/>
                  <a:gd name="T70" fmla="*/ 112 w 161"/>
                  <a:gd name="T71" fmla="*/ 127 h 161"/>
                  <a:gd name="T72" fmla="*/ 91 w 161"/>
                  <a:gd name="T73" fmla="*/ 135 h 161"/>
                  <a:gd name="T74" fmla="*/ 82 w 161"/>
                  <a:gd name="T75" fmla="*/ 13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61">
                    <a:moveTo>
                      <a:pt x="82" y="0"/>
                    </a:moveTo>
                    <a:lnTo>
                      <a:pt x="82" y="0"/>
                    </a:lnTo>
                    <a:lnTo>
                      <a:pt x="64" y="2"/>
                    </a:lnTo>
                    <a:lnTo>
                      <a:pt x="49" y="7"/>
                    </a:lnTo>
                    <a:lnTo>
                      <a:pt x="36" y="15"/>
                    </a:lnTo>
                    <a:lnTo>
                      <a:pt x="24" y="25"/>
                    </a:lnTo>
                    <a:lnTo>
                      <a:pt x="13" y="36"/>
                    </a:lnTo>
                    <a:lnTo>
                      <a:pt x="5" y="49"/>
                    </a:lnTo>
                    <a:lnTo>
                      <a:pt x="2" y="65"/>
                    </a:lnTo>
                    <a:lnTo>
                      <a:pt x="0" y="82"/>
                    </a:lnTo>
                    <a:lnTo>
                      <a:pt x="0" y="82"/>
                    </a:lnTo>
                    <a:lnTo>
                      <a:pt x="2" y="97"/>
                    </a:lnTo>
                    <a:lnTo>
                      <a:pt x="5" y="112"/>
                    </a:lnTo>
                    <a:lnTo>
                      <a:pt x="13" y="127"/>
                    </a:lnTo>
                    <a:lnTo>
                      <a:pt x="24" y="139"/>
                    </a:lnTo>
                    <a:lnTo>
                      <a:pt x="36" y="148"/>
                    </a:lnTo>
                    <a:lnTo>
                      <a:pt x="49" y="156"/>
                    </a:lnTo>
                    <a:lnTo>
                      <a:pt x="64" y="161"/>
                    </a:lnTo>
                    <a:lnTo>
                      <a:pt x="82" y="161"/>
                    </a:lnTo>
                    <a:lnTo>
                      <a:pt x="82" y="161"/>
                    </a:lnTo>
                    <a:lnTo>
                      <a:pt x="97" y="161"/>
                    </a:lnTo>
                    <a:lnTo>
                      <a:pt x="112" y="156"/>
                    </a:lnTo>
                    <a:lnTo>
                      <a:pt x="127" y="148"/>
                    </a:lnTo>
                    <a:lnTo>
                      <a:pt x="139" y="139"/>
                    </a:lnTo>
                    <a:lnTo>
                      <a:pt x="148" y="127"/>
                    </a:lnTo>
                    <a:lnTo>
                      <a:pt x="156" y="112"/>
                    </a:lnTo>
                    <a:lnTo>
                      <a:pt x="160" y="97"/>
                    </a:lnTo>
                    <a:lnTo>
                      <a:pt x="161" y="82"/>
                    </a:lnTo>
                    <a:lnTo>
                      <a:pt x="161" y="82"/>
                    </a:lnTo>
                    <a:lnTo>
                      <a:pt x="160" y="65"/>
                    </a:lnTo>
                    <a:lnTo>
                      <a:pt x="156" y="49"/>
                    </a:lnTo>
                    <a:lnTo>
                      <a:pt x="148" y="36"/>
                    </a:lnTo>
                    <a:lnTo>
                      <a:pt x="139" y="25"/>
                    </a:lnTo>
                    <a:lnTo>
                      <a:pt x="127" y="15"/>
                    </a:lnTo>
                    <a:lnTo>
                      <a:pt x="112" y="7"/>
                    </a:lnTo>
                    <a:lnTo>
                      <a:pt x="97" y="2"/>
                    </a:lnTo>
                    <a:lnTo>
                      <a:pt x="82" y="0"/>
                    </a:lnTo>
                    <a:lnTo>
                      <a:pt x="82" y="0"/>
                    </a:lnTo>
                    <a:close/>
                    <a:moveTo>
                      <a:pt x="82" y="135"/>
                    </a:moveTo>
                    <a:lnTo>
                      <a:pt x="82" y="135"/>
                    </a:lnTo>
                    <a:lnTo>
                      <a:pt x="70" y="135"/>
                    </a:lnTo>
                    <a:lnTo>
                      <a:pt x="61" y="131"/>
                    </a:lnTo>
                    <a:lnTo>
                      <a:pt x="51" y="127"/>
                    </a:lnTo>
                    <a:lnTo>
                      <a:pt x="44" y="120"/>
                    </a:lnTo>
                    <a:lnTo>
                      <a:pt x="36" y="112"/>
                    </a:lnTo>
                    <a:lnTo>
                      <a:pt x="30" y="103"/>
                    </a:lnTo>
                    <a:lnTo>
                      <a:pt x="28" y="93"/>
                    </a:lnTo>
                    <a:lnTo>
                      <a:pt x="26" y="82"/>
                    </a:lnTo>
                    <a:lnTo>
                      <a:pt x="26" y="82"/>
                    </a:lnTo>
                    <a:lnTo>
                      <a:pt x="28" y="70"/>
                    </a:lnTo>
                    <a:lnTo>
                      <a:pt x="30" y="61"/>
                    </a:lnTo>
                    <a:lnTo>
                      <a:pt x="36" y="51"/>
                    </a:lnTo>
                    <a:lnTo>
                      <a:pt x="44" y="44"/>
                    </a:lnTo>
                    <a:lnTo>
                      <a:pt x="51" y="36"/>
                    </a:lnTo>
                    <a:lnTo>
                      <a:pt x="61" y="32"/>
                    </a:lnTo>
                    <a:lnTo>
                      <a:pt x="70" y="28"/>
                    </a:lnTo>
                    <a:lnTo>
                      <a:pt x="82" y="26"/>
                    </a:lnTo>
                    <a:lnTo>
                      <a:pt x="82" y="26"/>
                    </a:lnTo>
                    <a:lnTo>
                      <a:pt x="91" y="28"/>
                    </a:lnTo>
                    <a:lnTo>
                      <a:pt x="102" y="32"/>
                    </a:lnTo>
                    <a:lnTo>
                      <a:pt x="112" y="36"/>
                    </a:lnTo>
                    <a:lnTo>
                      <a:pt x="120" y="44"/>
                    </a:lnTo>
                    <a:lnTo>
                      <a:pt x="125" y="51"/>
                    </a:lnTo>
                    <a:lnTo>
                      <a:pt x="131" y="61"/>
                    </a:lnTo>
                    <a:lnTo>
                      <a:pt x="135" y="70"/>
                    </a:lnTo>
                    <a:lnTo>
                      <a:pt x="135" y="82"/>
                    </a:lnTo>
                    <a:lnTo>
                      <a:pt x="135" y="82"/>
                    </a:lnTo>
                    <a:lnTo>
                      <a:pt x="135" y="93"/>
                    </a:lnTo>
                    <a:lnTo>
                      <a:pt x="131" y="103"/>
                    </a:lnTo>
                    <a:lnTo>
                      <a:pt x="125" y="112"/>
                    </a:lnTo>
                    <a:lnTo>
                      <a:pt x="120" y="120"/>
                    </a:lnTo>
                    <a:lnTo>
                      <a:pt x="112" y="127"/>
                    </a:lnTo>
                    <a:lnTo>
                      <a:pt x="102" y="131"/>
                    </a:lnTo>
                    <a:lnTo>
                      <a:pt x="91" y="135"/>
                    </a:lnTo>
                    <a:lnTo>
                      <a:pt x="82" y="135"/>
                    </a:lnTo>
                    <a:lnTo>
                      <a:pt x="82"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sp>
        <p:nvSpPr>
          <p:cNvPr id="425" name="Line">
            <a:extLst>
              <a:ext uri="{FF2B5EF4-FFF2-40B4-BE49-F238E27FC236}">
                <a16:creationId xmlns:a16="http://schemas.microsoft.com/office/drawing/2014/main" id="{2BDDE6BF-B1C8-4E79-87CB-DB7DDE997CAD}"/>
              </a:ext>
            </a:extLst>
          </p:cNvPr>
          <p:cNvSpPr/>
          <p:nvPr/>
        </p:nvSpPr>
        <p:spPr>
          <a:xfrm flipV="1">
            <a:off x="8813938" y="5226537"/>
            <a:ext cx="1" cy="820466"/>
          </a:xfrm>
          <a:prstGeom prst="line">
            <a:avLst/>
          </a:prstGeom>
          <a:ln w="12700">
            <a:solidFill>
              <a:schemeClr val="bg1">
                <a:lumMod val="9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426" name="Line">
            <a:extLst>
              <a:ext uri="{FF2B5EF4-FFF2-40B4-BE49-F238E27FC236}">
                <a16:creationId xmlns:a16="http://schemas.microsoft.com/office/drawing/2014/main" id="{2EC54F6A-2E04-4EE8-A131-BA7BF21DC8B8}"/>
              </a:ext>
            </a:extLst>
          </p:cNvPr>
          <p:cNvSpPr/>
          <p:nvPr/>
        </p:nvSpPr>
        <p:spPr>
          <a:xfrm flipV="1">
            <a:off x="10044474" y="5234871"/>
            <a:ext cx="1" cy="820466"/>
          </a:xfrm>
          <a:prstGeom prst="line">
            <a:avLst/>
          </a:prstGeom>
          <a:ln w="12700">
            <a:solidFill>
              <a:schemeClr val="bg1">
                <a:lumMod val="9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427" name="Line">
            <a:extLst>
              <a:ext uri="{FF2B5EF4-FFF2-40B4-BE49-F238E27FC236}">
                <a16:creationId xmlns:a16="http://schemas.microsoft.com/office/drawing/2014/main" id="{9229E627-7044-4AEC-9045-E53D57DE3AA7}"/>
              </a:ext>
            </a:extLst>
          </p:cNvPr>
          <p:cNvSpPr/>
          <p:nvPr/>
        </p:nvSpPr>
        <p:spPr>
          <a:xfrm flipV="1">
            <a:off x="11085806" y="5231280"/>
            <a:ext cx="1" cy="820466"/>
          </a:xfrm>
          <a:prstGeom prst="line">
            <a:avLst/>
          </a:prstGeom>
          <a:ln w="12700">
            <a:solidFill>
              <a:schemeClr val="bg1">
                <a:lumMod val="9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428" name="TextBox 95">
            <a:extLst>
              <a:ext uri="{FF2B5EF4-FFF2-40B4-BE49-F238E27FC236}">
                <a16:creationId xmlns:a16="http://schemas.microsoft.com/office/drawing/2014/main" id="{944A29BE-5852-4DB1-8A3B-9403D54FE65F}"/>
              </a:ext>
            </a:extLst>
          </p:cNvPr>
          <p:cNvSpPr txBox="1"/>
          <p:nvPr/>
        </p:nvSpPr>
        <p:spPr>
          <a:xfrm>
            <a:off x="7282896" y="5523267"/>
            <a:ext cx="1059988"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228</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29" name="Rectangle 428">
            <a:extLst>
              <a:ext uri="{FF2B5EF4-FFF2-40B4-BE49-F238E27FC236}">
                <a16:creationId xmlns:a16="http://schemas.microsoft.com/office/drawing/2014/main" id="{BD67C131-90FC-46E4-B6FB-BB6E8FA8AFA1}"/>
              </a:ext>
            </a:extLst>
          </p:cNvPr>
          <p:cNvSpPr/>
          <p:nvPr/>
        </p:nvSpPr>
        <p:spPr>
          <a:xfrm>
            <a:off x="7336909" y="5846432"/>
            <a:ext cx="96466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Locations</a:t>
            </a:r>
            <a:endParaRPr kumimoji="0" lang="en-US"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430" name="TextBox 95">
            <a:extLst>
              <a:ext uri="{FF2B5EF4-FFF2-40B4-BE49-F238E27FC236}">
                <a16:creationId xmlns:a16="http://schemas.microsoft.com/office/drawing/2014/main" id="{D1ADF617-C720-45D2-A646-D3ECBF8C9EB1}"/>
              </a:ext>
            </a:extLst>
          </p:cNvPr>
          <p:cNvSpPr txBox="1"/>
          <p:nvPr/>
        </p:nvSpPr>
        <p:spPr>
          <a:xfrm>
            <a:off x="8776744" y="5503476"/>
            <a:ext cx="874096"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40+</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31" name="Rectangle 430">
            <a:extLst>
              <a:ext uri="{FF2B5EF4-FFF2-40B4-BE49-F238E27FC236}">
                <a16:creationId xmlns:a16="http://schemas.microsoft.com/office/drawing/2014/main" id="{AB7CE142-A717-4122-B0C8-8FFF8443D62B}"/>
              </a:ext>
            </a:extLst>
          </p:cNvPr>
          <p:cNvSpPr/>
          <p:nvPr/>
        </p:nvSpPr>
        <p:spPr>
          <a:xfrm>
            <a:off x="8744355" y="5868519"/>
            <a:ext cx="93887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Countries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432" name="TextBox 95">
            <a:extLst>
              <a:ext uri="{FF2B5EF4-FFF2-40B4-BE49-F238E27FC236}">
                <a16:creationId xmlns:a16="http://schemas.microsoft.com/office/drawing/2014/main" id="{1F72BEFB-6E19-43AC-B374-2A23263F49FA}"/>
              </a:ext>
            </a:extLst>
          </p:cNvPr>
          <p:cNvSpPr txBox="1"/>
          <p:nvPr/>
        </p:nvSpPr>
        <p:spPr>
          <a:xfrm>
            <a:off x="10299570" y="5506303"/>
            <a:ext cx="374162"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6</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33" name="Rectangle 432">
            <a:extLst>
              <a:ext uri="{FF2B5EF4-FFF2-40B4-BE49-F238E27FC236}">
                <a16:creationId xmlns:a16="http://schemas.microsoft.com/office/drawing/2014/main" id="{39E1FA11-B3F0-4B96-8895-351A335D1057}"/>
              </a:ext>
            </a:extLst>
          </p:cNvPr>
          <p:cNvSpPr/>
          <p:nvPr/>
        </p:nvSpPr>
        <p:spPr>
          <a:xfrm>
            <a:off x="9937436" y="5856595"/>
            <a:ext cx="1099996"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Continents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434" name="TextBox 95">
            <a:extLst>
              <a:ext uri="{FF2B5EF4-FFF2-40B4-BE49-F238E27FC236}">
                <a16:creationId xmlns:a16="http://schemas.microsoft.com/office/drawing/2014/main" id="{25F5ADFB-5ACF-4B60-B8A3-50D37D9D29BD}"/>
              </a:ext>
            </a:extLst>
          </p:cNvPr>
          <p:cNvSpPr txBox="1"/>
          <p:nvPr/>
        </p:nvSpPr>
        <p:spPr>
          <a:xfrm>
            <a:off x="11036333" y="5503477"/>
            <a:ext cx="957185"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9.8B</a:t>
            </a:r>
            <a:endParaRPr kumimoji="0" lang="en-GB" sz="20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sp>
        <p:nvSpPr>
          <p:cNvPr id="435" name="Rectangle 434">
            <a:extLst>
              <a:ext uri="{FF2B5EF4-FFF2-40B4-BE49-F238E27FC236}">
                <a16:creationId xmlns:a16="http://schemas.microsoft.com/office/drawing/2014/main" id="{57F3B290-DB1C-4606-AD3A-470F790A8762}"/>
              </a:ext>
            </a:extLst>
          </p:cNvPr>
          <p:cNvSpPr/>
          <p:nvPr/>
        </p:nvSpPr>
        <p:spPr>
          <a:xfrm>
            <a:off x="11054181" y="5841355"/>
            <a:ext cx="87233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Contacts</a:t>
            </a:r>
            <a:endPar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grpSp>
        <p:nvGrpSpPr>
          <p:cNvPr id="436" name="Group 435">
            <a:extLst>
              <a:ext uri="{FF2B5EF4-FFF2-40B4-BE49-F238E27FC236}">
                <a16:creationId xmlns:a16="http://schemas.microsoft.com/office/drawing/2014/main" id="{4691718E-61DB-4DC6-83C9-29B870D5C474}"/>
              </a:ext>
            </a:extLst>
          </p:cNvPr>
          <p:cNvGrpSpPr/>
          <p:nvPr/>
        </p:nvGrpSpPr>
        <p:grpSpPr>
          <a:xfrm>
            <a:off x="11063221" y="2720163"/>
            <a:ext cx="872334" cy="872334"/>
            <a:chOff x="1825406" y="2480754"/>
            <a:chExt cx="872334" cy="872334"/>
          </a:xfrm>
          <a:solidFill>
            <a:schemeClr val="bg1">
              <a:lumMod val="85000"/>
            </a:schemeClr>
          </a:solidFill>
        </p:grpSpPr>
        <p:sp>
          <p:nvSpPr>
            <p:cNvPr id="437" name="Freeform 367">
              <a:extLst>
                <a:ext uri="{FF2B5EF4-FFF2-40B4-BE49-F238E27FC236}">
                  <a16:creationId xmlns:a16="http://schemas.microsoft.com/office/drawing/2014/main" id="{B5876FD5-FDFA-4E24-B6ED-B9C4916331D0}"/>
                </a:ext>
              </a:extLst>
            </p:cNvPr>
            <p:cNvSpPr/>
            <p:nvPr/>
          </p:nvSpPr>
          <p:spPr>
            <a:xfrm>
              <a:off x="1825406" y="248075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438" name="Group 437">
              <a:extLst>
                <a:ext uri="{FF2B5EF4-FFF2-40B4-BE49-F238E27FC236}">
                  <a16:creationId xmlns:a16="http://schemas.microsoft.com/office/drawing/2014/main" id="{02100D5E-2AA3-4446-BCAF-B95FF1324C2F}"/>
                </a:ext>
              </a:extLst>
            </p:cNvPr>
            <p:cNvGrpSpPr/>
            <p:nvPr/>
          </p:nvGrpSpPr>
          <p:grpSpPr>
            <a:xfrm>
              <a:off x="1996543" y="2724272"/>
              <a:ext cx="522904" cy="442578"/>
              <a:chOff x="3470275" y="3298825"/>
              <a:chExt cx="527050" cy="446088"/>
            </a:xfrm>
            <a:grpFill/>
          </p:grpSpPr>
          <p:sp>
            <p:nvSpPr>
              <p:cNvPr id="439" name="Freeform 122">
                <a:extLst>
                  <a:ext uri="{FF2B5EF4-FFF2-40B4-BE49-F238E27FC236}">
                    <a16:creationId xmlns:a16="http://schemas.microsoft.com/office/drawing/2014/main" id="{23D36787-3FD0-4DEF-B7C7-53E677F7896B}"/>
                  </a:ext>
                </a:extLst>
              </p:cNvPr>
              <p:cNvSpPr>
                <a:spLocks noEditPoints="1"/>
              </p:cNvSpPr>
              <p:nvPr/>
            </p:nvSpPr>
            <p:spPr bwMode="auto">
              <a:xfrm>
                <a:off x="3470275" y="3298825"/>
                <a:ext cx="527050" cy="446088"/>
              </a:xfrm>
              <a:custGeom>
                <a:avLst/>
                <a:gdLst>
                  <a:gd name="T0" fmla="*/ 294 w 663"/>
                  <a:gd name="T1" fmla="*/ 0 h 562"/>
                  <a:gd name="T2" fmla="*/ 286 w 663"/>
                  <a:gd name="T3" fmla="*/ 2 h 562"/>
                  <a:gd name="T4" fmla="*/ 275 w 663"/>
                  <a:gd name="T5" fmla="*/ 12 h 562"/>
                  <a:gd name="T6" fmla="*/ 275 w 663"/>
                  <a:gd name="T7" fmla="*/ 88 h 562"/>
                  <a:gd name="T8" fmla="*/ 312 w 663"/>
                  <a:gd name="T9" fmla="*/ 38 h 562"/>
                  <a:gd name="T10" fmla="*/ 625 w 663"/>
                  <a:gd name="T11" fmla="*/ 289 h 562"/>
                  <a:gd name="T12" fmla="*/ 565 w 663"/>
                  <a:gd name="T13" fmla="*/ 289 h 562"/>
                  <a:gd name="T14" fmla="*/ 554 w 663"/>
                  <a:gd name="T15" fmla="*/ 293 h 562"/>
                  <a:gd name="T16" fmla="*/ 546 w 663"/>
                  <a:gd name="T17" fmla="*/ 306 h 562"/>
                  <a:gd name="T18" fmla="*/ 470 w 663"/>
                  <a:gd name="T19" fmla="*/ 294 h 562"/>
                  <a:gd name="T20" fmla="*/ 462 w 663"/>
                  <a:gd name="T21" fmla="*/ 289 h 562"/>
                  <a:gd name="T22" fmla="*/ 387 w 663"/>
                  <a:gd name="T23" fmla="*/ 289 h 562"/>
                  <a:gd name="T24" fmla="*/ 387 w 663"/>
                  <a:gd name="T25" fmla="*/ 132 h 562"/>
                  <a:gd name="T26" fmla="*/ 382 w 663"/>
                  <a:gd name="T27" fmla="*/ 118 h 562"/>
                  <a:gd name="T28" fmla="*/ 369 w 663"/>
                  <a:gd name="T29" fmla="*/ 113 h 562"/>
                  <a:gd name="T30" fmla="*/ 18 w 663"/>
                  <a:gd name="T31" fmla="*/ 113 h 562"/>
                  <a:gd name="T32" fmla="*/ 5 w 663"/>
                  <a:gd name="T33" fmla="*/ 118 h 562"/>
                  <a:gd name="T34" fmla="*/ 0 w 663"/>
                  <a:gd name="T35" fmla="*/ 132 h 562"/>
                  <a:gd name="T36" fmla="*/ 0 w 663"/>
                  <a:gd name="T37" fmla="*/ 431 h 562"/>
                  <a:gd name="T38" fmla="*/ 5 w 663"/>
                  <a:gd name="T39" fmla="*/ 444 h 562"/>
                  <a:gd name="T40" fmla="*/ 18 w 663"/>
                  <a:gd name="T41" fmla="*/ 450 h 562"/>
                  <a:gd name="T42" fmla="*/ 86 w 663"/>
                  <a:gd name="T43" fmla="*/ 545 h 562"/>
                  <a:gd name="T44" fmla="*/ 88 w 663"/>
                  <a:gd name="T45" fmla="*/ 551 h 562"/>
                  <a:gd name="T46" fmla="*/ 93 w 663"/>
                  <a:gd name="T47" fmla="*/ 559 h 562"/>
                  <a:gd name="T48" fmla="*/ 99 w 663"/>
                  <a:gd name="T49" fmla="*/ 562 h 562"/>
                  <a:gd name="T50" fmla="*/ 105 w 663"/>
                  <a:gd name="T51" fmla="*/ 562 h 562"/>
                  <a:gd name="T52" fmla="*/ 119 w 663"/>
                  <a:gd name="T53" fmla="*/ 557 h 562"/>
                  <a:gd name="T54" fmla="*/ 369 w 663"/>
                  <a:gd name="T55" fmla="*/ 450 h 562"/>
                  <a:gd name="T56" fmla="*/ 376 w 663"/>
                  <a:gd name="T57" fmla="*/ 450 h 562"/>
                  <a:gd name="T58" fmla="*/ 385 w 663"/>
                  <a:gd name="T59" fmla="*/ 439 h 562"/>
                  <a:gd name="T60" fmla="*/ 387 w 663"/>
                  <a:gd name="T61" fmla="*/ 326 h 562"/>
                  <a:gd name="T62" fmla="*/ 545 w 663"/>
                  <a:gd name="T63" fmla="*/ 431 h 562"/>
                  <a:gd name="T64" fmla="*/ 550 w 663"/>
                  <a:gd name="T65" fmla="*/ 437 h 562"/>
                  <a:gd name="T66" fmla="*/ 558 w 663"/>
                  <a:gd name="T67" fmla="*/ 437 h 562"/>
                  <a:gd name="T68" fmla="*/ 565 w 663"/>
                  <a:gd name="T69" fmla="*/ 437 h 562"/>
                  <a:gd name="T70" fmla="*/ 573 w 663"/>
                  <a:gd name="T71" fmla="*/ 429 h 562"/>
                  <a:gd name="T72" fmla="*/ 576 w 663"/>
                  <a:gd name="T73" fmla="*/ 420 h 562"/>
                  <a:gd name="T74" fmla="*/ 644 w 663"/>
                  <a:gd name="T75" fmla="*/ 326 h 562"/>
                  <a:gd name="T76" fmla="*/ 651 w 663"/>
                  <a:gd name="T77" fmla="*/ 324 h 562"/>
                  <a:gd name="T78" fmla="*/ 661 w 663"/>
                  <a:gd name="T79" fmla="*/ 315 h 562"/>
                  <a:gd name="T80" fmla="*/ 663 w 663"/>
                  <a:gd name="T81" fmla="*/ 19 h 562"/>
                  <a:gd name="T82" fmla="*/ 661 w 663"/>
                  <a:gd name="T83" fmla="*/ 12 h 562"/>
                  <a:gd name="T84" fmla="*/ 651 w 663"/>
                  <a:gd name="T85" fmla="*/ 2 h 562"/>
                  <a:gd name="T86" fmla="*/ 644 w 663"/>
                  <a:gd name="T87" fmla="*/ 0 h 562"/>
                  <a:gd name="T88" fmla="*/ 208 w 663"/>
                  <a:gd name="T89" fmla="*/ 412 h 562"/>
                  <a:gd name="T90" fmla="*/ 200 w 663"/>
                  <a:gd name="T91" fmla="*/ 414 h 562"/>
                  <a:gd name="T92" fmla="*/ 121 w 663"/>
                  <a:gd name="T93" fmla="*/ 499 h 562"/>
                  <a:gd name="T94" fmla="*/ 116 w 663"/>
                  <a:gd name="T95" fmla="*/ 431 h 562"/>
                  <a:gd name="T96" fmla="*/ 110 w 663"/>
                  <a:gd name="T97" fmla="*/ 418 h 562"/>
                  <a:gd name="T98" fmla="*/ 97 w 663"/>
                  <a:gd name="T99" fmla="*/ 412 h 562"/>
                  <a:gd name="T100" fmla="*/ 37 w 663"/>
                  <a:gd name="T101" fmla="*/ 150 h 562"/>
                  <a:gd name="T102" fmla="*/ 350 w 663"/>
                  <a:gd name="T103" fmla="*/ 41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562">
                    <a:moveTo>
                      <a:pt x="644" y="0"/>
                    </a:moveTo>
                    <a:lnTo>
                      <a:pt x="294" y="0"/>
                    </a:lnTo>
                    <a:lnTo>
                      <a:pt x="294" y="0"/>
                    </a:lnTo>
                    <a:lnTo>
                      <a:pt x="286" y="2"/>
                    </a:lnTo>
                    <a:lnTo>
                      <a:pt x="281" y="6"/>
                    </a:lnTo>
                    <a:lnTo>
                      <a:pt x="275" y="12"/>
                    </a:lnTo>
                    <a:lnTo>
                      <a:pt x="275" y="19"/>
                    </a:lnTo>
                    <a:lnTo>
                      <a:pt x="275" y="88"/>
                    </a:lnTo>
                    <a:lnTo>
                      <a:pt x="312" y="88"/>
                    </a:lnTo>
                    <a:lnTo>
                      <a:pt x="312" y="38"/>
                    </a:lnTo>
                    <a:lnTo>
                      <a:pt x="625" y="38"/>
                    </a:lnTo>
                    <a:lnTo>
                      <a:pt x="625" y="289"/>
                    </a:lnTo>
                    <a:lnTo>
                      <a:pt x="565" y="289"/>
                    </a:lnTo>
                    <a:lnTo>
                      <a:pt x="565" y="289"/>
                    </a:lnTo>
                    <a:lnTo>
                      <a:pt x="560" y="289"/>
                    </a:lnTo>
                    <a:lnTo>
                      <a:pt x="554" y="293"/>
                    </a:lnTo>
                    <a:lnTo>
                      <a:pt x="548" y="298"/>
                    </a:lnTo>
                    <a:lnTo>
                      <a:pt x="546" y="306"/>
                    </a:lnTo>
                    <a:lnTo>
                      <a:pt x="543" y="375"/>
                    </a:lnTo>
                    <a:lnTo>
                      <a:pt x="470" y="294"/>
                    </a:lnTo>
                    <a:lnTo>
                      <a:pt x="470" y="294"/>
                    </a:lnTo>
                    <a:lnTo>
                      <a:pt x="462" y="289"/>
                    </a:lnTo>
                    <a:lnTo>
                      <a:pt x="455" y="289"/>
                    </a:lnTo>
                    <a:lnTo>
                      <a:pt x="387" y="289"/>
                    </a:lnTo>
                    <a:lnTo>
                      <a:pt x="387" y="132"/>
                    </a:lnTo>
                    <a:lnTo>
                      <a:pt x="387" y="132"/>
                    </a:lnTo>
                    <a:lnTo>
                      <a:pt x="385" y="124"/>
                    </a:lnTo>
                    <a:lnTo>
                      <a:pt x="382" y="118"/>
                    </a:lnTo>
                    <a:lnTo>
                      <a:pt x="376" y="115"/>
                    </a:lnTo>
                    <a:lnTo>
                      <a:pt x="369" y="113"/>
                    </a:lnTo>
                    <a:lnTo>
                      <a:pt x="18" y="113"/>
                    </a:lnTo>
                    <a:lnTo>
                      <a:pt x="18" y="113"/>
                    </a:lnTo>
                    <a:lnTo>
                      <a:pt x="11" y="115"/>
                    </a:lnTo>
                    <a:lnTo>
                      <a:pt x="5" y="118"/>
                    </a:lnTo>
                    <a:lnTo>
                      <a:pt x="2" y="124"/>
                    </a:lnTo>
                    <a:lnTo>
                      <a:pt x="0" y="132"/>
                    </a:lnTo>
                    <a:lnTo>
                      <a:pt x="0" y="431"/>
                    </a:lnTo>
                    <a:lnTo>
                      <a:pt x="0" y="431"/>
                    </a:lnTo>
                    <a:lnTo>
                      <a:pt x="2" y="439"/>
                    </a:lnTo>
                    <a:lnTo>
                      <a:pt x="5" y="444"/>
                    </a:lnTo>
                    <a:lnTo>
                      <a:pt x="11" y="450"/>
                    </a:lnTo>
                    <a:lnTo>
                      <a:pt x="18" y="450"/>
                    </a:lnTo>
                    <a:lnTo>
                      <a:pt x="80" y="450"/>
                    </a:lnTo>
                    <a:lnTo>
                      <a:pt x="86" y="545"/>
                    </a:lnTo>
                    <a:lnTo>
                      <a:pt x="86" y="545"/>
                    </a:lnTo>
                    <a:lnTo>
                      <a:pt x="88" y="551"/>
                    </a:lnTo>
                    <a:lnTo>
                      <a:pt x="90" y="555"/>
                    </a:lnTo>
                    <a:lnTo>
                      <a:pt x="93" y="559"/>
                    </a:lnTo>
                    <a:lnTo>
                      <a:pt x="99" y="562"/>
                    </a:lnTo>
                    <a:lnTo>
                      <a:pt x="99" y="562"/>
                    </a:lnTo>
                    <a:lnTo>
                      <a:pt x="105" y="562"/>
                    </a:lnTo>
                    <a:lnTo>
                      <a:pt x="105" y="562"/>
                    </a:lnTo>
                    <a:lnTo>
                      <a:pt x="112" y="560"/>
                    </a:lnTo>
                    <a:lnTo>
                      <a:pt x="119" y="557"/>
                    </a:lnTo>
                    <a:lnTo>
                      <a:pt x="217" y="450"/>
                    </a:lnTo>
                    <a:lnTo>
                      <a:pt x="369" y="450"/>
                    </a:lnTo>
                    <a:lnTo>
                      <a:pt x="369" y="450"/>
                    </a:lnTo>
                    <a:lnTo>
                      <a:pt x="376" y="450"/>
                    </a:lnTo>
                    <a:lnTo>
                      <a:pt x="382" y="444"/>
                    </a:lnTo>
                    <a:lnTo>
                      <a:pt x="385" y="439"/>
                    </a:lnTo>
                    <a:lnTo>
                      <a:pt x="387" y="431"/>
                    </a:lnTo>
                    <a:lnTo>
                      <a:pt x="387" y="326"/>
                    </a:lnTo>
                    <a:lnTo>
                      <a:pt x="447" y="326"/>
                    </a:lnTo>
                    <a:lnTo>
                      <a:pt x="545" y="431"/>
                    </a:lnTo>
                    <a:lnTo>
                      <a:pt x="545" y="431"/>
                    </a:lnTo>
                    <a:lnTo>
                      <a:pt x="550" y="437"/>
                    </a:lnTo>
                    <a:lnTo>
                      <a:pt x="558" y="437"/>
                    </a:lnTo>
                    <a:lnTo>
                      <a:pt x="558" y="437"/>
                    </a:lnTo>
                    <a:lnTo>
                      <a:pt x="565" y="437"/>
                    </a:lnTo>
                    <a:lnTo>
                      <a:pt x="565" y="437"/>
                    </a:lnTo>
                    <a:lnTo>
                      <a:pt x="569" y="433"/>
                    </a:lnTo>
                    <a:lnTo>
                      <a:pt x="573" y="429"/>
                    </a:lnTo>
                    <a:lnTo>
                      <a:pt x="576" y="426"/>
                    </a:lnTo>
                    <a:lnTo>
                      <a:pt x="576" y="420"/>
                    </a:lnTo>
                    <a:lnTo>
                      <a:pt x="584" y="326"/>
                    </a:lnTo>
                    <a:lnTo>
                      <a:pt x="644" y="326"/>
                    </a:lnTo>
                    <a:lnTo>
                      <a:pt x="644" y="326"/>
                    </a:lnTo>
                    <a:lnTo>
                      <a:pt x="651" y="324"/>
                    </a:lnTo>
                    <a:lnTo>
                      <a:pt x="657" y="321"/>
                    </a:lnTo>
                    <a:lnTo>
                      <a:pt x="661" y="315"/>
                    </a:lnTo>
                    <a:lnTo>
                      <a:pt x="663" y="308"/>
                    </a:lnTo>
                    <a:lnTo>
                      <a:pt x="663" y="19"/>
                    </a:lnTo>
                    <a:lnTo>
                      <a:pt x="663" y="19"/>
                    </a:lnTo>
                    <a:lnTo>
                      <a:pt x="661" y="12"/>
                    </a:lnTo>
                    <a:lnTo>
                      <a:pt x="657" y="6"/>
                    </a:lnTo>
                    <a:lnTo>
                      <a:pt x="651" y="2"/>
                    </a:lnTo>
                    <a:lnTo>
                      <a:pt x="644" y="0"/>
                    </a:lnTo>
                    <a:lnTo>
                      <a:pt x="644" y="0"/>
                    </a:lnTo>
                    <a:close/>
                    <a:moveTo>
                      <a:pt x="350" y="412"/>
                    </a:moveTo>
                    <a:lnTo>
                      <a:pt x="208" y="412"/>
                    </a:lnTo>
                    <a:lnTo>
                      <a:pt x="208" y="412"/>
                    </a:lnTo>
                    <a:lnTo>
                      <a:pt x="200" y="414"/>
                    </a:lnTo>
                    <a:lnTo>
                      <a:pt x="194" y="420"/>
                    </a:lnTo>
                    <a:lnTo>
                      <a:pt x="121" y="499"/>
                    </a:lnTo>
                    <a:lnTo>
                      <a:pt x="116" y="431"/>
                    </a:lnTo>
                    <a:lnTo>
                      <a:pt x="116" y="431"/>
                    </a:lnTo>
                    <a:lnTo>
                      <a:pt x="114" y="424"/>
                    </a:lnTo>
                    <a:lnTo>
                      <a:pt x="110" y="418"/>
                    </a:lnTo>
                    <a:lnTo>
                      <a:pt x="105" y="414"/>
                    </a:lnTo>
                    <a:lnTo>
                      <a:pt x="97" y="412"/>
                    </a:lnTo>
                    <a:lnTo>
                      <a:pt x="37" y="412"/>
                    </a:lnTo>
                    <a:lnTo>
                      <a:pt x="37" y="150"/>
                    </a:lnTo>
                    <a:lnTo>
                      <a:pt x="350" y="150"/>
                    </a:lnTo>
                    <a:lnTo>
                      <a:pt x="35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40" name="Freeform 123">
                <a:extLst>
                  <a:ext uri="{FF2B5EF4-FFF2-40B4-BE49-F238E27FC236}">
                    <a16:creationId xmlns:a16="http://schemas.microsoft.com/office/drawing/2014/main" id="{4E5E8A24-52CB-40BB-A26C-BB7A398C7F57}"/>
                  </a:ext>
                </a:extLst>
              </p:cNvPr>
              <p:cNvSpPr>
                <a:spLocks noEditPoints="1"/>
              </p:cNvSpPr>
              <p:nvPr/>
            </p:nvSpPr>
            <p:spPr bwMode="auto">
              <a:xfrm>
                <a:off x="3556000" y="3455988"/>
                <a:ext cx="142875" cy="128588"/>
              </a:xfrm>
              <a:custGeom>
                <a:avLst/>
                <a:gdLst>
                  <a:gd name="T0" fmla="*/ 47 w 180"/>
                  <a:gd name="T1" fmla="*/ 133 h 163"/>
                  <a:gd name="T2" fmla="*/ 133 w 180"/>
                  <a:gd name="T3" fmla="*/ 133 h 163"/>
                  <a:gd name="T4" fmla="*/ 146 w 180"/>
                  <a:gd name="T5" fmla="*/ 163 h 163"/>
                  <a:gd name="T6" fmla="*/ 180 w 180"/>
                  <a:gd name="T7" fmla="*/ 163 h 163"/>
                  <a:gd name="T8" fmla="*/ 107 w 180"/>
                  <a:gd name="T9" fmla="*/ 0 h 163"/>
                  <a:gd name="T10" fmla="*/ 73 w 180"/>
                  <a:gd name="T11" fmla="*/ 0 h 163"/>
                  <a:gd name="T12" fmla="*/ 0 w 180"/>
                  <a:gd name="T13" fmla="*/ 163 h 163"/>
                  <a:gd name="T14" fmla="*/ 34 w 180"/>
                  <a:gd name="T15" fmla="*/ 163 h 163"/>
                  <a:gd name="T16" fmla="*/ 47 w 180"/>
                  <a:gd name="T17" fmla="*/ 133 h 163"/>
                  <a:gd name="T18" fmla="*/ 90 w 180"/>
                  <a:gd name="T19" fmla="*/ 34 h 163"/>
                  <a:gd name="T20" fmla="*/ 120 w 180"/>
                  <a:gd name="T21" fmla="*/ 105 h 163"/>
                  <a:gd name="T22" fmla="*/ 60 w 180"/>
                  <a:gd name="T23" fmla="*/ 105 h 163"/>
                  <a:gd name="T24" fmla="*/ 90 w 180"/>
                  <a:gd name="T25" fmla="*/ 3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63">
                    <a:moveTo>
                      <a:pt x="47" y="133"/>
                    </a:moveTo>
                    <a:lnTo>
                      <a:pt x="133" y="133"/>
                    </a:lnTo>
                    <a:lnTo>
                      <a:pt x="146" y="163"/>
                    </a:lnTo>
                    <a:lnTo>
                      <a:pt x="180" y="163"/>
                    </a:lnTo>
                    <a:lnTo>
                      <a:pt x="107" y="0"/>
                    </a:lnTo>
                    <a:lnTo>
                      <a:pt x="73" y="0"/>
                    </a:lnTo>
                    <a:lnTo>
                      <a:pt x="0" y="163"/>
                    </a:lnTo>
                    <a:lnTo>
                      <a:pt x="34" y="163"/>
                    </a:lnTo>
                    <a:lnTo>
                      <a:pt x="47" y="133"/>
                    </a:lnTo>
                    <a:close/>
                    <a:moveTo>
                      <a:pt x="90" y="34"/>
                    </a:moveTo>
                    <a:lnTo>
                      <a:pt x="120" y="105"/>
                    </a:lnTo>
                    <a:lnTo>
                      <a:pt x="60" y="105"/>
                    </a:lnTo>
                    <a:lnTo>
                      <a:pt x="9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41" name="Freeform 124">
                <a:extLst>
                  <a:ext uri="{FF2B5EF4-FFF2-40B4-BE49-F238E27FC236}">
                    <a16:creationId xmlns:a16="http://schemas.microsoft.com/office/drawing/2014/main" id="{2B48C11A-B0F9-4231-AC1A-3E53396957C0}"/>
                  </a:ext>
                </a:extLst>
              </p:cNvPr>
              <p:cNvSpPr>
                <a:spLocks/>
              </p:cNvSpPr>
              <p:nvPr/>
            </p:nvSpPr>
            <p:spPr bwMode="auto">
              <a:xfrm>
                <a:off x="3808413" y="3367088"/>
                <a:ext cx="107950" cy="142875"/>
              </a:xfrm>
              <a:custGeom>
                <a:avLst/>
                <a:gdLst>
                  <a:gd name="T0" fmla="*/ 0 w 136"/>
                  <a:gd name="T1" fmla="*/ 50 h 179"/>
                  <a:gd name="T2" fmla="*/ 71 w 136"/>
                  <a:gd name="T3" fmla="*/ 50 h 179"/>
                  <a:gd name="T4" fmla="*/ 71 w 136"/>
                  <a:gd name="T5" fmla="*/ 50 h 179"/>
                  <a:gd name="T6" fmla="*/ 67 w 136"/>
                  <a:gd name="T7" fmla="*/ 76 h 179"/>
                  <a:gd name="T8" fmla="*/ 63 w 136"/>
                  <a:gd name="T9" fmla="*/ 90 h 179"/>
                  <a:gd name="T10" fmla="*/ 60 w 136"/>
                  <a:gd name="T11" fmla="*/ 101 h 179"/>
                  <a:gd name="T12" fmla="*/ 60 w 136"/>
                  <a:gd name="T13" fmla="*/ 101 h 179"/>
                  <a:gd name="T14" fmla="*/ 54 w 136"/>
                  <a:gd name="T15" fmla="*/ 90 h 179"/>
                  <a:gd name="T16" fmla="*/ 48 w 136"/>
                  <a:gd name="T17" fmla="*/ 78 h 179"/>
                  <a:gd name="T18" fmla="*/ 47 w 136"/>
                  <a:gd name="T19" fmla="*/ 69 h 179"/>
                  <a:gd name="T20" fmla="*/ 9 w 136"/>
                  <a:gd name="T21" fmla="*/ 76 h 179"/>
                  <a:gd name="T22" fmla="*/ 9 w 136"/>
                  <a:gd name="T23" fmla="*/ 76 h 179"/>
                  <a:gd name="T24" fmla="*/ 11 w 136"/>
                  <a:gd name="T25" fmla="*/ 84 h 179"/>
                  <a:gd name="T26" fmla="*/ 15 w 136"/>
                  <a:gd name="T27" fmla="*/ 97 h 179"/>
                  <a:gd name="T28" fmla="*/ 24 w 136"/>
                  <a:gd name="T29" fmla="*/ 114 h 179"/>
                  <a:gd name="T30" fmla="*/ 37 w 136"/>
                  <a:gd name="T31" fmla="*/ 133 h 179"/>
                  <a:gd name="T32" fmla="*/ 37 w 136"/>
                  <a:gd name="T33" fmla="*/ 133 h 179"/>
                  <a:gd name="T34" fmla="*/ 28 w 136"/>
                  <a:gd name="T35" fmla="*/ 140 h 179"/>
                  <a:gd name="T36" fmla="*/ 17 w 136"/>
                  <a:gd name="T37" fmla="*/ 144 h 179"/>
                  <a:gd name="T38" fmla="*/ 24 w 136"/>
                  <a:gd name="T39" fmla="*/ 179 h 179"/>
                  <a:gd name="T40" fmla="*/ 24 w 136"/>
                  <a:gd name="T41" fmla="*/ 179 h 179"/>
                  <a:gd name="T42" fmla="*/ 35 w 136"/>
                  <a:gd name="T43" fmla="*/ 176 h 179"/>
                  <a:gd name="T44" fmla="*/ 47 w 136"/>
                  <a:gd name="T45" fmla="*/ 172 h 179"/>
                  <a:gd name="T46" fmla="*/ 56 w 136"/>
                  <a:gd name="T47" fmla="*/ 166 h 179"/>
                  <a:gd name="T48" fmla="*/ 65 w 136"/>
                  <a:gd name="T49" fmla="*/ 159 h 179"/>
                  <a:gd name="T50" fmla="*/ 65 w 136"/>
                  <a:gd name="T51" fmla="*/ 159 h 179"/>
                  <a:gd name="T52" fmla="*/ 80 w 136"/>
                  <a:gd name="T53" fmla="*/ 164 h 179"/>
                  <a:gd name="T54" fmla="*/ 97 w 136"/>
                  <a:gd name="T55" fmla="*/ 170 h 179"/>
                  <a:gd name="T56" fmla="*/ 103 w 136"/>
                  <a:gd name="T57" fmla="*/ 133 h 179"/>
                  <a:gd name="T58" fmla="*/ 103 w 136"/>
                  <a:gd name="T59" fmla="*/ 133 h 179"/>
                  <a:gd name="T60" fmla="*/ 88 w 136"/>
                  <a:gd name="T61" fmla="*/ 129 h 179"/>
                  <a:gd name="T62" fmla="*/ 88 w 136"/>
                  <a:gd name="T63" fmla="*/ 129 h 179"/>
                  <a:gd name="T64" fmla="*/ 97 w 136"/>
                  <a:gd name="T65" fmla="*/ 110 h 179"/>
                  <a:gd name="T66" fmla="*/ 103 w 136"/>
                  <a:gd name="T67" fmla="*/ 90 h 179"/>
                  <a:gd name="T68" fmla="*/ 106 w 136"/>
                  <a:gd name="T69" fmla="*/ 69 h 179"/>
                  <a:gd name="T70" fmla="*/ 108 w 136"/>
                  <a:gd name="T71" fmla="*/ 50 h 179"/>
                  <a:gd name="T72" fmla="*/ 136 w 136"/>
                  <a:gd name="T73" fmla="*/ 50 h 179"/>
                  <a:gd name="T74" fmla="*/ 136 w 136"/>
                  <a:gd name="T75" fmla="*/ 13 h 179"/>
                  <a:gd name="T76" fmla="*/ 110 w 136"/>
                  <a:gd name="T77" fmla="*/ 13 h 179"/>
                  <a:gd name="T78" fmla="*/ 110 w 136"/>
                  <a:gd name="T79" fmla="*/ 13 h 179"/>
                  <a:gd name="T80" fmla="*/ 110 w 136"/>
                  <a:gd name="T81" fmla="*/ 0 h 179"/>
                  <a:gd name="T82" fmla="*/ 73 w 136"/>
                  <a:gd name="T83" fmla="*/ 3 h 179"/>
                  <a:gd name="T84" fmla="*/ 73 w 136"/>
                  <a:gd name="T85" fmla="*/ 3 h 179"/>
                  <a:gd name="T86" fmla="*/ 73 w 136"/>
                  <a:gd name="T87" fmla="*/ 13 h 179"/>
                  <a:gd name="T88" fmla="*/ 0 w 136"/>
                  <a:gd name="T89" fmla="*/ 13 h 179"/>
                  <a:gd name="T90" fmla="*/ 0 w 136"/>
                  <a:gd name="T91" fmla="*/ 5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79">
                    <a:moveTo>
                      <a:pt x="0" y="50"/>
                    </a:moveTo>
                    <a:lnTo>
                      <a:pt x="71" y="50"/>
                    </a:lnTo>
                    <a:lnTo>
                      <a:pt x="71" y="50"/>
                    </a:lnTo>
                    <a:lnTo>
                      <a:pt x="67" y="76"/>
                    </a:lnTo>
                    <a:lnTo>
                      <a:pt x="63" y="90"/>
                    </a:lnTo>
                    <a:lnTo>
                      <a:pt x="60" y="101"/>
                    </a:lnTo>
                    <a:lnTo>
                      <a:pt x="60" y="101"/>
                    </a:lnTo>
                    <a:lnTo>
                      <a:pt x="54" y="90"/>
                    </a:lnTo>
                    <a:lnTo>
                      <a:pt x="48" y="78"/>
                    </a:lnTo>
                    <a:lnTo>
                      <a:pt x="47" y="69"/>
                    </a:lnTo>
                    <a:lnTo>
                      <a:pt x="9" y="76"/>
                    </a:lnTo>
                    <a:lnTo>
                      <a:pt x="9" y="76"/>
                    </a:lnTo>
                    <a:lnTo>
                      <a:pt x="11" y="84"/>
                    </a:lnTo>
                    <a:lnTo>
                      <a:pt x="15" y="97"/>
                    </a:lnTo>
                    <a:lnTo>
                      <a:pt x="24" y="114"/>
                    </a:lnTo>
                    <a:lnTo>
                      <a:pt x="37" y="133"/>
                    </a:lnTo>
                    <a:lnTo>
                      <a:pt x="37" y="133"/>
                    </a:lnTo>
                    <a:lnTo>
                      <a:pt x="28" y="140"/>
                    </a:lnTo>
                    <a:lnTo>
                      <a:pt x="17" y="144"/>
                    </a:lnTo>
                    <a:lnTo>
                      <a:pt x="24" y="179"/>
                    </a:lnTo>
                    <a:lnTo>
                      <a:pt x="24" y="179"/>
                    </a:lnTo>
                    <a:lnTo>
                      <a:pt x="35" y="176"/>
                    </a:lnTo>
                    <a:lnTo>
                      <a:pt x="47" y="172"/>
                    </a:lnTo>
                    <a:lnTo>
                      <a:pt x="56" y="166"/>
                    </a:lnTo>
                    <a:lnTo>
                      <a:pt x="65" y="159"/>
                    </a:lnTo>
                    <a:lnTo>
                      <a:pt x="65" y="159"/>
                    </a:lnTo>
                    <a:lnTo>
                      <a:pt x="80" y="164"/>
                    </a:lnTo>
                    <a:lnTo>
                      <a:pt x="97" y="170"/>
                    </a:lnTo>
                    <a:lnTo>
                      <a:pt x="103" y="133"/>
                    </a:lnTo>
                    <a:lnTo>
                      <a:pt x="103" y="133"/>
                    </a:lnTo>
                    <a:lnTo>
                      <a:pt x="88" y="129"/>
                    </a:lnTo>
                    <a:lnTo>
                      <a:pt x="88" y="129"/>
                    </a:lnTo>
                    <a:lnTo>
                      <a:pt x="97" y="110"/>
                    </a:lnTo>
                    <a:lnTo>
                      <a:pt x="103" y="90"/>
                    </a:lnTo>
                    <a:lnTo>
                      <a:pt x="106" y="69"/>
                    </a:lnTo>
                    <a:lnTo>
                      <a:pt x="108" y="50"/>
                    </a:lnTo>
                    <a:lnTo>
                      <a:pt x="136" y="50"/>
                    </a:lnTo>
                    <a:lnTo>
                      <a:pt x="136" y="13"/>
                    </a:lnTo>
                    <a:lnTo>
                      <a:pt x="110" y="13"/>
                    </a:lnTo>
                    <a:lnTo>
                      <a:pt x="110" y="13"/>
                    </a:lnTo>
                    <a:lnTo>
                      <a:pt x="110" y="0"/>
                    </a:lnTo>
                    <a:lnTo>
                      <a:pt x="73" y="3"/>
                    </a:lnTo>
                    <a:lnTo>
                      <a:pt x="73" y="3"/>
                    </a:lnTo>
                    <a:lnTo>
                      <a:pt x="73" y="13"/>
                    </a:lnTo>
                    <a:lnTo>
                      <a:pt x="0" y="13"/>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grpSp>
        <p:nvGrpSpPr>
          <p:cNvPr id="442" name="Group 441">
            <a:extLst>
              <a:ext uri="{FF2B5EF4-FFF2-40B4-BE49-F238E27FC236}">
                <a16:creationId xmlns:a16="http://schemas.microsoft.com/office/drawing/2014/main" id="{2F3C2BF5-61E9-435D-8783-24C34992E002}"/>
              </a:ext>
            </a:extLst>
          </p:cNvPr>
          <p:cNvGrpSpPr/>
          <p:nvPr/>
        </p:nvGrpSpPr>
        <p:grpSpPr>
          <a:xfrm>
            <a:off x="10005520" y="4647620"/>
            <a:ext cx="872334" cy="872334"/>
            <a:chOff x="2824575" y="2480754"/>
            <a:chExt cx="872334" cy="872334"/>
          </a:xfrm>
          <a:solidFill>
            <a:schemeClr val="bg1">
              <a:lumMod val="95000"/>
            </a:schemeClr>
          </a:solidFill>
        </p:grpSpPr>
        <p:sp>
          <p:nvSpPr>
            <p:cNvPr id="443" name="Freeform 365">
              <a:extLst>
                <a:ext uri="{FF2B5EF4-FFF2-40B4-BE49-F238E27FC236}">
                  <a16:creationId xmlns:a16="http://schemas.microsoft.com/office/drawing/2014/main" id="{D8CFE067-3A9E-443A-B401-E8BB8CE67ADE}"/>
                </a:ext>
              </a:extLst>
            </p:cNvPr>
            <p:cNvSpPr/>
            <p:nvPr/>
          </p:nvSpPr>
          <p:spPr>
            <a:xfrm>
              <a:off x="2824575" y="248075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Arial"/>
                <a:ea typeface="+mn-ea"/>
                <a:cs typeface="+mn-cs"/>
              </a:endParaRPr>
            </a:p>
          </p:txBody>
        </p:sp>
        <p:sp>
          <p:nvSpPr>
            <p:cNvPr id="444" name="Freeform 366">
              <a:extLst>
                <a:ext uri="{FF2B5EF4-FFF2-40B4-BE49-F238E27FC236}">
                  <a16:creationId xmlns:a16="http://schemas.microsoft.com/office/drawing/2014/main" id="{58BA266F-8CAC-4562-AA24-665794443A18}"/>
                </a:ext>
              </a:extLst>
            </p:cNvPr>
            <p:cNvSpPr>
              <a:spLocks noEditPoints="1"/>
            </p:cNvSpPr>
            <p:nvPr/>
          </p:nvSpPr>
          <p:spPr bwMode="auto">
            <a:xfrm>
              <a:off x="2986865" y="2639212"/>
              <a:ext cx="556260" cy="555417"/>
            </a:xfrm>
            <a:custGeom>
              <a:avLst/>
              <a:gdLst>
                <a:gd name="T0" fmla="*/ 1825 w 2640"/>
                <a:gd name="T1" fmla="*/ 99 h 2636"/>
                <a:gd name="T2" fmla="*/ 1254 w 2640"/>
                <a:gd name="T3" fmla="*/ 2 h 2636"/>
                <a:gd name="T4" fmla="*/ 643 w 2640"/>
                <a:gd name="T5" fmla="*/ 187 h 2636"/>
                <a:gd name="T6" fmla="*/ 221 w 2640"/>
                <a:gd name="T7" fmla="*/ 587 h 2636"/>
                <a:gd name="T8" fmla="*/ 7 w 2640"/>
                <a:gd name="T9" fmla="*/ 1187 h 2636"/>
                <a:gd name="T10" fmla="*/ 77 w 2640"/>
                <a:gd name="T11" fmla="*/ 1763 h 2636"/>
                <a:gd name="T12" fmla="*/ 387 w 2640"/>
                <a:gd name="T13" fmla="*/ 2249 h 2636"/>
                <a:gd name="T14" fmla="*/ 936 w 2640"/>
                <a:gd name="T15" fmla="*/ 2579 h 2636"/>
                <a:gd name="T16" fmla="*/ 1515 w 2640"/>
                <a:gd name="T17" fmla="*/ 2621 h 2636"/>
                <a:gd name="T18" fmla="*/ 2105 w 2640"/>
                <a:gd name="T19" fmla="*/ 2377 h 2636"/>
                <a:gd name="T20" fmla="*/ 2485 w 2640"/>
                <a:gd name="T21" fmla="*/ 1938 h 2636"/>
                <a:gd name="T22" fmla="*/ 2640 w 2640"/>
                <a:gd name="T23" fmla="*/ 1318 h 2636"/>
                <a:gd name="T24" fmla="*/ 2514 w 2640"/>
                <a:gd name="T25" fmla="*/ 755 h 2636"/>
                <a:gd name="T26" fmla="*/ 2009 w 2640"/>
                <a:gd name="T27" fmla="*/ 1259 h 2636"/>
                <a:gd name="T28" fmla="*/ 1924 w 2640"/>
                <a:gd name="T29" fmla="*/ 686 h 2636"/>
                <a:gd name="T30" fmla="*/ 2231 w 2640"/>
                <a:gd name="T31" fmla="*/ 538 h 2636"/>
                <a:gd name="T32" fmla="*/ 2477 w 2640"/>
                <a:gd name="T33" fmla="*/ 994 h 2636"/>
                <a:gd name="T34" fmla="*/ 1887 w 2640"/>
                <a:gd name="T35" fmla="*/ 1447 h 2636"/>
                <a:gd name="T36" fmla="*/ 1711 w 2640"/>
                <a:gd name="T37" fmla="*/ 1866 h 2636"/>
                <a:gd name="T38" fmla="*/ 2086 w 2640"/>
                <a:gd name="T39" fmla="*/ 439 h 2636"/>
                <a:gd name="T40" fmla="*/ 1818 w 2640"/>
                <a:gd name="T41" fmla="*/ 410 h 2636"/>
                <a:gd name="T42" fmla="*/ 1709 w 2640"/>
                <a:gd name="T43" fmla="*/ 183 h 2636"/>
                <a:gd name="T44" fmla="*/ 1379 w 2640"/>
                <a:gd name="T45" fmla="*/ 136 h 2636"/>
                <a:gd name="T46" fmla="*/ 1598 w 2640"/>
                <a:gd name="T47" fmla="*/ 286 h 2636"/>
                <a:gd name="T48" fmla="*/ 1764 w 2640"/>
                <a:gd name="T49" fmla="*/ 580 h 2636"/>
                <a:gd name="T50" fmla="*/ 1379 w 2640"/>
                <a:gd name="T51" fmla="*/ 713 h 2636"/>
                <a:gd name="T52" fmla="*/ 1887 w 2640"/>
                <a:gd name="T53" fmla="*/ 1190 h 2636"/>
                <a:gd name="T54" fmla="*/ 1711 w 2640"/>
                <a:gd name="T55" fmla="*/ 773 h 2636"/>
                <a:gd name="T56" fmla="*/ 771 w 2640"/>
                <a:gd name="T57" fmla="*/ 987 h 2636"/>
                <a:gd name="T58" fmla="*/ 1091 w 2640"/>
                <a:gd name="T59" fmla="*/ 812 h 2636"/>
                <a:gd name="T60" fmla="*/ 1157 w 2640"/>
                <a:gd name="T61" fmla="*/ 703 h 2636"/>
                <a:gd name="T62" fmla="*/ 909 w 2640"/>
                <a:gd name="T63" fmla="*/ 501 h 2636"/>
                <a:gd name="T64" fmla="*/ 1083 w 2640"/>
                <a:gd name="T65" fmla="*/ 240 h 2636"/>
                <a:gd name="T66" fmla="*/ 995 w 2640"/>
                <a:gd name="T67" fmla="*/ 163 h 2636"/>
                <a:gd name="T68" fmla="*/ 822 w 2640"/>
                <a:gd name="T69" fmla="*/ 410 h 2636"/>
                <a:gd name="T70" fmla="*/ 529 w 2640"/>
                <a:gd name="T71" fmla="*/ 417 h 2636"/>
                <a:gd name="T72" fmla="*/ 443 w 2640"/>
                <a:gd name="T73" fmla="*/ 499 h 2636"/>
                <a:gd name="T74" fmla="*/ 716 w 2640"/>
                <a:gd name="T75" fmla="*/ 686 h 2636"/>
                <a:gd name="T76" fmla="*/ 120 w 2640"/>
                <a:gd name="T77" fmla="*/ 1259 h 2636"/>
                <a:gd name="T78" fmla="*/ 263 w 2640"/>
                <a:gd name="T79" fmla="*/ 750 h 2636"/>
                <a:gd name="T80" fmla="*/ 631 w 2640"/>
                <a:gd name="T81" fmla="*/ 1377 h 2636"/>
                <a:gd name="T82" fmla="*/ 680 w 2640"/>
                <a:gd name="T83" fmla="*/ 1972 h 2636"/>
                <a:gd name="T84" fmla="*/ 377 w 2640"/>
                <a:gd name="T85" fmla="*/ 2061 h 2636"/>
                <a:gd name="T86" fmla="*/ 150 w 2640"/>
                <a:gd name="T87" fmla="*/ 1592 h 2636"/>
                <a:gd name="T88" fmla="*/ 695 w 2640"/>
                <a:gd name="T89" fmla="*/ 2101 h 2636"/>
                <a:gd name="T90" fmla="*/ 882 w 2640"/>
                <a:gd name="T91" fmla="*/ 2332 h 2636"/>
                <a:gd name="T92" fmla="*/ 748 w 2640"/>
                <a:gd name="T93" fmla="*/ 2372 h 2636"/>
                <a:gd name="T94" fmla="*/ 1192 w 2640"/>
                <a:gd name="T95" fmla="*/ 2475 h 2636"/>
                <a:gd name="T96" fmla="*/ 983 w 2640"/>
                <a:gd name="T97" fmla="*/ 2270 h 2636"/>
                <a:gd name="T98" fmla="*/ 909 w 2640"/>
                <a:gd name="T99" fmla="*/ 1999 h 2636"/>
                <a:gd name="T100" fmla="*/ 825 w 2640"/>
                <a:gd name="T101" fmla="*/ 1903 h 2636"/>
                <a:gd name="T102" fmla="*/ 1261 w 2640"/>
                <a:gd name="T103" fmla="*/ 1809 h 2636"/>
                <a:gd name="T104" fmla="*/ 825 w 2640"/>
                <a:gd name="T105" fmla="*/ 1903 h 2636"/>
                <a:gd name="T106" fmla="*/ 1733 w 2640"/>
                <a:gd name="T107" fmla="*/ 1999 h 2636"/>
                <a:gd name="T108" fmla="*/ 1658 w 2640"/>
                <a:gd name="T109" fmla="*/ 2270 h 2636"/>
                <a:gd name="T110" fmla="*/ 1448 w 2640"/>
                <a:gd name="T111" fmla="*/ 2475 h 2636"/>
                <a:gd name="T112" fmla="*/ 1738 w 2640"/>
                <a:gd name="T113" fmla="*/ 2364 h 2636"/>
                <a:gd name="T114" fmla="*/ 1887 w 2640"/>
                <a:gd name="T115" fmla="*/ 2066 h 2636"/>
                <a:gd name="T116" fmla="*/ 1834 w 2640"/>
                <a:gd name="T117" fmla="*/ 2402 h 2636"/>
                <a:gd name="T118" fmla="*/ 2066 w 2640"/>
                <a:gd name="T119" fmla="*/ 2038 h 2636"/>
                <a:gd name="T120" fmla="*/ 1993 w 2640"/>
                <a:gd name="T121" fmla="*/ 1604 h 2636"/>
                <a:gd name="T122" fmla="*/ 2477 w 2640"/>
                <a:gd name="T123" fmla="*/ 1644 h 2636"/>
                <a:gd name="T124" fmla="*/ 2231 w 2640"/>
                <a:gd name="T125" fmla="*/ 2101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0" h="2636">
                  <a:moveTo>
                    <a:pt x="2253" y="387"/>
                  </a:moveTo>
                  <a:lnTo>
                    <a:pt x="2253" y="387"/>
                  </a:lnTo>
                  <a:lnTo>
                    <a:pt x="2206" y="341"/>
                  </a:lnTo>
                  <a:lnTo>
                    <a:pt x="2157" y="298"/>
                  </a:lnTo>
                  <a:lnTo>
                    <a:pt x="2105" y="259"/>
                  </a:lnTo>
                  <a:lnTo>
                    <a:pt x="2052" y="220"/>
                  </a:lnTo>
                  <a:lnTo>
                    <a:pt x="1997" y="187"/>
                  </a:lnTo>
                  <a:lnTo>
                    <a:pt x="1941" y="155"/>
                  </a:lnTo>
                  <a:lnTo>
                    <a:pt x="1884" y="126"/>
                  </a:lnTo>
                  <a:lnTo>
                    <a:pt x="1825" y="99"/>
                  </a:lnTo>
                  <a:lnTo>
                    <a:pt x="1766" y="77"/>
                  </a:lnTo>
                  <a:lnTo>
                    <a:pt x="1704" y="57"/>
                  </a:lnTo>
                  <a:lnTo>
                    <a:pt x="1643" y="39"/>
                  </a:lnTo>
                  <a:lnTo>
                    <a:pt x="1579" y="25"/>
                  </a:lnTo>
                  <a:lnTo>
                    <a:pt x="1515" y="15"/>
                  </a:lnTo>
                  <a:lnTo>
                    <a:pt x="1451" y="7"/>
                  </a:lnTo>
                  <a:lnTo>
                    <a:pt x="1386" y="2"/>
                  </a:lnTo>
                  <a:lnTo>
                    <a:pt x="1320" y="0"/>
                  </a:lnTo>
                  <a:lnTo>
                    <a:pt x="1320" y="0"/>
                  </a:lnTo>
                  <a:lnTo>
                    <a:pt x="1254" y="2"/>
                  </a:lnTo>
                  <a:lnTo>
                    <a:pt x="1189" y="7"/>
                  </a:lnTo>
                  <a:lnTo>
                    <a:pt x="1125" y="15"/>
                  </a:lnTo>
                  <a:lnTo>
                    <a:pt x="1061" y="25"/>
                  </a:lnTo>
                  <a:lnTo>
                    <a:pt x="997" y="39"/>
                  </a:lnTo>
                  <a:lnTo>
                    <a:pt x="936" y="57"/>
                  </a:lnTo>
                  <a:lnTo>
                    <a:pt x="874" y="77"/>
                  </a:lnTo>
                  <a:lnTo>
                    <a:pt x="815" y="99"/>
                  </a:lnTo>
                  <a:lnTo>
                    <a:pt x="756" y="126"/>
                  </a:lnTo>
                  <a:lnTo>
                    <a:pt x="699" y="155"/>
                  </a:lnTo>
                  <a:lnTo>
                    <a:pt x="643" y="187"/>
                  </a:lnTo>
                  <a:lnTo>
                    <a:pt x="588" y="220"/>
                  </a:lnTo>
                  <a:lnTo>
                    <a:pt x="535" y="259"/>
                  </a:lnTo>
                  <a:lnTo>
                    <a:pt x="483" y="298"/>
                  </a:lnTo>
                  <a:lnTo>
                    <a:pt x="434" y="341"/>
                  </a:lnTo>
                  <a:lnTo>
                    <a:pt x="387" y="387"/>
                  </a:lnTo>
                  <a:lnTo>
                    <a:pt x="387" y="387"/>
                  </a:lnTo>
                  <a:lnTo>
                    <a:pt x="342" y="434"/>
                  </a:lnTo>
                  <a:lnTo>
                    <a:pt x="298" y="484"/>
                  </a:lnTo>
                  <a:lnTo>
                    <a:pt x="259" y="535"/>
                  </a:lnTo>
                  <a:lnTo>
                    <a:pt x="221" y="587"/>
                  </a:lnTo>
                  <a:lnTo>
                    <a:pt x="187" y="642"/>
                  </a:lnTo>
                  <a:lnTo>
                    <a:pt x="155" y="698"/>
                  </a:lnTo>
                  <a:lnTo>
                    <a:pt x="126" y="755"/>
                  </a:lnTo>
                  <a:lnTo>
                    <a:pt x="99" y="814"/>
                  </a:lnTo>
                  <a:lnTo>
                    <a:pt x="77" y="874"/>
                  </a:lnTo>
                  <a:lnTo>
                    <a:pt x="57" y="935"/>
                  </a:lnTo>
                  <a:lnTo>
                    <a:pt x="40" y="997"/>
                  </a:lnTo>
                  <a:lnTo>
                    <a:pt x="25" y="1059"/>
                  </a:lnTo>
                  <a:lnTo>
                    <a:pt x="15" y="1123"/>
                  </a:lnTo>
                  <a:lnTo>
                    <a:pt x="7" y="1187"/>
                  </a:lnTo>
                  <a:lnTo>
                    <a:pt x="2" y="1252"/>
                  </a:lnTo>
                  <a:lnTo>
                    <a:pt x="0" y="1318"/>
                  </a:lnTo>
                  <a:lnTo>
                    <a:pt x="0" y="1318"/>
                  </a:lnTo>
                  <a:lnTo>
                    <a:pt x="2" y="1384"/>
                  </a:lnTo>
                  <a:lnTo>
                    <a:pt x="7" y="1449"/>
                  </a:lnTo>
                  <a:lnTo>
                    <a:pt x="15" y="1513"/>
                  </a:lnTo>
                  <a:lnTo>
                    <a:pt x="25" y="1577"/>
                  </a:lnTo>
                  <a:lnTo>
                    <a:pt x="39" y="1641"/>
                  </a:lnTo>
                  <a:lnTo>
                    <a:pt x="57" y="1701"/>
                  </a:lnTo>
                  <a:lnTo>
                    <a:pt x="77" y="1763"/>
                  </a:lnTo>
                  <a:lnTo>
                    <a:pt x="99" y="1822"/>
                  </a:lnTo>
                  <a:lnTo>
                    <a:pt x="126" y="1881"/>
                  </a:lnTo>
                  <a:lnTo>
                    <a:pt x="155" y="1938"/>
                  </a:lnTo>
                  <a:lnTo>
                    <a:pt x="187" y="1994"/>
                  </a:lnTo>
                  <a:lnTo>
                    <a:pt x="221" y="2049"/>
                  </a:lnTo>
                  <a:lnTo>
                    <a:pt x="259" y="2101"/>
                  </a:lnTo>
                  <a:lnTo>
                    <a:pt x="298" y="2154"/>
                  </a:lnTo>
                  <a:lnTo>
                    <a:pt x="342" y="2202"/>
                  </a:lnTo>
                  <a:lnTo>
                    <a:pt x="387" y="2249"/>
                  </a:lnTo>
                  <a:lnTo>
                    <a:pt x="387" y="2249"/>
                  </a:lnTo>
                  <a:lnTo>
                    <a:pt x="434" y="2295"/>
                  </a:lnTo>
                  <a:lnTo>
                    <a:pt x="485" y="2338"/>
                  </a:lnTo>
                  <a:lnTo>
                    <a:pt x="535" y="2377"/>
                  </a:lnTo>
                  <a:lnTo>
                    <a:pt x="588" y="2416"/>
                  </a:lnTo>
                  <a:lnTo>
                    <a:pt x="643" y="2449"/>
                  </a:lnTo>
                  <a:lnTo>
                    <a:pt x="699" y="2481"/>
                  </a:lnTo>
                  <a:lnTo>
                    <a:pt x="756" y="2510"/>
                  </a:lnTo>
                  <a:lnTo>
                    <a:pt x="815" y="2537"/>
                  </a:lnTo>
                  <a:lnTo>
                    <a:pt x="876" y="2559"/>
                  </a:lnTo>
                  <a:lnTo>
                    <a:pt x="936" y="2579"/>
                  </a:lnTo>
                  <a:lnTo>
                    <a:pt x="998" y="2596"/>
                  </a:lnTo>
                  <a:lnTo>
                    <a:pt x="1061" y="2611"/>
                  </a:lnTo>
                  <a:lnTo>
                    <a:pt x="1125" y="2621"/>
                  </a:lnTo>
                  <a:lnTo>
                    <a:pt x="1189" y="2629"/>
                  </a:lnTo>
                  <a:lnTo>
                    <a:pt x="1254" y="2634"/>
                  </a:lnTo>
                  <a:lnTo>
                    <a:pt x="1320" y="2636"/>
                  </a:lnTo>
                  <a:lnTo>
                    <a:pt x="1320" y="2636"/>
                  </a:lnTo>
                  <a:lnTo>
                    <a:pt x="1386" y="2634"/>
                  </a:lnTo>
                  <a:lnTo>
                    <a:pt x="1451" y="2629"/>
                  </a:lnTo>
                  <a:lnTo>
                    <a:pt x="1515" y="2621"/>
                  </a:lnTo>
                  <a:lnTo>
                    <a:pt x="1579" y="2611"/>
                  </a:lnTo>
                  <a:lnTo>
                    <a:pt x="1643" y="2597"/>
                  </a:lnTo>
                  <a:lnTo>
                    <a:pt x="1704" y="2579"/>
                  </a:lnTo>
                  <a:lnTo>
                    <a:pt x="1766" y="2559"/>
                  </a:lnTo>
                  <a:lnTo>
                    <a:pt x="1825" y="2537"/>
                  </a:lnTo>
                  <a:lnTo>
                    <a:pt x="1884" y="2510"/>
                  </a:lnTo>
                  <a:lnTo>
                    <a:pt x="1941" y="2481"/>
                  </a:lnTo>
                  <a:lnTo>
                    <a:pt x="1997" y="2449"/>
                  </a:lnTo>
                  <a:lnTo>
                    <a:pt x="2052" y="2416"/>
                  </a:lnTo>
                  <a:lnTo>
                    <a:pt x="2105" y="2377"/>
                  </a:lnTo>
                  <a:lnTo>
                    <a:pt x="2157" y="2338"/>
                  </a:lnTo>
                  <a:lnTo>
                    <a:pt x="2206" y="2295"/>
                  </a:lnTo>
                  <a:lnTo>
                    <a:pt x="2253" y="2249"/>
                  </a:lnTo>
                  <a:lnTo>
                    <a:pt x="2253" y="2249"/>
                  </a:lnTo>
                  <a:lnTo>
                    <a:pt x="2298" y="2202"/>
                  </a:lnTo>
                  <a:lnTo>
                    <a:pt x="2342" y="2152"/>
                  </a:lnTo>
                  <a:lnTo>
                    <a:pt x="2381" y="2101"/>
                  </a:lnTo>
                  <a:lnTo>
                    <a:pt x="2419" y="2049"/>
                  </a:lnTo>
                  <a:lnTo>
                    <a:pt x="2453" y="1994"/>
                  </a:lnTo>
                  <a:lnTo>
                    <a:pt x="2485" y="1938"/>
                  </a:lnTo>
                  <a:lnTo>
                    <a:pt x="2514" y="1881"/>
                  </a:lnTo>
                  <a:lnTo>
                    <a:pt x="2541" y="1822"/>
                  </a:lnTo>
                  <a:lnTo>
                    <a:pt x="2563" y="1762"/>
                  </a:lnTo>
                  <a:lnTo>
                    <a:pt x="2583" y="1701"/>
                  </a:lnTo>
                  <a:lnTo>
                    <a:pt x="2600" y="1639"/>
                  </a:lnTo>
                  <a:lnTo>
                    <a:pt x="2615" y="1577"/>
                  </a:lnTo>
                  <a:lnTo>
                    <a:pt x="2625" y="1513"/>
                  </a:lnTo>
                  <a:lnTo>
                    <a:pt x="2633" y="1449"/>
                  </a:lnTo>
                  <a:lnTo>
                    <a:pt x="2638" y="1384"/>
                  </a:lnTo>
                  <a:lnTo>
                    <a:pt x="2640" y="1318"/>
                  </a:lnTo>
                  <a:lnTo>
                    <a:pt x="2640" y="1318"/>
                  </a:lnTo>
                  <a:lnTo>
                    <a:pt x="2638" y="1252"/>
                  </a:lnTo>
                  <a:lnTo>
                    <a:pt x="2633" y="1187"/>
                  </a:lnTo>
                  <a:lnTo>
                    <a:pt x="2625" y="1123"/>
                  </a:lnTo>
                  <a:lnTo>
                    <a:pt x="2615" y="1059"/>
                  </a:lnTo>
                  <a:lnTo>
                    <a:pt x="2601" y="995"/>
                  </a:lnTo>
                  <a:lnTo>
                    <a:pt x="2583" y="935"/>
                  </a:lnTo>
                  <a:lnTo>
                    <a:pt x="2563" y="873"/>
                  </a:lnTo>
                  <a:lnTo>
                    <a:pt x="2541" y="814"/>
                  </a:lnTo>
                  <a:lnTo>
                    <a:pt x="2514" y="755"/>
                  </a:lnTo>
                  <a:lnTo>
                    <a:pt x="2485" y="698"/>
                  </a:lnTo>
                  <a:lnTo>
                    <a:pt x="2453" y="642"/>
                  </a:lnTo>
                  <a:lnTo>
                    <a:pt x="2419" y="587"/>
                  </a:lnTo>
                  <a:lnTo>
                    <a:pt x="2381" y="535"/>
                  </a:lnTo>
                  <a:lnTo>
                    <a:pt x="2342" y="482"/>
                  </a:lnTo>
                  <a:lnTo>
                    <a:pt x="2298" y="434"/>
                  </a:lnTo>
                  <a:lnTo>
                    <a:pt x="2253" y="387"/>
                  </a:lnTo>
                  <a:lnTo>
                    <a:pt x="2253" y="387"/>
                  </a:lnTo>
                  <a:close/>
                  <a:moveTo>
                    <a:pt x="2520" y="1259"/>
                  </a:moveTo>
                  <a:lnTo>
                    <a:pt x="2009" y="1259"/>
                  </a:lnTo>
                  <a:lnTo>
                    <a:pt x="2009" y="1259"/>
                  </a:lnTo>
                  <a:lnTo>
                    <a:pt x="2005" y="1184"/>
                  </a:lnTo>
                  <a:lnTo>
                    <a:pt x="2000" y="1108"/>
                  </a:lnTo>
                  <a:lnTo>
                    <a:pt x="1993" y="1034"/>
                  </a:lnTo>
                  <a:lnTo>
                    <a:pt x="1983" y="962"/>
                  </a:lnTo>
                  <a:lnTo>
                    <a:pt x="1972" y="889"/>
                  </a:lnTo>
                  <a:lnTo>
                    <a:pt x="1958" y="820"/>
                  </a:lnTo>
                  <a:lnTo>
                    <a:pt x="1943" y="751"/>
                  </a:lnTo>
                  <a:lnTo>
                    <a:pt x="1924" y="686"/>
                  </a:lnTo>
                  <a:lnTo>
                    <a:pt x="1924" y="686"/>
                  </a:lnTo>
                  <a:lnTo>
                    <a:pt x="1961" y="666"/>
                  </a:lnTo>
                  <a:lnTo>
                    <a:pt x="1997" y="646"/>
                  </a:lnTo>
                  <a:lnTo>
                    <a:pt x="2032" y="624"/>
                  </a:lnTo>
                  <a:lnTo>
                    <a:pt x="2066" y="602"/>
                  </a:lnTo>
                  <a:lnTo>
                    <a:pt x="2100" y="577"/>
                  </a:lnTo>
                  <a:lnTo>
                    <a:pt x="2133" y="551"/>
                  </a:lnTo>
                  <a:lnTo>
                    <a:pt x="2165" y="526"/>
                  </a:lnTo>
                  <a:lnTo>
                    <a:pt x="2197" y="499"/>
                  </a:lnTo>
                  <a:lnTo>
                    <a:pt x="2197" y="499"/>
                  </a:lnTo>
                  <a:lnTo>
                    <a:pt x="2231" y="538"/>
                  </a:lnTo>
                  <a:lnTo>
                    <a:pt x="2265" y="577"/>
                  </a:lnTo>
                  <a:lnTo>
                    <a:pt x="2297" y="619"/>
                  </a:lnTo>
                  <a:lnTo>
                    <a:pt x="2325" y="661"/>
                  </a:lnTo>
                  <a:lnTo>
                    <a:pt x="2352" y="704"/>
                  </a:lnTo>
                  <a:lnTo>
                    <a:pt x="2379" y="750"/>
                  </a:lnTo>
                  <a:lnTo>
                    <a:pt x="2403" y="797"/>
                  </a:lnTo>
                  <a:lnTo>
                    <a:pt x="2424" y="844"/>
                  </a:lnTo>
                  <a:lnTo>
                    <a:pt x="2443" y="893"/>
                  </a:lnTo>
                  <a:lnTo>
                    <a:pt x="2462" y="943"/>
                  </a:lnTo>
                  <a:lnTo>
                    <a:pt x="2477" y="994"/>
                  </a:lnTo>
                  <a:lnTo>
                    <a:pt x="2490" y="1044"/>
                  </a:lnTo>
                  <a:lnTo>
                    <a:pt x="2502" y="1098"/>
                  </a:lnTo>
                  <a:lnTo>
                    <a:pt x="2510" y="1150"/>
                  </a:lnTo>
                  <a:lnTo>
                    <a:pt x="2517" y="1204"/>
                  </a:lnTo>
                  <a:lnTo>
                    <a:pt x="2520" y="1259"/>
                  </a:lnTo>
                  <a:lnTo>
                    <a:pt x="2520" y="1259"/>
                  </a:lnTo>
                  <a:close/>
                  <a:moveTo>
                    <a:pt x="1379" y="1377"/>
                  </a:moveTo>
                  <a:lnTo>
                    <a:pt x="1891" y="1377"/>
                  </a:lnTo>
                  <a:lnTo>
                    <a:pt x="1891" y="1377"/>
                  </a:lnTo>
                  <a:lnTo>
                    <a:pt x="1887" y="1447"/>
                  </a:lnTo>
                  <a:lnTo>
                    <a:pt x="1884" y="1516"/>
                  </a:lnTo>
                  <a:lnTo>
                    <a:pt x="1877" y="1584"/>
                  </a:lnTo>
                  <a:lnTo>
                    <a:pt x="1869" y="1651"/>
                  </a:lnTo>
                  <a:lnTo>
                    <a:pt x="1857" y="1716"/>
                  </a:lnTo>
                  <a:lnTo>
                    <a:pt x="1845" y="1780"/>
                  </a:lnTo>
                  <a:lnTo>
                    <a:pt x="1832" y="1843"/>
                  </a:lnTo>
                  <a:lnTo>
                    <a:pt x="1815" y="1903"/>
                  </a:lnTo>
                  <a:lnTo>
                    <a:pt x="1815" y="1903"/>
                  </a:lnTo>
                  <a:lnTo>
                    <a:pt x="1763" y="1885"/>
                  </a:lnTo>
                  <a:lnTo>
                    <a:pt x="1711" y="1866"/>
                  </a:lnTo>
                  <a:lnTo>
                    <a:pt x="1657" y="1851"/>
                  </a:lnTo>
                  <a:lnTo>
                    <a:pt x="1603" y="1839"/>
                  </a:lnTo>
                  <a:lnTo>
                    <a:pt x="1547" y="1827"/>
                  </a:lnTo>
                  <a:lnTo>
                    <a:pt x="1492" y="1819"/>
                  </a:lnTo>
                  <a:lnTo>
                    <a:pt x="1436" y="1812"/>
                  </a:lnTo>
                  <a:lnTo>
                    <a:pt x="1379" y="1809"/>
                  </a:lnTo>
                  <a:lnTo>
                    <a:pt x="1379" y="1377"/>
                  </a:lnTo>
                  <a:close/>
                  <a:moveTo>
                    <a:pt x="2111" y="417"/>
                  </a:moveTo>
                  <a:lnTo>
                    <a:pt x="2111" y="417"/>
                  </a:lnTo>
                  <a:lnTo>
                    <a:pt x="2086" y="439"/>
                  </a:lnTo>
                  <a:lnTo>
                    <a:pt x="2059" y="461"/>
                  </a:lnTo>
                  <a:lnTo>
                    <a:pt x="2004" y="501"/>
                  </a:lnTo>
                  <a:lnTo>
                    <a:pt x="1946" y="538"/>
                  </a:lnTo>
                  <a:lnTo>
                    <a:pt x="1887" y="572"/>
                  </a:lnTo>
                  <a:lnTo>
                    <a:pt x="1887" y="572"/>
                  </a:lnTo>
                  <a:lnTo>
                    <a:pt x="1872" y="530"/>
                  </a:lnTo>
                  <a:lnTo>
                    <a:pt x="1855" y="489"/>
                  </a:lnTo>
                  <a:lnTo>
                    <a:pt x="1837" y="449"/>
                  </a:lnTo>
                  <a:lnTo>
                    <a:pt x="1818" y="410"/>
                  </a:lnTo>
                  <a:lnTo>
                    <a:pt x="1818" y="410"/>
                  </a:lnTo>
                  <a:lnTo>
                    <a:pt x="1798" y="373"/>
                  </a:lnTo>
                  <a:lnTo>
                    <a:pt x="1778" y="338"/>
                  </a:lnTo>
                  <a:lnTo>
                    <a:pt x="1758" y="304"/>
                  </a:lnTo>
                  <a:lnTo>
                    <a:pt x="1736" y="272"/>
                  </a:lnTo>
                  <a:lnTo>
                    <a:pt x="1714" y="242"/>
                  </a:lnTo>
                  <a:lnTo>
                    <a:pt x="1692" y="214"/>
                  </a:lnTo>
                  <a:lnTo>
                    <a:pt x="1669" y="188"/>
                  </a:lnTo>
                  <a:lnTo>
                    <a:pt x="1645" y="163"/>
                  </a:lnTo>
                  <a:lnTo>
                    <a:pt x="1645" y="163"/>
                  </a:lnTo>
                  <a:lnTo>
                    <a:pt x="1709" y="183"/>
                  </a:lnTo>
                  <a:lnTo>
                    <a:pt x="1773" y="207"/>
                  </a:lnTo>
                  <a:lnTo>
                    <a:pt x="1835" y="234"/>
                  </a:lnTo>
                  <a:lnTo>
                    <a:pt x="1894" y="264"/>
                  </a:lnTo>
                  <a:lnTo>
                    <a:pt x="1951" y="298"/>
                  </a:lnTo>
                  <a:lnTo>
                    <a:pt x="2007" y="335"/>
                  </a:lnTo>
                  <a:lnTo>
                    <a:pt x="2061" y="373"/>
                  </a:lnTo>
                  <a:lnTo>
                    <a:pt x="2111" y="417"/>
                  </a:lnTo>
                  <a:lnTo>
                    <a:pt x="2111" y="417"/>
                  </a:lnTo>
                  <a:close/>
                  <a:moveTo>
                    <a:pt x="1379" y="136"/>
                  </a:moveTo>
                  <a:lnTo>
                    <a:pt x="1379" y="136"/>
                  </a:lnTo>
                  <a:lnTo>
                    <a:pt x="1403" y="143"/>
                  </a:lnTo>
                  <a:lnTo>
                    <a:pt x="1424" y="151"/>
                  </a:lnTo>
                  <a:lnTo>
                    <a:pt x="1448" y="161"/>
                  </a:lnTo>
                  <a:lnTo>
                    <a:pt x="1470" y="173"/>
                  </a:lnTo>
                  <a:lnTo>
                    <a:pt x="1492" y="187"/>
                  </a:lnTo>
                  <a:lnTo>
                    <a:pt x="1514" y="203"/>
                  </a:lnTo>
                  <a:lnTo>
                    <a:pt x="1536" y="220"/>
                  </a:lnTo>
                  <a:lnTo>
                    <a:pt x="1557" y="240"/>
                  </a:lnTo>
                  <a:lnTo>
                    <a:pt x="1578" y="262"/>
                  </a:lnTo>
                  <a:lnTo>
                    <a:pt x="1598" y="286"/>
                  </a:lnTo>
                  <a:lnTo>
                    <a:pt x="1618" y="311"/>
                  </a:lnTo>
                  <a:lnTo>
                    <a:pt x="1638" y="338"/>
                  </a:lnTo>
                  <a:lnTo>
                    <a:pt x="1658" y="366"/>
                  </a:lnTo>
                  <a:lnTo>
                    <a:pt x="1677" y="397"/>
                  </a:lnTo>
                  <a:lnTo>
                    <a:pt x="1695" y="429"/>
                  </a:lnTo>
                  <a:lnTo>
                    <a:pt x="1712" y="462"/>
                  </a:lnTo>
                  <a:lnTo>
                    <a:pt x="1712" y="462"/>
                  </a:lnTo>
                  <a:lnTo>
                    <a:pt x="1731" y="501"/>
                  </a:lnTo>
                  <a:lnTo>
                    <a:pt x="1749" y="540"/>
                  </a:lnTo>
                  <a:lnTo>
                    <a:pt x="1764" y="580"/>
                  </a:lnTo>
                  <a:lnTo>
                    <a:pt x="1781" y="622"/>
                  </a:lnTo>
                  <a:lnTo>
                    <a:pt x="1781" y="622"/>
                  </a:lnTo>
                  <a:lnTo>
                    <a:pt x="1733" y="641"/>
                  </a:lnTo>
                  <a:lnTo>
                    <a:pt x="1684" y="657"/>
                  </a:lnTo>
                  <a:lnTo>
                    <a:pt x="1635" y="672"/>
                  </a:lnTo>
                  <a:lnTo>
                    <a:pt x="1584" y="684"/>
                  </a:lnTo>
                  <a:lnTo>
                    <a:pt x="1534" y="694"/>
                  </a:lnTo>
                  <a:lnTo>
                    <a:pt x="1483" y="703"/>
                  </a:lnTo>
                  <a:lnTo>
                    <a:pt x="1431" y="708"/>
                  </a:lnTo>
                  <a:lnTo>
                    <a:pt x="1379" y="713"/>
                  </a:lnTo>
                  <a:lnTo>
                    <a:pt x="1379" y="136"/>
                  </a:lnTo>
                  <a:close/>
                  <a:moveTo>
                    <a:pt x="1817" y="736"/>
                  </a:moveTo>
                  <a:lnTo>
                    <a:pt x="1817" y="736"/>
                  </a:lnTo>
                  <a:lnTo>
                    <a:pt x="1832" y="797"/>
                  </a:lnTo>
                  <a:lnTo>
                    <a:pt x="1845" y="859"/>
                  </a:lnTo>
                  <a:lnTo>
                    <a:pt x="1857" y="923"/>
                  </a:lnTo>
                  <a:lnTo>
                    <a:pt x="1869" y="987"/>
                  </a:lnTo>
                  <a:lnTo>
                    <a:pt x="1876" y="1054"/>
                  </a:lnTo>
                  <a:lnTo>
                    <a:pt x="1882" y="1121"/>
                  </a:lnTo>
                  <a:lnTo>
                    <a:pt x="1887" y="1190"/>
                  </a:lnTo>
                  <a:lnTo>
                    <a:pt x="1891" y="1259"/>
                  </a:lnTo>
                  <a:lnTo>
                    <a:pt x="1379" y="1259"/>
                  </a:lnTo>
                  <a:lnTo>
                    <a:pt x="1379" y="830"/>
                  </a:lnTo>
                  <a:lnTo>
                    <a:pt x="1379" y="830"/>
                  </a:lnTo>
                  <a:lnTo>
                    <a:pt x="1436" y="827"/>
                  </a:lnTo>
                  <a:lnTo>
                    <a:pt x="1492" y="820"/>
                  </a:lnTo>
                  <a:lnTo>
                    <a:pt x="1547" y="812"/>
                  </a:lnTo>
                  <a:lnTo>
                    <a:pt x="1603" y="802"/>
                  </a:lnTo>
                  <a:lnTo>
                    <a:pt x="1657" y="788"/>
                  </a:lnTo>
                  <a:lnTo>
                    <a:pt x="1711" y="773"/>
                  </a:lnTo>
                  <a:lnTo>
                    <a:pt x="1764" y="755"/>
                  </a:lnTo>
                  <a:lnTo>
                    <a:pt x="1817" y="736"/>
                  </a:lnTo>
                  <a:lnTo>
                    <a:pt x="1817" y="736"/>
                  </a:lnTo>
                  <a:close/>
                  <a:moveTo>
                    <a:pt x="1261" y="1259"/>
                  </a:moveTo>
                  <a:lnTo>
                    <a:pt x="749" y="1259"/>
                  </a:lnTo>
                  <a:lnTo>
                    <a:pt x="749" y="1259"/>
                  </a:lnTo>
                  <a:lnTo>
                    <a:pt x="753" y="1190"/>
                  </a:lnTo>
                  <a:lnTo>
                    <a:pt x="756" y="1121"/>
                  </a:lnTo>
                  <a:lnTo>
                    <a:pt x="763" y="1054"/>
                  </a:lnTo>
                  <a:lnTo>
                    <a:pt x="771" y="987"/>
                  </a:lnTo>
                  <a:lnTo>
                    <a:pt x="781" y="921"/>
                  </a:lnTo>
                  <a:lnTo>
                    <a:pt x="793" y="857"/>
                  </a:lnTo>
                  <a:lnTo>
                    <a:pt x="808" y="795"/>
                  </a:lnTo>
                  <a:lnTo>
                    <a:pt x="823" y="735"/>
                  </a:lnTo>
                  <a:lnTo>
                    <a:pt x="823" y="735"/>
                  </a:lnTo>
                  <a:lnTo>
                    <a:pt x="876" y="755"/>
                  </a:lnTo>
                  <a:lnTo>
                    <a:pt x="928" y="773"/>
                  </a:lnTo>
                  <a:lnTo>
                    <a:pt x="982" y="788"/>
                  </a:lnTo>
                  <a:lnTo>
                    <a:pt x="1037" y="802"/>
                  </a:lnTo>
                  <a:lnTo>
                    <a:pt x="1091" y="812"/>
                  </a:lnTo>
                  <a:lnTo>
                    <a:pt x="1148" y="820"/>
                  </a:lnTo>
                  <a:lnTo>
                    <a:pt x="1204" y="827"/>
                  </a:lnTo>
                  <a:lnTo>
                    <a:pt x="1259" y="830"/>
                  </a:lnTo>
                  <a:lnTo>
                    <a:pt x="1259" y="1259"/>
                  </a:lnTo>
                  <a:lnTo>
                    <a:pt x="1261" y="1259"/>
                  </a:lnTo>
                  <a:close/>
                  <a:moveTo>
                    <a:pt x="1261" y="136"/>
                  </a:moveTo>
                  <a:lnTo>
                    <a:pt x="1261" y="713"/>
                  </a:lnTo>
                  <a:lnTo>
                    <a:pt x="1261" y="713"/>
                  </a:lnTo>
                  <a:lnTo>
                    <a:pt x="1209" y="708"/>
                  </a:lnTo>
                  <a:lnTo>
                    <a:pt x="1157" y="703"/>
                  </a:lnTo>
                  <a:lnTo>
                    <a:pt x="1106" y="694"/>
                  </a:lnTo>
                  <a:lnTo>
                    <a:pt x="1056" y="684"/>
                  </a:lnTo>
                  <a:lnTo>
                    <a:pt x="1005" y="672"/>
                  </a:lnTo>
                  <a:lnTo>
                    <a:pt x="956" y="657"/>
                  </a:lnTo>
                  <a:lnTo>
                    <a:pt x="908" y="641"/>
                  </a:lnTo>
                  <a:lnTo>
                    <a:pt x="860" y="622"/>
                  </a:lnTo>
                  <a:lnTo>
                    <a:pt x="860" y="622"/>
                  </a:lnTo>
                  <a:lnTo>
                    <a:pt x="876" y="580"/>
                  </a:lnTo>
                  <a:lnTo>
                    <a:pt x="892" y="540"/>
                  </a:lnTo>
                  <a:lnTo>
                    <a:pt x="909" y="501"/>
                  </a:lnTo>
                  <a:lnTo>
                    <a:pt x="928" y="462"/>
                  </a:lnTo>
                  <a:lnTo>
                    <a:pt x="928" y="462"/>
                  </a:lnTo>
                  <a:lnTo>
                    <a:pt x="946" y="429"/>
                  </a:lnTo>
                  <a:lnTo>
                    <a:pt x="965" y="397"/>
                  </a:lnTo>
                  <a:lnTo>
                    <a:pt x="983" y="366"/>
                  </a:lnTo>
                  <a:lnTo>
                    <a:pt x="1002" y="338"/>
                  </a:lnTo>
                  <a:lnTo>
                    <a:pt x="1022" y="311"/>
                  </a:lnTo>
                  <a:lnTo>
                    <a:pt x="1042" y="286"/>
                  </a:lnTo>
                  <a:lnTo>
                    <a:pt x="1062" y="262"/>
                  </a:lnTo>
                  <a:lnTo>
                    <a:pt x="1083" y="240"/>
                  </a:lnTo>
                  <a:lnTo>
                    <a:pt x="1104" y="220"/>
                  </a:lnTo>
                  <a:lnTo>
                    <a:pt x="1126" y="203"/>
                  </a:lnTo>
                  <a:lnTo>
                    <a:pt x="1148" y="187"/>
                  </a:lnTo>
                  <a:lnTo>
                    <a:pt x="1170" y="173"/>
                  </a:lnTo>
                  <a:lnTo>
                    <a:pt x="1192" y="161"/>
                  </a:lnTo>
                  <a:lnTo>
                    <a:pt x="1216" y="151"/>
                  </a:lnTo>
                  <a:lnTo>
                    <a:pt x="1238" y="143"/>
                  </a:lnTo>
                  <a:lnTo>
                    <a:pt x="1261" y="136"/>
                  </a:lnTo>
                  <a:lnTo>
                    <a:pt x="1261" y="136"/>
                  </a:lnTo>
                  <a:close/>
                  <a:moveTo>
                    <a:pt x="995" y="163"/>
                  </a:moveTo>
                  <a:lnTo>
                    <a:pt x="995" y="163"/>
                  </a:lnTo>
                  <a:lnTo>
                    <a:pt x="971" y="188"/>
                  </a:lnTo>
                  <a:lnTo>
                    <a:pt x="948" y="214"/>
                  </a:lnTo>
                  <a:lnTo>
                    <a:pt x="926" y="242"/>
                  </a:lnTo>
                  <a:lnTo>
                    <a:pt x="904" y="272"/>
                  </a:lnTo>
                  <a:lnTo>
                    <a:pt x="882" y="304"/>
                  </a:lnTo>
                  <a:lnTo>
                    <a:pt x="862" y="338"/>
                  </a:lnTo>
                  <a:lnTo>
                    <a:pt x="842" y="373"/>
                  </a:lnTo>
                  <a:lnTo>
                    <a:pt x="822" y="410"/>
                  </a:lnTo>
                  <a:lnTo>
                    <a:pt x="822" y="410"/>
                  </a:lnTo>
                  <a:lnTo>
                    <a:pt x="803" y="449"/>
                  </a:lnTo>
                  <a:lnTo>
                    <a:pt x="786" y="489"/>
                  </a:lnTo>
                  <a:lnTo>
                    <a:pt x="769" y="530"/>
                  </a:lnTo>
                  <a:lnTo>
                    <a:pt x="753" y="572"/>
                  </a:lnTo>
                  <a:lnTo>
                    <a:pt x="753" y="572"/>
                  </a:lnTo>
                  <a:lnTo>
                    <a:pt x="694" y="538"/>
                  </a:lnTo>
                  <a:lnTo>
                    <a:pt x="636" y="501"/>
                  </a:lnTo>
                  <a:lnTo>
                    <a:pt x="581" y="461"/>
                  </a:lnTo>
                  <a:lnTo>
                    <a:pt x="529" y="417"/>
                  </a:lnTo>
                  <a:lnTo>
                    <a:pt x="529" y="417"/>
                  </a:lnTo>
                  <a:lnTo>
                    <a:pt x="579" y="373"/>
                  </a:lnTo>
                  <a:lnTo>
                    <a:pt x="633" y="335"/>
                  </a:lnTo>
                  <a:lnTo>
                    <a:pt x="689" y="298"/>
                  </a:lnTo>
                  <a:lnTo>
                    <a:pt x="746" y="264"/>
                  </a:lnTo>
                  <a:lnTo>
                    <a:pt x="806" y="234"/>
                  </a:lnTo>
                  <a:lnTo>
                    <a:pt x="867" y="207"/>
                  </a:lnTo>
                  <a:lnTo>
                    <a:pt x="931" y="183"/>
                  </a:lnTo>
                  <a:lnTo>
                    <a:pt x="995" y="163"/>
                  </a:lnTo>
                  <a:lnTo>
                    <a:pt x="995" y="163"/>
                  </a:lnTo>
                  <a:close/>
                  <a:moveTo>
                    <a:pt x="443" y="499"/>
                  </a:moveTo>
                  <a:lnTo>
                    <a:pt x="443" y="499"/>
                  </a:lnTo>
                  <a:lnTo>
                    <a:pt x="475" y="526"/>
                  </a:lnTo>
                  <a:lnTo>
                    <a:pt x="507" y="551"/>
                  </a:lnTo>
                  <a:lnTo>
                    <a:pt x="540" y="577"/>
                  </a:lnTo>
                  <a:lnTo>
                    <a:pt x="574" y="602"/>
                  </a:lnTo>
                  <a:lnTo>
                    <a:pt x="608" y="624"/>
                  </a:lnTo>
                  <a:lnTo>
                    <a:pt x="643" y="646"/>
                  </a:lnTo>
                  <a:lnTo>
                    <a:pt x="679" y="666"/>
                  </a:lnTo>
                  <a:lnTo>
                    <a:pt x="716" y="686"/>
                  </a:lnTo>
                  <a:lnTo>
                    <a:pt x="716" y="686"/>
                  </a:lnTo>
                  <a:lnTo>
                    <a:pt x="697" y="751"/>
                  </a:lnTo>
                  <a:lnTo>
                    <a:pt x="682" y="820"/>
                  </a:lnTo>
                  <a:lnTo>
                    <a:pt x="668" y="891"/>
                  </a:lnTo>
                  <a:lnTo>
                    <a:pt x="657" y="962"/>
                  </a:lnTo>
                  <a:lnTo>
                    <a:pt x="647" y="1034"/>
                  </a:lnTo>
                  <a:lnTo>
                    <a:pt x="640" y="1108"/>
                  </a:lnTo>
                  <a:lnTo>
                    <a:pt x="635" y="1184"/>
                  </a:lnTo>
                  <a:lnTo>
                    <a:pt x="631" y="1259"/>
                  </a:lnTo>
                  <a:lnTo>
                    <a:pt x="120" y="1259"/>
                  </a:lnTo>
                  <a:lnTo>
                    <a:pt x="120" y="1259"/>
                  </a:lnTo>
                  <a:lnTo>
                    <a:pt x="125" y="1204"/>
                  </a:lnTo>
                  <a:lnTo>
                    <a:pt x="130" y="1150"/>
                  </a:lnTo>
                  <a:lnTo>
                    <a:pt x="140" y="1098"/>
                  </a:lnTo>
                  <a:lnTo>
                    <a:pt x="150" y="1044"/>
                  </a:lnTo>
                  <a:lnTo>
                    <a:pt x="163" y="994"/>
                  </a:lnTo>
                  <a:lnTo>
                    <a:pt x="178" y="943"/>
                  </a:lnTo>
                  <a:lnTo>
                    <a:pt x="197" y="893"/>
                  </a:lnTo>
                  <a:lnTo>
                    <a:pt x="217" y="844"/>
                  </a:lnTo>
                  <a:lnTo>
                    <a:pt x="239" y="797"/>
                  </a:lnTo>
                  <a:lnTo>
                    <a:pt x="263" y="750"/>
                  </a:lnTo>
                  <a:lnTo>
                    <a:pt x="288" y="704"/>
                  </a:lnTo>
                  <a:lnTo>
                    <a:pt x="315" y="661"/>
                  </a:lnTo>
                  <a:lnTo>
                    <a:pt x="345" y="619"/>
                  </a:lnTo>
                  <a:lnTo>
                    <a:pt x="375" y="577"/>
                  </a:lnTo>
                  <a:lnTo>
                    <a:pt x="409" y="538"/>
                  </a:lnTo>
                  <a:lnTo>
                    <a:pt x="443" y="499"/>
                  </a:lnTo>
                  <a:lnTo>
                    <a:pt x="443" y="499"/>
                  </a:lnTo>
                  <a:close/>
                  <a:moveTo>
                    <a:pt x="120" y="1377"/>
                  </a:moveTo>
                  <a:lnTo>
                    <a:pt x="631" y="1377"/>
                  </a:lnTo>
                  <a:lnTo>
                    <a:pt x="631" y="1377"/>
                  </a:lnTo>
                  <a:lnTo>
                    <a:pt x="635" y="1454"/>
                  </a:lnTo>
                  <a:lnTo>
                    <a:pt x="640" y="1530"/>
                  </a:lnTo>
                  <a:lnTo>
                    <a:pt x="648" y="1604"/>
                  </a:lnTo>
                  <a:lnTo>
                    <a:pt x="657" y="1676"/>
                  </a:lnTo>
                  <a:lnTo>
                    <a:pt x="668" y="1748"/>
                  </a:lnTo>
                  <a:lnTo>
                    <a:pt x="682" y="1819"/>
                  </a:lnTo>
                  <a:lnTo>
                    <a:pt x="699" y="1886"/>
                  </a:lnTo>
                  <a:lnTo>
                    <a:pt x="717" y="1953"/>
                  </a:lnTo>
                  <a:lnTo>
                    <a:pt x="717" y="1953"/>
                  </a:lnTo>
                  <a:lnTo>
                    <a:pt x="680" y="1972"/>
                  </a:lnTo>
                  <a:lnTo>
                    <a:pt x="645" y="1994"/>
                  </a:lnTo>
                  <a:lnTo>
                    <a:pt x="609" y="2014"/>
                  </a:lnTo>
                  <a:lnTo>
                    <a:pt x="576" y="2038"/>
                  </a:lnTo>
                  <a:lnTo>
                    <a:pt x="542" y="2061"/>
                  </a:lnTo>
                  <a:lnTo>
                    <a:pt x="508" y="2086"/>
                  </a:lnTo>
                  <a:lnTo>
                    <a:pt x="476" y="2111"/>
                  </a:lnTo>
                  <a:lnTo>
                    <a:pt x="446" y="2140"/>
                  </a:lnTo>
                  <a:lnTo>
                    <a:pt x="446" y="2140"/>
                  </a:lnTo>
                  <a:lnTo>
                    <a:pt x="411" y="2101"/>
                  </a:lnTo>
                  <a:lnTo>
                    <a:pt x="377" y="2061"/>
                  </a:lnTo>
                  <a:lnTo>
                    <a:pt x="347" y="2019"/>
                  </a:lnTo>
                  <a:lnTo>
                    <a:pt x="317" y="1977"/>
                  </a:lnTo>
                  <a:lnTo>
                    <a:pt x="290" y="1933"/>
                  </a:lnTo>
                  <a:lnTo>
                    <a:pt x="263" y="1888"/>
                  </a:lnTo>
                  <a:lnTo>
                    <a:pt x="239" y="1841"/>
                  </a:lnTo>
                  <a:lnTo>
                    <a:pt x="217" y="1794"/>
                  </a:lnTo>
                  <a:lnTo>
                    <a:pt x="197" y="1745"/>
                  </a:lnTo>
                  <a:lnTo>
                    <a:pt x="180" y="1695"/>
                  </a:lnTo>
                  <a:lnTo>
                    <a:pt x="163" y="1644"/>
                  </a:lnTo>
                  <a:lnTo>
                    <a:pt x="150" y="1592"/>
                  </a:lnTo>
                  <a:lnTo>
                    <a:pt x="140" y="1540"/>
                  </a:lnTo>
                  <a:lnTo>
                    <a:pt x="131" y="1486"/>
                  </a:lnTo>
                  <a:lnTo>
                    <a:pt x="125" y="1432"/>
                  </a:lnTo>
                  <a:lnTo>
                    <a:pt x="120" y="1377"/>
                  </a:lnTo>
                  <a:lnTo>
                    <a:pt x="120" y="1377"/>
                  </a:lnTo>
                  <a:close/>
                  <a:moveTo>
                    <a:pt x="530" y="2222"/>
                  </a:moveTo>
                  <a:lnTo>
                    <a:pt x="530" y="2222"/>
                  </a:lnTo>
                  <a:lnTo>
                    <a:pt x="584" y="2179"/>
                  </a:lnTo>
                  <a:lnTo>
                    <a:pt x="638" y="2138"/>
                  </a:lnTo>
                  <a:lnTo>
                    <a:pt x="695" y="2101"/>
                  </a:lnTo>
                  <a:lnTo>
                    <a:pt x="754" y="2068"/>
                  </a:lnTo>
                  <a:lnTo>
                    <a:pt x="754" y="2068"/>
                  </a:lnTo>
                  <a:lnTo>
                    <a:pt x="769" y="2108"/>
                  </a:lnTo>
                  <a:lnTo>
                    <a:pt x="786" y="2148"/>
                  </a:lnTo>
                  <a:lnTo>
                    <a:pt x="803" y="2187"/>
                  </a:lnTo>
                  <a:lnTo>
                    <a:pt x="822" y="2226"/>
                  </a:lnTo>
                  <a:lnTo>
                    <a:pt x="822" y="2226"/>
                  </a:lnTo>
                  <a:lnTo>
                    <a:pt x="842" y="2263"/>
                  </a:lnTo>
                  <a:lnTo>
                    <a:pt x="862" y="2298"/>
                  </a:lnTo>
                  <a:lnTo>
                    <a:pt x="882" y="2332"/>
                  </a:lnTo>
                  <a:lnTo>
                    <a:pt x="904" y="2364"/>
                  </a:lnTo>
                  <a:lnTo>
                    <a:pt x="926" y="2394"/>
                  </a:lnTo>
                  <a:lnTo>
                    <a:pt x="948" y="2422"/>
                  </a:lnTo>
                  <a:lnTo>
                    <a:pt x="971" y="2449"/>
                  </a:lnTo>
                  <a:lnTo>
                    <a:pt x="995" y="2473"/>
                  </a:lnTo>
                  <a:lnTo>
                    <a:pt x="995" y="2473"/>
                  </a:lnTo>
                  <a:lnTo>
                    <a:pt x="931" y="2453"/>
                  </a:lnTo>
                  <a:lnTo>
                    <a:pt x="869" y="2429"/>
                  </a:lnTo>
                  <a:lnTo>
                    <a:pt x="806" y="2402"/>
                  </a:lnTo>
                  <a:lnTo>
                    <a:pt x="748" y="2372"/>
                  </a:lnTo>
                  <a:lnTo>
                    <a:pt x="690" y="2340"/>
                  </a:lnTo>
                  <a:lnTo>
                    <a:pt x="635" y="2303"/>
                  </a:lnTo>
                  <a:lnTo>
                    <a:pt x="581" y="2264"/>
                  </a:lnTo>
                  <a:lnTo>
                    <a:pt x="530" y="2222"/>
                  </a:lnTo>
                  <a:lnTo>
                    <a:pt x="530" y="2222"/>
                  </a:lnTo>
                  <a:close/>
                  <a:moveTo>
                    <a:pt x="1261" y="2500"/>
                  </a:moveTo>
                  <a:lnTo>
                    <a:pt x="1261" y="2500"/>
                  </a:lnTo>
                  <a:lnTo>
                    <a:pt x="1238" y="2493"/>
                  </a:lnTo>
                  <a:lnTo>
                    <a:pt x="1216" y="2485"/>
                  </a:lnTo>
                  <a:lnTo>
                    <a:pt x="1192" y="2475"/>
                  </a:lnTo>
                  <a:lnTo>
                    <a:pt x="1170" y="2463"/>
                  </a:lnTo>
                  <a:lnTo>
                    <a:pt x="1148" y="2449"/>
                  </a:lnTo>
                  <a:lnTo>
                    <a:pt x="1126" y="2433"/>
                  </a:lnTo>
                  <a:lnTo>
                    <a:pt x="1104" y="2416"/>
                  </a:lnTo>
                  <a:lnTo>
                    <a:pt x="1083" y="2396"/>
                  </a:lnTo>
                  <a:lnTo>
                    <a:pt x="1062" y="2374"/>
                  </a:lnTo>
                  <a:lnTo>
                    <a:pt x="1042" y="2350"/>
                  </a:lnTo>
                  <a:lnTo>
                    <a:pt x="1022" y="2325"/>
                  </a:lnTo>
                  <a:lnTo>
                    <a:pt x="1002" y="2298"/>
                  </a:lnTo>
                  <a:lnTo>
                    <a:pt x="983" y="2270"/>
                  </a:lnTo>
                  <a:lnTo>
                    <a:pt x="965" y="2239"/>
                  </a:lnTo>
                  <a:lnTo>
                    <a:pt x="946" y="2207"/>
                  </a:lnTo>
                  <a:lnTo>
                    <a:pt x="928" y="2174"/>
                  </a:lnTo>
                  <a:lnTo>
                    <a:pt x="928" y="2174"/>
                  </a:lnTo>
                  <a:lnTo>
                    <a:pt x="909" y="2137"/>
                  </a:lnTo>
                  <a:lnTo>
                    <a:pt x="892" y="2098"/>
                  </a:lnTo>
                  <a:lnTo>
                    <a:pt x="876" y="2058"/>
                  </a:lnTo>
                  <a:lnTo>
                    <a:pt x="860" y="2017"/>
                  </a:lnTo>
                  <a:lnTo>
                    <a:pt x="860" y="2017"/>
                  </a:lnTo>
                  <a:lnTo>
                    <a:pt x="909" y="1999"/>
                  </a:lnTo>
                  <a:lnTo>
                    <a:pt x="956" y="1982"/>
                  </a:lnTo>
                  <a:lnTo>
                    <a:pt x="1007" y="1967"/>
                  </a:lnTo>
                  <a:lnTo>
                    <a:pt x="1056" y="1955"/>
                  </a:lnTo>
                  <a:lnTo>
                    <a:pt x="1106" y="1945"/>
                  </a:lnTo>
                  <a:lnTo>
                    <a:pt x="1158" y="1937"/>
                  </a:lnTo>
                  <a:lnTo>
                    <a:pt x="1209" y="1932"/>
                  </a:lnTo>
                  <a:lnTo>
                    <a:pt x="1261" y="1928"/>
                  </a:lnTo>
                  <a:lnTo>
                    <a:pt x="1261" y="2500"/>
                  </a:lnTo>
                  <a:close/>
                  <a:moveTo>
                    <a:pt x="825" y="1903"/>
                  </a:moveTo>
                  <a:lnTo>
                    <a:pt x="825" y="1903"/>
                  </a:lnTo>
                  <a:lnTo>
                    <a:pt x="808" y="1843"/>
                  </a:lnTo>
                  <a:lnTo>
                    <a:pt x="795" y="1780"/>
                  </a:lnTo>
                  <a:lnTo>
                    <a:pt x="783" y="1716"/>
                  </a:lnTo>
                  <a:lnTo>
                    <a:pt x="773" y="1651"/>
                  </a:lnTo>
                  <a:lnTo>
                    <a:pt x="764" y="1584"/>
                  </a:lnTo>
                  <a:lnTo>
                    <a:pt x="758" y="1516"/>
                  </a:lnTo>
                  <a:lnTo>
                    <a:pt x="753" y="1447"/>
                  </a:lnTo>
                  <a:lnTo>
                    <a:pt x="749" y="1377"/>
                  </a:lnTo>
                  <a:lnTo>
                    <a:pt x="1261" y="1377"/>
                  </a:lnTo>
                  <a:lnTo>
                    <a:pt x="1261" y="1809"/>
                  </a:lnTo>
                  <a:lnTo>
                    <a:pt x="1261" y="1809"/>
                  </a:lnTo>
                  <a:lnTo>
                    <a:pt x="1206" y="1812"/>
                  </a:lnTo>
                  <a:lnTo>
                    <a:pt x="1148" y="1819"/>
                  </a:lnTo>
                  <a:lnTo>
                    <a:pt x="1093" y="1827"/>
                  </a:lnTo>
                  <a:lnTo>
                    <a:pt x="1039" y="1837"/>
                  </a:lnTo>
                  <a:lnTo>
                    <a:pt x="983" y="1851"/>
                  </a:lnTo>
                  <a:lnTo>
                    <a:pt x="929" y="1866"/>
                  </a:lnTo>
                  <a:lnTo>
                    <a:pt x="877" y="1885"/>
                  </a:lnTo>
                  <a:lnTo>
                    <a:pt x="825" y="1903"/>
                  </a:lnTo>
                  <a:lnTo>
                    <a:pt x="825" y="1903"/>
                  </a:lnTo>
                  <a:close/>
                  <a:moveTo>
                    <a:pt x="1381" y="2500"/>
                  </a:moveTo>
                  <a:lnTo>
                    <a:pt x="1381" y="1928"/>
                  </a:lnTo>
                  <a:lnTo>
                    <a:pt x="1381" y="1928"/>
                  </a:lnTo>
                  <a:lnTo>
                    <a:pt x="1431" y="1932"/>
                  </a:lnTo>
                  <a:lnTo>
                    <a:pt x="1483" y="1937"/>
                  </a:lnTo>
                  <a:lnTo>
                    <a:pt x="1534" y="1945"/>
                  </a:lnTo>
                  <a:lnTo>
                    <a:pt x="1584" y="1955"/>
                  </a:lnTo>
                  <a:lnTo>
                    <a:pt x="1635" y="1967"/>
                  </a:lnTo>
                  <a:lnTo>
                    <a:pt x="1684" y="1982"/>
                  </a:lnTo>
                  <a:lnTo>
                    <a:pt x="1733" y="1999"/>
                  </a:lnTo>
                  <a:lnTo>
                    <a:pt x="1780" y="2017"/>
                  </a:lnTo>
                  <a:lnTo>
                    <a:pt x="1780" y="2017"/>
                  </a:lnTo>
                  <a:lnTo>
                    <a:pt x="1764" y="2058"/>
                  </a:lnTo>
                  <a:lnTo>
                    <a:pt x="1749" y="2098"/>
                  </a:lnTo>
                  <a:lnTo>
                    <a:pt x="1731" y="2137"/>
                  </a:lnTo>
                  <a:lnTo>
                    <a:pt x="1714" y="2174"/>
                  </a:lnTo>
                  <a:lnTo>
                    <a:pt x="1714" y="2174"/>
                  </a:lnTo>
                  <a:lnTo>
                    <a:pt x="1695" y="2207"/>
                  </a:lnTo>
                  <a:lnTo>
                    <a:pt x="1677" y="2239"/>
                  </a:lnTo>
                  <a:lnTo>
                    <a:pt x="1658" y="2270"/>
                  </a:lnTo>
                  <a:lnTo>
                    <a:pt x="1638" y="2298"/>
                  </a:lnTo>
                  <a:lnTo>
                    <a:pt x="1620" y="2325"/>
                  </a:lnTo>
                  <a:lnTo>
                    <a:pt x="1599" y="2350"/>
                  </a:lnTo>
                  <a:lnTo>
                    <a:pt x="1579" y="2374"/>
                  </a:lnTo>
                  <a:lnTo>
                    <a:pt x="1557" y="2396"/>
                  </a:lnTo>
                  <a:lnTo>
                    <a:pt x="1537" y="2416"/>
                  </a:lnTo>
                  <a:lnTo>
                    <a:pt x="1515" y="2433"/>
                  </a:lnTo>
                  <a:lnTo>
                    <a:pt x="1493" y="2449"/>
                  </a:lnTo>
                  <a:lnTo>
                    <a:pt x="1472" y="2463"/>
                  </a:lnTo>
                  <a:lnTo>
                    <a:pt x="1448" y="2475"/>
                  </a:lnTo>
                  <a:lnTo>
                    <a:pt x="1426" y="2485"/>
                  </a:lnTo>
                  <a:lnTo>
                    <a:pt x="1403" y="2493"/>
                  </a:lnTo>
                  <a:lnTo>
                    <a:pt x="1381" y="2500"/>
                  </a:lnTo>
                  <a:lnTo>
                    <a:pt x="1381" y="2500"/>
                  </a:lnTo>
                  <a:close/>
                  <a:moveTo>
                    <a:pt x="1645" y="2473"/>
                  </a:moveTo>
                  <a:lnTo>
                    <a:pt x="1645" y="2473"/>
                  </a:lnTo>
                  <a:lnTo>
                    <a:pt x="1669" y="2448"/>
                  </a:lnTo>
                  <a:lnTo>
                    <a:pt x="1692" y="2422"/>
                  </a:lnTo>
                  <a:lnTo>
                    <a:pt x="1716" y="2394"/>
                  </a:lnTo>
                  <a:lnTo>
                    <a:pt x="1738" y="2364"/>
                  </a:lnTo>
                  <a:lnTo>
                    <a:pt x="1758" y="2332"/>
                  </a:lnTo>
                  <a:lnTo>
                    <a:pt x="1780" y="2298"/>
                  </a:lnTo>
                  <a:lnTo>
                    <a:pt x="1800" y="2263"/>
                  </a:lnTo>
                  <a:lnTo>
                    <a:pt x="1818" y="2226"/>
                  </a:lnTo>
                  <a:lnTo>
                    <a:pt x="1818" y="2226"/>
                  </a:lnTo>
                  <a:lnTo>
                    <a:pt x="1837" y="2187"/>
                  </a:lnTo>
                  <a:lnTo>
                    <a:pt x="1855" y="2148"/>
                  </a:lnTo>
                  <a:lnTo>
                    <a:pt x="1872" y="2108"/>
                  </a:lnTo>
                  <a:lnTo>
                    <a:pt x="1887" y="2066"/>
                  </a:lnTo>
                  <a:lnTo>
                    <a:pt x="1887" y="2066"/>
                  </a:lnTo>
                  <a:lnTo>
                    <a:pt x="1946" y="2100"/>
                  </a:lnTo>
                  <a:lnTo>
                    <a:pt x="2002" y="2137"/>
                  </a:lnTo>
                  <a:lnTo>
                    <a:pt x="2057" y="2177"/>
                  </a:lnTo>
                  <a:lnTo>
                    <a:pt x="2110" y="2221"/>
                  </a:lnTo>
                  <a:lnTo>
                    <a:pt x="2110" y="2221"/>
                  </a:lnTo>
                  <a:lnTo>
                    <a:pt x="2059" y="2263"/>
                  </a:lnTo>
                  <a:lnTo>
                    <a:pt x="2007" y="2303"/>
                  </a:lnTo>
                  <a:lnTo>
                    <a:pt x="1951" y="2338"/>
                  </a:lnTo>
                  <a:lnTo>
                    <a:pt x="1894" y="2372"/>
                  </a:lnTo>
                  <a:lnTo>
                    <a:pt x="1834" y="2402"/>
                  </a:lnTo>
                  <a:lnTo>
                    <a:pt x="1773" y="2429"/>
                  </a:lnTo>
                  <a:lnTo>
                    <a:pt x="1711" y="2453"/>
                  </a:lnTo>
                  <a:lnTo>
                    <a:pt x="1645" y="2473"/>
                  </a:lnTo>
                  <a:lnTo>
                    <a:pt x="1645" y="2473"/>
                  </a:lnTo>
                  <a:close/>
                  <a:moveTo>
                    <a:pt x="2196" y="2140"/>
                  </a:moveTo>
                  <a:lnTo>
                    <a:pt x="2196" y="2140"/>
                  </a:lnTo>
                  <a:lnTo>
                    <a:pt x="2165" y="2113"/>
                  </a:lnTo>
                  <a:lnTo>
                    <a:pt x="2132" y="2086"/>
                  </a:lnTo>
                  <a:lnTo>
                    <a:pt x="2100" y="2061"/>
                  </a:lnTo>
                  <a:lnTo>
                    <a:pt x="2066" y="2038"/>
                  </a:lnTo>
                  <a:lnTo>
                    <a:pt x="2032" y="2014"/>
                  </a:lnTo>
                  <a:lnTo>
                    <a:pt x="1997" y="1994"/>
                  </a:lnTo>
                  <a:lnTo>
                    <a:pt x="1961" y="1972"/>
                  </a:lnTo>
                  <a:lnTo>
                    <a:pt x="1924" y="1953"/>
                  </a:lnTo>
                  <a:lnTo>
                    <a:pt x="1924" y="1953"/>
                  </a:lnTo>
                  <a:lnTo>
                    <a:pt x="1943" y="1886"/>
                  </a:lnTo>
                  <a:lnTo>
                    <a:pt x="1958" y="1819"/>
                  </a:lnTo>
                  <a:lnTo>
                    <a:pt x="1973" y="1748"/>
                  </a:lnTo>
                  <a:lnTo>
                    <a:pt x="1985" y="1676"/>
                  </a:lnTo>
                  <a:lnTo>
                    <a:pt x="1993" y="1604"/>
                  </a:lnTo>
                  <a:lnTo>
                    <a:pt x="2002" y="1528"/>
                  </a:lnTo>
                  <a:lnTo>
                    <a:pt x="2007" y="1454"/>
                  </a:lnTo>
                  <a:lnTo>
                    <a:pt x="2010" y="1377"/>
                  </a:lnTo>
                  <a:lnTo>
                    <a:pt x="2522" y="1377"/>
                  </a:lnTo>
                  <a:lnTo>
                    <a:pt x="2522" y="1377"/>
                  </a:lnTo>
                  <a:lnTo>
                    <a:pt x="2517" y="1432"/>
                  </a:lnTo>
                  <a:lnTo>
                    <a:pt x="2510" y="1486"/>
                  </a:lnTo>
                  <a:lnTo>
                    <a:pt x="2502" y="1540"/>
                  </a:lnTo>
                  <a:lnTo>
                    <a:pt x="2490" y="1592"/>
                  </a:lnTo>
                  <a:lnTo>
                    <a:pt x="2477" y="1644"/>
                  </a:lnTo>
                  <a:lnTo>
                    <a:pt x="2462" y="1695"/>
                  </a:lnTo>
                  <a:lnTo>
                    <a:pt x="2445" y="1745"/>
                  </a:lnTo>
                  <a:lnTo>
                    <a:pt x="2424" y="1794"/>
                  </a:lnTo>
                  <a:lnTo>
                    <a:pt x="2403" y="1841"/>
                  </a:lnTo>
                  <a:lnTo>
                    <a:pt x="2379" y="1888"/>
                  </a:lnTo>
                  <a:lnTo>
                    <a:pt x="2352" y="1933"/>
                  </a:lnTo>
                  <a:lnTo>
                    <a:pt x="2325" y="1977"/>
                  </a:lnTo>
                  <a:lnTo>
                    <a:pt x="2295" y="2019"/>
                  </a:lnTo>
                  <a:lnTo>
                    <a:pt x="2265" y="2061"/>
                  </a:lnTo>
                  <a:lnTo>
                    <a:pt x="2231" y="2101"/>
                  </a:lnTo>
                  <a:lnTo>
                    <a:pt x="2196" y="2140"/>
                  </a:lnTo>
                  <a:lnTo>
                    <a:pt x="2196" y="2140"/>
                  </a:lnTo>
                  <a:close/>
                  <a:moveTo>
                    <a:pt x="2196" y="2140"/>
                  </a:moveTo>
                  <a:lnTo>
                    <a:pt x="2196" y="21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nvGrpSpPr>
          <p:cNvPr id="445" name="Group 444">
            <a:extLst>
              <a:ext uri="{FF2B5EF4-FFF2-40B4-BE49-F238E27FC236}">
                <a16:creationId xmlns:a16="http://schemas.microsoft.com/office/drawing/2014/main" id="{E2BABF21-F243-49C7-8528-956CA569A293}"/>
              </a:ext>
            </a:extLst>
          </p:cNvPr>
          <p:cNvGrpSpPr/>
          <p:nvPr/>
        </p:nvGrpSpPr>
        <p:grpSpPr>
          <a:xfrm>
            <a:off x="8773828" y="4656206"/>
            <a:ext cx="872334" cy="872334"/>
            <a:chOff x="2824427" y="1111816"/>
            <a:chExt cx="872334" cy="872334"/>
          </a:xfrm>
          <a:solidFill>
            <a:schemeClr val="bg1">
              <a:lumMod val="95000"/>
            </a:schemeClr>
          </a:solidFill>
        </p:grpSpPr>
        <p:sp>
          <p:nvSpPr>
            <p:cNvPr id="446" name="Freeform 363">
              <a:extLst>
                <a:ext uri="{FF2B5EF4-FFF2-40B4-BE49-F238E27FC236}">
                  <a16:creationId xmlns:a16="http://schemas.microsoft.com/office/drawing/2014/main" id="{82A5FF64-3C99-4BBF-AE08-E65B9E8C8943}"/>
                </a:ext>
              </a:extLst>
            </p:cNvPr>
            <p:cNvSpPr/>
            <p:nvPr/>
          </p:nvSpPr>
          <p:spPr>
            <a:xfrm>
              <a:off x="2824427" y="1111816"/>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47" name="Freeform 58">
              <a:extLst>
                <a:ext uri="{FF2B5EF4-FFF2-40B4-BE49-F238E27FC236}">
                  <a16:creationId xmlns:a16="http://schemas.microsoft.com/office/drawing/2014/main" id="{4B112F71-8E8B-44EE-9ABF-7B9A409BDCE3}"/>
                </a:ext>
              </a:extLst>
            </p:cNvPr>
            <p:cNvSpPr>
              <a:spLocks noEditPoints="1"/>
            </p:cNvSpPr>
            <p:nvPr/>
          </p:nvSpPr>
          <p:spPr bwMode="auto">
            <a:xfrm>
              <a:off x="3019413" y="1305661"/>
              <a:ext cx="486813" cy="471304"/>
            </a:xfrm>
            <a:custGeom>
              <a:avLst/>
              <a:gdLst>
                <a:gd name="T0" fmla="*/ 564 w 565"/>
                <a:gd name="T1" fmla="*/ 129 h 547"/>
                <a:gd name="T2" fmla="*/ 565 w 565"/>
                <a:gd name="T3" fmla="*/ 121 h 547"/>
                <a:gd name="T4" fmla="*/ 564 w 565"/>
                <a:gd name="T5" fmla="*/ 114 h 547"/>
                <a:gd name="T6" fmla="*/ 550 w 565"/>
                <a:gd name="T7" fmla="*/ 108 h 547"/>
                <a:gd name="T8" fmla="*/ 436 w 565"/>
                <a:gd name="T9" fmla="*/ 64 h 547"/>
                <a:gd name="T10" fmla="*/ 436 w 565"/>
                <a:gd name="T11" fmla="*/ 59 h 547"/>
                <a:gd name="T12" fmla="*/ 428 w 565"/>
                <a:gd name="T13" fmla="*/ 51 h 547"/>
                <a:gd name="T14" fmla="*/ 189 w 565"/>
                <a:gd name="T15" fmla="*/ 51 h 547"/>
                <a:gd name="T16" fmla="*/ 189 w 565"/>
                <a:gd name="T17" fmla="*/ 13 h 547"/>
                <a:gd name="T18" fmla="*/ 185 w 565"/>
                <a:gd name="T19" fmla="*/ 4 h 547"/>
                <a:gd name="T20" fmla="*/ 174 w 565"/>
                <a:gd name="T21" fmla="*/ 0 h 547"/>
                <a:gd name="T22" fmla="*/ 168 w 565"/>
                <a:gd name="T23" fmla="*/ 0 h 547"/>
                <a:gd name="T24" fmla="*/ 160 w 565"/>
                <a:gd name="T25" fmla="*/ 7 h 547"/>
                <a:gd name="T26" fmla="*/ 160 w 565"/>
                <a:gd name="T27" fmla="*/ 64 h 547"/>
                <a:gd name="T28" fmla="*/ 160 w 565"/>
                <a:gd name="T29" fmla="*/ 517 h 547"/>
                <a:gd name="T30" fmla="*/ 14 w 565"/>
                <a:gd name="T31" fmla="*/ 517 h 547"/>
                <a:gd name="T32" fmla="*/ 4 w 565"/>
                <a:gd name="T33" fmla="*/ 523 h 547"/>
                <a:gd name="T34" fmla="*/ 0 w 565"/>
                <a:gd name="T35" fmla="*/ 532 h 547"/>
                <a:gd name="T36" fmla="*/ 0 w 565"/>
                <a:gd name="T37" fmla="*/ 538 h 547"/>
                <a:gd name="T38" fmla="*/ 8 w 565"/>
                <a:gd name="T39" fmla="*/ 545 h 547"/>
                <a:gd name="T40" fmla="*/ 446 w 565"/>
                <a:gd name="T41" fmla="*/ 547 h 547"/>
                <a:gd name="T42" fmla="*/ 451 w 565"/>
                <a:gd name="T43" fmla="*/ 545 h 547"/>
                <a:gd name="T44" fmla="*/ 459 w 565"/>
                <a:gd name="T45" fmla="*/ 538 h 547"/>
                <a:gd name="T46" fmla="*/ 461 w 565"/>
                <a:gd name="T47" fmla="*/ 532 h 547"/>
                <a:gd name="T48" fmla="*/ 457 w 565"/>
                <a:gd name="T49" fmla="*/ 523 h 547"/>
                <a:gd name="T50" fmla="*/ 446 w 565"/>
                <a:gd name="T51" fmla="*/ 517 h 547"/>
                <a:gd name="T52" fmla="*/ 189 w 565"/>
                <a:gd name="T53" fmla="*/ 302 h 547"/>
                <a:gd name="T54" fmla="*/ 347 w 565"/>
                <a:gd name="T55" fmla="*/ 344 h 547"/>
                <a:gd name="T56" fmla="*/ 347 w 565"/>
                <a:gd name="T57" fmla="*/ 350 h 547"/>
                <a:gd name="T58" fmla="*/ 354 w 565"/>
                <a:gd name="T59" fmla="*/ 359 h 547"/>
                <a:gd name="T60" fmla="*/ 550 w 565"/>
                <a:gd name="T61" fmla="*/ 359 h 547"/>
                <a:gd name="T62" fmla="*/ 558 w 565"/>
                <a:gd name="T63" fmla="*/ 357 h 547"/>
                <a:gd name="T64" fmla="*/ 564 w 565"/>
                <a:gd name="T65" fmla="*/ 353 h 547"/>
                <a:gd name="T66" fmla="*/ 564 w 565"/>
                <a:gd name="T67" fmla="*/ 338 h 547"/>
                <a:gd name="T68" fmla="*/ 189 w 565"/>
                <a:gd name="T69" fmla="*/ 80 h 547"/>
                <a:gd name="T70" fmla="*/ 408 w 565"/>
                <a:gd name="T71" fmla="*/ 272 h 547"/>
                <a:gd name="T72" fmla="*/ 189 w 565"/>
                <a:gd name="T73" fmla="*/ 80 h 547"/>
                <a:gd name="T74" fmla="*/ 375 w 565"/>
                <a:gd name="T75" fmla="*/ 302 h 547"/>
                <a:gd name="T76" fmla="*/ 423 w 565"/>
                <a:gd name="T77" fmla="*/ 302 h 547"/>
                <a:gd name="T78" fmla="*/ 432 w 565"/>
                <a:gd name="T79" fmla="*/ 298 h 547"/>
                <a:gd name="T80" fmla="*/ 436 w 565"/>
                <a:gd name="T81" fmla="*/ 287 h 547"/>
                <a:gd name="T82" fmla="*/ 527 w 565"/>
                <a:gd name="T83" fmla="*/ 137 h 547"/>
                <a:gd name="T84" fmla="*/ 486 w 565"/>
                <a:gd name="T85" fmla="*/ 228 h 547"/>
                <a:gd name="T86" fmla="*/ 486 w 565"/>
                <a:gd name="T87" fmla="*/ 239 h 547"/>
                <a:gd name="T88" fmla="*/ 375 w 565"/>
                <a:gd name="T89" fmla="*/ 33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5" h="547">
                  <a:moveTo>
                    <a:pt x="516" y="234"/>
                  </a:moveTo>
                  <a:lnTo>
                    <a:pt x="564" y="129"/>
                  </a:lnTo>
                  <a:lnTo>
                    <a:pt x="564" y="129"/>
                  </a:lnTo>
                  <a:lnTo>
                    <a:pt x="565" y="121"/>
                  </a:lnTo>
                  <a:lnTo>
                    <a:pt x="564" y="114"/>
                  </a:lnTo>
                  <a:lnTo>
                    <a:pt x="564" y="114"/>
                  </a:lnTo>
                  <a:lnTo>
                    <a:pt x="558" y="110"/>
                  </a:lnTo>
                  <a:lnTo>
                    <a:pt x="550" y="108"/>
                  </a:lnTo>
                  <a:lnTo>
                    <a:pt x="436" y="108"/>
                  </a:lnTo>
                  <a:lnTo>
                    <a:pt x="436" y="64"/>
                  </a:lnTo>
                  <a:lnTo>
                    <a:pt x="436" y="64"/>
                  </a:lnTo>
                  <a:lnTo>
                    <a:pt x="436" y="59"/>
                  </a:lnTo>
                  <a:lnTo>
                    <a:pt x="432" y="55"/>
                  </a:lnTo>
                  <a:lnTo>
                    <a:pt x="428" y="51"/>
                  </a:lnTo>
                  <a:lnTo>
                    <a:pt x="423" y="51"/>
                  </a:lnTo>
                  <a:lnTo>
                    <a:pt x="189" y="51"/>
                  </a:lnTo>
                  <a:lnTo>
                    <a:pt x="189" y="13"/>
                  </a:lnTo>
                  <a:lnTo>
                    <a:pt x="189" y="13"/>
                  </a:lnTo>
                  <a:lnTo>
                    <a:pt x="187" y="7"/>
                  </a:lnTo>
                  <a:lnTo>
                    <a:pt x="185" y="4"/>
                  </a:lnTo>
                  <a:lnTo>
                    <a:pt x="179" y="0"/>
                  </a:lnTo>
                  <a:lnTo>
                    <a:pt x="174" y="0"/>
                  </a:lnTo>
                  <a:lnTo>
                    <a:pt x="174" y="0"/>
                  </a:lnTo>
                  <a:lnTo>
                    <a:pt x="168" y="0"/>
                  </a:lnTo>
                  <a:lnTo>
                    <a:pt x="164" y="4"/>
                  </a:lnTo>
                  <a:lnTo>
                    <a:pt x="160" y="7"/>
                  </a:lnTo>
                  <a:lnTo>
                    <a:pt x="160" y="13"/>
                  </a:lnTo>
                  <a:lnTo>
                    <a:pt x="160" y="64"/>
                  </a:lnTo>
                  <a:lnTo>
                    <a:pt x="160" y="287"/>
                  </a:lnTo>
                  <a:lnTo>
                    <a:pt x="160" y="517"/>
                  </a:lnTo>
                  <a:lnTo>
                    <a:pt x="14" y="517"/>
                  </a:lnTo>
                  <a:lnTo>
                    <a:pt x="14" y="517"/>
                  </a:lnTo>
                  <a:lnTo>
                    <a:pt x="8" y="519"/>
                  </a:lnTo>
                  <a:lnTo>
                    <a:pt x="4" y="523"/>
                  </a:lnTo>
                  <a:lnTo>
                    <a:pt x="0" y="526"/>
                  </a:lnTo>
                  <a:lnTo>
                    <a:pt x="0" y="532"/>
                  </a:lnTo>
                  <a:lnTo>
                    <a:pt x="0" y="532"/>
                  </a:lnTo>
                  <a:lnTo>
                    <a:pt x="0" y="538"/>
                  </a:lnTo>
                  <a:lnTo>
                    <a:pt x="4" y="544"/>
                  </a:lnTo>
                  <a:lnTo>
                    <a:pt x="8" y="545"/>
                  </a:lnTo>
                  <a:lnTo>
                    <a:pt x="14" y="547"/>
                  </a:lnTo>
                  <a:lnTo>
                    <a:pt x="446" y="547"/>
                  </a:lnTo>
                  <a:lnTo>
                    <a:pt x="446" y="547"/>
                  </a:lnTo>
                  <a:lnTo>
                    <a:pt x="451" y="545"/>
                  </a:lnTo>
                  <a:lnTo>
                    <a:pt x="457" y="544"/>
                  </a:lnTo>
                  <a:lnTo>
                    <a:pt x="459" y="538"/>
                  </a:lnTo>
                  <a:lnTo>
                    <a:pt x="461" y="532"/>
                  </a:lnTo>
                  <a:lnTo>
                    <a:pt x="461" y="532"/>
                  </a:lnTo>
                  <a:lnTo>
                    <a:pt x="459" y="526"/>
                  </a:lnTo>
                  <a:lnTo>
                    <a:pt x="457" y="523"/>
                  </a:lnTo>
                  <a:lnTo>
                    <a:pt x="451" y="519"/>
                  </a:lnTo>
                  <a:lnTo>
                    <a:pt x="446" y="517"/>
                  </a:lnTo>
                  <a:lnTo>
                    <a:pt x="189" y="517"/>
                  </a:lnTo>
                  <a:lnTo>
                    <a:pt x="189" y="302"/>
                  </a:lnTo>
                  <a:lnTo>
                    <a:pt x="347" y="302"/>
                  </a:lnTo>
                  <a:lnTo>
                    <a:pt x="347" y="344"/>
                  </a:lnTo>
                  <a:lnTo>
                    <a:pt x="347" y="344"/>
                  </a:lnTo>
                  <a:lnTo>
                    <a:pt x="347" y="350"/>
                  </a:lnTo>
                  <a:lnTo>
                    <a:pt x="350" y="355"/>
                  </a:lnTo>
                  <a:lnTo>
                    <a:pt x="354" y="359"/>
                  </a:lnTo>
                  <a:lnTo>
                    <a:pt x="360" y="359"/>
                  </a:lnTo>
                  <a:lnTo>
                    <a:pt x="550" y="359"/>
                  </a:lnTo>
                  <a:lnTo>
                    <a:pt x="550" y="359"/>
                  </a:lnTo>
                  <a:lnTo>
                    <a:pt x="558" y="357"/>
                  </a:lnTo>
                  <a:lnTo>
                    <a:pt x="564" y="353"/>
                  </a:lnTo>
                  <a:lnTo>
                    <a:pt x="564" y="353"/>
                  </a:lnTo>
                  <a:lnTo>
                    <a:pt x="565" y="346"/>
                  </a:lnTo>
                  <a:lnTo>
                    <a:pt x="564" y="338"/>
                  </a:lnTo>
                  <a:lnTo>
                    <a:pt x="516" y="234"/>
                  </a:lnTo>
                  <a:close/>
                  <a:moveTo>
                    <a:pt x="189" y="80"/>
                  </a:moveTo>
                  <a:lnTo>
                    <a:pt x="408" y="80"/>
                  </a:lnTo>
                  <a:lnTo>
                    <a:pt x="408" y="272"/>
                  </a:lnTo>
                  <a:lnTo>
                    <a:pt x="189" y="272"/>
                  </a:lnTo>
                  <a:lnTo>
                    <a:pt x="189" y="80"/>
                  </a:lnTo>
                  <a:close/>
                  <a:moveTo>
                    <a:pt x="375" y="331"/>
                  </a:moveTo>
                  <a:lnTo>
                    <a:pt x="375" y="302"/>
                  </a:lnTo>
                  <a:lnTo>
                    <a:pt x="423" y="302"/>
                  </a:lnTo>
                  <a:lnTo>
                    <a:pt x="423" y="302"/>
                  </a:lnTo>
                  <a:lnTo>
                    <a:pt x="428" y="300"/>
                  </a:lnTo>
                  <a:lnTo>
                    <a:pt x="432" y="298"/>
                  </a:lnTo>
                  <a:lnTo>
                    <a:pt x="436" y="293"/>
                  </a:lnTo>
                  <a:lnTo>
                    <a:pt x="436" y="287"/>
                  </a:lnTo>
                  <a:lnTo>
                    <a:pt x="436" y="137"/>
                  </a:lnTo>
                  <a:lnTo>
                    <a:pt x="527" y="137"/>
                  </a:lnTo>
                  <a:lnTo>
                    <a:pt x="486" y="228"/>
                  </a:lnTo>
                  <a:lnTo>
                    <a:pt x="486" y="228"/>
                  </a:lnTo>
                  <a:lnTo>
                    <a:pt x="484" y="234"/>
                  </a:lnTo>
                  <a:lnTo>
                    <a:pt x="486" y="239"/>
                  </a:lnTo>
                  <a:lnTo>
                    <a:pt x="527" y="331"/>
                  </a:lnTo>
                  <a:lnTo>
                    <a:pt x="375" y="3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nvGrpSpPr>
          <p:cNvPr id="448" name="Group 447">
            <a:extLst>
              <a:ext uri="{FF2B5EF4-FFF2-40B4-BE49-F238E27FC236}">
                <a16:creationId xmlns:a16="http://schemas.microsoft.com/office/drawing/2014/main" id="{8687A0B2-42E8-4971-8E58-1BBB2831E0A7}"/>
              </a:ext>
            </a:extLst>
          </p:cNvPr>
          <p:cNvGrpSpPr/>
          <p:nvPr/>
        </p:nvGrpSpPr>
        <p:grpSpPr>
          <a:xfrm>
            <a:off x="11064559" y="4656206"/>
            <a:ext cx="872334" cy="872334"/>
            <a:chOff x="826171" y="1111816"/>
            <a:chExt cx="872334" cy="872334"/>
          </a:xfrm>
          <a:solidFill>
            <a:schemeClr val="bg1">
              <a:lumMod val="95000"/>
            </a:schemeClr>
          </a:solidFill>
        </p:grpSpPr>
        <p:sp>
          <p:nvSpPr>
            <p:cNvPr id="449" name="Freeform 358">
              <a:extLst>
                <a:ext uri="{FF2B5EF4-FFF2-40B4-BE49-F238E27FC236}">
                  <a16:creationId xmlns:a16="http://schemas.microsoft.com/office/drawing/2014/main" id="{1EB1BEA6-8309-4CC4-A3F7-8B48E25D7CA5}"/>
                </a:ext>
              </a:extLst>
            </p:cNvPr>
            <p:cNvSpPr/>
            <p:nvPr/>
          </p:nvSpPr>
          <p:spPr>
            <a:xfrm>
              <a:off x="826171" y="1111816"/>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450" name="Group 449">
              <a:extLst>
                <a:ext uri="{FF2B5EF4-FFF2-40B4-BE49-F238E27FC236}">
                  <a16:creationId xmlns:a16="http://schemas.microsoft.com/office/drawing/2014/main" id="{05DDCEE7-EDAE-4B23-A509-636E0A21A1AA}"/>
                </a:ext>
              </a:extLst>
            </p:cNvPr>
            <p:cNvGrpSpPr/>
            <p:nvPr/>
          </p:nvGrpSpPr>
          <p:grpSpPr>
            <a:xfrm>
              <a:off x="977123" y="1253714"/>
              <a:ext cx="570430" cy="599682"/>
              <a:chOff x="7943851" y="5224463"/>
              <a:chExt cx="990600" cy="1041400"/>
            </a:xfrm>
            <a:grpFill/>
          </p:grpSpPr>
          <p:sp>
            <p:nvSpPr>
              <p:cNvPr id="451" name="Freeform 59">
                <a:extLst>
                  <a:ext uri="{FF2B5EF4-FFF2-40B4-BE49-F238E27FC236}">
                    <a16:creationId xmlns:a16="http://schemas.microsoft.com/office/drawing/2014/main" id="{B05BA3F5-F9A9-4C7E-8965-A49A225CA247}"/>
                  </a:ext>
                </a:extLst>
              </p:cNvPr>
              <p:cNvSpPr>
                <a:spLocks/>
              </p:cNvSpPr>
              <p:nvPr/>
            </p:nvSpPr>
            <p:spPr bwMode="auto">
              <a:xfrm>
                <a:off x="8234363" y="5746750"/>
                <a:ext cx="93663" cy="93663"/>
              </a:xfrm>
              <a:custGeom>
                <a:avLst/>
                <a:gdLst>
                  <a:gd name="T0" fmla="*/ 0 w 59"/>
                  <a:gd name="T1" fmla="*/ 29 h 59"/>
                  <a:gd name="T2" fmla="*/ 0 w 59"/>
                  <a:gd name="T3" fmla="*/ 29 h 59"/>
                  <a:gd name="T4" fmla="*/ 0 w 59"/>
                  <a:gd name="T5" fmla="*/ 36 h 59"/>
                  <a:gd name="T6" fmla="*/ 2 w 59"/>
                  <a:gd name="T7" fmla="*/ 40 h 59"/>
                  <a:gd name="T8" fmla="*/ 7 w 59"/>
                  <a:gd name="T9" fmla="*/ 50 h 59"/>
                  <a:gd name="T10" fmla="*/ 17 w 59"/>
                  <a:gd name="T11" fmla="*/ 57 h 59"/>
                  <a:gd name="T12" fmla="*/ 23 w 59"/>
                  <a:gd name="T13" fmla="*/ 59 h 59"/>
                  <a:gd name="T14" fmla="*/ 28 w 59"/>
                  <a:gd name="T15" fmla="*/ 59 h 59"/>
                  <a:gd name="T16" fmla="*/ 28 w 59"/>
                  <a:gd name="T17" fmla="*/ 59 h 59"/>
                  <a:gd name="T18" fmla="*/ 34 w 59"/>
                  <a:gd name="T19" fmla="*/ 59 h 59"/>
                  <a:gd name="T20" fmla="*/ 40 w 59"/>
                  <a:gd name="T21" fmla="*/ 57 h 59"/>
                  <a:gd name="T22" fmla="*/ 49 w 59"/>
                  <a:gd name="T23" fmla="*/ 50 h 59"/>
                  <a:gd name="T24" fmla="*/ 57 w 59"/>
                  <a:gd name="T25" fmla="*/ 40 h 59"/>
                  <a:gd name="T26" fmla="*/ 59 w 59"/>
                  <a:gd name="T27" fmla="*/ 36 h 59"/>
                  <a:gd name="T28" fmla="*/ 59 w 59"/>
                  <a:gd name="T29" fmla="*/ 29 h 59"/>
                  <a:gd name="T30" fmla="*/ 59 w 59"/>
                  <a:gd name="T31" fmla="*/ 29 h 59"/>
                  <a:gd name="T32" fmla="*/ 59 w 59"/>
                  <a:gd name="T33" fmla="*/ 23 h 59"/>
                  <a:gd name="T34" fmla="*/ 57 w 59"/>
                  <a:gd name="T35" fmla="*/ 17 h 59"/>
                  <a:gd name="T36" fmla="*/ 49 w 59"/>
                  <a:gd name="T37" fmla="*/ 8 h 59"/>
                  <a:gd name="T38" fmla="*/ 40 w 59"/>
                  <a:gd name="T39" fmla="*/ 2 h 59"/>
                  <a:gd name="T40" fmla="*/ 34 w 59"/>
                  <a:gd name="T41" fmla="*/ 0 h 59"/>
                  <a:gd name="T42" fmla="*/ 28 w 59"/>
                  <a:gd name="T43" fmla="*/ 0 h 59"/>
                  <a:gd name="T44" fmla="*/ 28 w 59"/>
                  <a:gd name="T45" fmla="*/ 0 h 59"/>
                  <a:gd name="T46" fmla="*/ 23 w 59"/>
                  <a:gd name="T47" fmla="*/ 0 h 59"/>
                  <a:gd name="T48" fmla="*/ 17 w 59"/>
                  <a:gd name="T49" fmla="*/ 2 h 59"/>
                  <a:gd name="T50" fmla="*/ 7 w 59"/>
                  <a:gd name="T51" fmla="*/ 8 h 59"/>
                  <a:gd name="T52" fmla="*/ 2 w 59"/>
                  <a:gd name="T53" fmla="*/ 17 h 59"/>
                  <a:gd name="T54" fmla="*/ 0 w 59"/>
                  <a:gd name="T55" fmla="*/ 23 h 59"/>
                  <a:gd name="T56" fmla="*/ 0 w 59"/>
                  <a:gd name="T57" fmla="*/ 29 h 59"/>
                  <a:gd name="T58" fmla="*/ 0 w 59"/>
                  <a:gd name="T5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59">
                    <a:moveTo>
                      <a:pt x="0" y="29"/>
                    </a:moveTo>
                    <a:lnTo>
                      <a:pt x="0" y="29"/>
                    </a:lnTo>
                    <a:lnTo>
                      <a:pt x="0" y="36"/>
                    </a:lnTo>
                    <a:lnTo>
                      <a:pt x="2" y="40"/>
                    </a:lnTo>
                    <a:lnTo>
                      <a:pt x="7" y="50"/>
                    </a:lnTo>
                    <a:lnTo>
                      <a:pt x="17" y="57"/>
                    </a:lnTo>
                    <a:lnTo>
                      <a:pt x="23" y="59"/>
                    </a:lnTo>
                    <a:lnTo>
                      <a:pt x="28" y="59"/>
                    </a:lnTo>
                    <a:lnTo>
                      <a:pt x="28" y="59"/>
                    </a:lnTo>
                    <a:lnTo>
                      <a:pt x="34" y="59"/>
                    </a:lnTo>
                    <a:lnTo>
                      <a:pt x="40" y="57"/>
                    </a:lnTo>
                    <a:lnTo>
                      <a:pt x="49" y="50"/>
                    </a:lnTo>
                    <a:lnTo>
                      <a:pt x="57" y="40"/>
                    </a:lnTo>
                    <a:lnTo>
                      <a:pt x="59" y="36"/>
                    </a:lnTo>
                    <a:lnTo>
                      <a:pt x="59" y="29"/>
                    </a:lnTo>
                    <a:lnTo>
                      <a:pt x="59" y="29"/>
                    </a:lnTo>
                    <a:lnTo>
                      <a:pt x="59" y="23"/>
                    </a:lnTo>
                    <a:lnTo>
                      <a:pt x="57" y="17"/>
                    </a:lnTo>
                    <a:lnTo>
                      <a:pt x="49" y="8"/>
                    </a:lnTo>
                    <a:lnTo>
                      <a:pt x="40" y="2"/>
                    </a:lnTo>
                    <a:lnTo>
                      <a:pt x="34" y="0"/>
                    </a:lnTo>
                    <a:lnTo>
                      <a:pt x="28" y="0"/>
                    </a:lnTo>
                    <a:lnTo>
                      <a:pt x="28" y="0"/>
                    </a:lnTo>
                    <a:lnTo>
                      <a:pt x="23" y="0"/>
                    </a:lnTo>
                    <a:lnTo>
                      <a:pt x="17" y="2"/>
                    </a:lnTo>
                    <a:lnTo>
                      <a:pt x="7" y="8"/>
                    </a:lnTo>
                    <a:lnTo>
                      <a:pt x="2" y="17"/>
                    </a:lnTo>
                    <a:lnTo>
                      <a:pt x="0" y="23"/>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52" name="Freeform 60">
                <a:extLst>
                  <a:ext uri="{FF2B5EF4-FFF2-40B4-BE49-F238E27FC236}">
                    <a16:creationId xmlns:a16="http://schemas.microsoft.com/office/drawing/2014/main" id="{25E913A3-137D-4F32-AB46-A10B6A6B6AE8}"/>
                  </a:ext>
                </a:extLst>
              </p:cNvPr>
              <p:cNvSpPr>
                <a:spLocks/>
              </p:cNvSpPr>
              <p:nvPr/>
            </p:nvSpPr>
            <p:spPr bwMode="auto">
              <a:xfrm>
                <a:off x="8535988" y="5746750"/>
                <a:ext cx="93663" cy="93663"/>
              </a:xfrm>
              <a:custGeom>
                <a:avLst/>
                <a:gdLst>
                  <a:gd name="T0" fmla="*/ 30 w 59"/>
                  <a:gd name="T1" fmla="*/ 59 h 59"/>
                  <a:gd name="T2" fmla="*/ 30 w 59"/>
                  <a:gd name="T3" fmla="*/ 59 h 59"/>
                  <a:gd name="T4" fmla="*/ 36 w 59"/>
                  <a:gd name="T5" fmla="*/ 59 h 59"/>
                  <a:gd name="T6" fmla="*/ 42 w 59"/>
                  <a:gd name="T7" fmla="*/ 57 h 59"/>
                  <a:gd name="T8" fmla="*/ 51 w 59"/>
                  <a:gd name="T9" fmla="*/ 50 h 59"/>
                  <a:gd name="T10" fmla="*/ 57 w 59"/>
                  <a:gd name="T11" fmla="*/ 40 h 59"/>
                  <a:gd name="T12" fmla="*/ 59 w 59"/>
                  <a:gd name="T13" fmla="*/ 36 h 59"/>
                  <a:gd name="T14" fmla="*/ 59 w 59"/>
                  <a:gd name="T15" fmla="*/ 29 h 59"/>
                  <a:gd name="T16" fmla="*/ 59 w 59"/>
                  <a:gd name="T17" fmla="*/ 29 h 59"/>
                  <a:gd name="T18" fmla="*/ 59 w 59"/>
                  <a:gd name="T19" fmla="*/ 23 h 59"/>
                  <a:gd name="T20" fmla="*/ 57 w 59"/>
                  <a:gd name="T21" fmla="*/ 17 h 59"/>
                  <a:gd name="T22" fmla="*/ 51 w 59"/>
                  <a:gd name="T23" fmla="*/ 8 h 59"/>
                  <a:gd name="T24" fmla="*/ 42 w 59"/>
                  <a:gd name="T25" fmla="*/ 2 h 59"/>
                  <a:gd name="T26" fmla="*/ 36 w 59"/>
                  <a:gd name="T27" fmla="*/ 0 h 59"/>
                  <a:gd name="T28" fmla="*/ 30 w 59"/>
                  <a:gd name="T29" fmla="*/ 0 h 59"/>
                  <a:gd name="T30" fmla="*/ 30 w 59"/>
                  <a:gd name="T31" fmla="*/ 0 h 59"/>
                  <a:gd name="T32" fmla="*/ 25 w 59"/>
                  <a:gd name="T33" fmla="*/ 0 h 59"/>
                  <a:gd name="T34" fmla="*/ 19 w 59"/>
                  <a:gd name="T35" fmla="*/ 2 h 59"/>
                  <a:gd name="T36" fmla="*/ 10 w 59"/>
                  <a:gd name="T37" fmla="*/ 8 h 59"/>
                  <a:gd name="T38" fmla="*/ 4 w 59"/>
                  <a:gd name="T39" fmla="*/ 17 h 59"/>
                  <a:gd name="T40" fmla="*/ 2 w 59"/>
                  <a:gd name="T41" fmla="*/ 23 h 59"/>
                  <a:gd name="T42" fmla="*/ 0 w 59"/>
                  <a:gd name="T43" fmla="*/ 29 h 59"/>
                  <a:gd name="T44" fmla="*/ 0 w 59"/>
                  <a:gd name="T45" fmla="*/ 29 h 59"/>
                  <a:gd name="T46" fmla="*/ 2 w 59"/>
                  <a:gd name="T47" fmla="*/ 36 h 59"/>
                  <a:gd name="T48" fmla="*/ 4 w 59"/>
                  <a:gd name="T49" fmla="*/ 40 h 59"/>
                  <a:gd name="T50" fmla="*/ 10 w 59"/>
                  <a:gd name="T51" fmla="*/ 50 h 59"/>
                  <a:gd name="T52" fmla="*/ 19 w 59"/>
                  <a:gd name="T53" fmla="*/ 57 h 59"/>
                  <a:gd name="T54" fmla="*/ 25 w 59"/>
                  <a:gd name="T55" fmla="*/ 59 h 59"/>
                  <a:gd name="T56" fmla="*/ 30 w 59"/>
                  <a:gd name="T57" fmla="*/ 59 h 59"/>
                  <a:gd name="T58" fmla="*/ 30 w 59"/>
                  <a:gd name="T5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59">
                    <a:moveTo>
                      <a:pt x="30" y="59"/>
                    </a:moveTo>
                    <a:lnTo>
                      <a:pt x="30" y="59"/>
                    </a:lnTo>
                    <a:lnTo>
                      <a:pt x="36" y="59"/>
                    </a:lnTo>
                    <a:lnTo>
                      <a:pt x="42" y="57"/>
                    </a:lnTo>
                    <a:lnTo>
                      <a:pt x="51" y="50"/>
                    </a:lnTo>
                    <a:lnTo>
                      <a:pt x="57" y="40"/>
                    </a:lnTo>
                    <a:lnTo>
                      <a:pt x="59" y="36"/>
                    </a:lnTo>
                    <a:lnTo>
                      <a:pt x="59" y="29"/>
                    </a:lnTo>
                    <a:lnTo>
                      <a:pt x="59" y="29"/>
                    </a:lnTo>
                    <a:lnTo>
                      <a:pt x="59" y="23"/>
                    </a:lnTo>
                    <a:lnTo>
                      <a:pt x="57" y="17"/>
                    </a:lnTo>
                    <a:lnTo>
                      <a:pt x="51" y="8"/>
                    </a:lnTo>
                    <a:lnTo>
                      <a:pt x="42" y="2"/>
                    </a:lnTo>
                    <a:lnTo>
                      <a:pt x="36" y="0"/>
                    </a:lnTo>
                    <a:lnTo>
                      <a:pt x="30" y="0"/>
                    </a:lnTo>
                    <a:lnTo>
                      <a:pt x="30" y="0"/>
                    </a:lnTo>
                    <a:lnTo>
                      <a:pt x="25" y="0"/>
                    </a:lnTo>
                    <a:lnTo>
                      <a:pt x="19" y="2"/>
                    </a:lnTo>
                    <a:lnTo>
                      <a:pt x="10" y="8"/>
                    </a:lnTo>
                    <a:lnTo>
                      <a:pt x="4" y="17"/>
                    </a:lnTo>
                    <a:lnTo>
                      <a:pt x="2" y="23"/>
                    </a:lnTo>
                    <a:lnTo>
                      <a:pt x="0" y="29"/>
                    </a:lnTo>
                    <a:lnTo>
                      <a:pt x="0" y="29"/>
                    </a:lnTo>
                    <a:lnTo>
                      <a:pt x="2" y="36"/>
                    </a:lnTo>
                    <a:lnTo>
                      <a:pt x="4" y="40"/>
                    </a:lnTo>
                    <a:lnTo>
                      <a:pt x="10" y="50"/>
                    </a:lnTo>
                    <a:lnTo>
                      <a:pt x="19" y="57"/>
                    </a:lnTo>
                    <a:lnTo>
                      <a:pt x="25" y="59"/>
                    </a:lnTo>
                    <a:lnTo>
                      <a:pt x="30" y="59"/>
                    </a:lnTo>
                    <a:lnTo>
                      <a:pt x="3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453" name="Freeform 61">
                <a:extLst>
                  <a:ext uri="{FF2B5EF4-FFF2-40B4-BE49-F238E27FC236}">
                    <a16:creationId xmlns:a16="http://schemas.microsoft.com/office/drawing/2014/main" id="{F81D12DA-8EDC-49A9-8AC6-6ABBDB43A6A9}"/>
                  </a:ext>
                </a:extLst>
              </p:cNvPr>
              <p:cNvSpPr>
                <a:spLocks noEditPoints="1"/>
              </p:cNvSpPr>
              <p:nvPr/>
            </p:nvSpPr>
            <p:spPr bwMode="auto">
              <a:xfrm>
                <a:off x="7943851" y="5224463"/>
                <a:ext cx="990600" cy="1041400"/>
              </a:xfrm>
              <a:custGeom>
                <a:avLst/>
                <a:gdLst>
                  <a:gd name="T0" fmla="*/ 559 w 624"/>
                  <a:gd name="T1" fmla="*/ 160 h 656"/>
                  <a:gd name="T2" fmla="*/ 491 w 624"/>
                  <a:gd name="T3" fmla="*/ 69 h 656"/>
                  <a:gd name="T4" fmla="*/ 339 w 624"/>
                  <a:gd name="T5" fmla="*/ 2 h 656"/>
                  <a:gd name="T6" fmla="*/ 200 w 624"/>
                  <a:gd name="T7" fmla="*/ 23 h 656"/>
                  <a:gd name="T8" fmla="*/ 93 w 624"/>
                  <a:gd name="T9" fmla="*/ 105 h 656"/>
                  <a:gd name="T10" fmla="*/ 40 w 624"/>
                  <a:gd name="T11" fmla="*/ 223 h 656"/>
                  <a:gd name="T12" fmla="*/ 6 w 624"/>
                  <a:gd name="T13" fmla="*/ 289 h 656"/>
                  <a:gd name="T14" fmla="*/ 4 w 624"/>
                  <a:gd name="T15" fmla="*/ 383 h 656"/>
                  <a:gd name="T16" fmla="*/ 38 w 624"/>
                  <a:gd name="T17" fmla="*/ 438 h 656"/>
                  <a:gd name="T18" fmla="*/ 103 w 624"/>
                  <a:gd name="T19" fmla="*/ 451 h 656"/>
                  <a:gd name="T20" fmla="*/ 154 w 624"/>
                  <a:gd name="T21" fmla="*/ 521 h 656"/>
                  <a:gd name="T22" fmla="*/ 228 w 624"/>
                  <a:gd name="T23" fmla="*/ 588 h 656"/>
                  <a:gd name="T24" fmla="*/ 295 w 624"/>
                  <a:gd name="T25" fmla="*/ 575 h 656"/>
                  <a:gd name="T26" fmla="*/ 219 w 624"/>
                  <a:gd name="T27" fmla="*/ 540 h 656"/>
                  <a:gd name="T28" fmla="*/ 149 w 624"/>
                  <a:gd name="T29" fmla="*/ 447 h 656"/>
                  <a:gd name="T30" fmla="*/ 124 w 624"/>
                  <a:gd name="T31" fmla="*/ 339 h 656"/>
                  <a:gd name="T32" fmla="*/ 171 w 624"/>
                  <a:gd name="T33" fmla="*/ 305 h 656"/>
                  <a:gd name="T34" fmla="*/ 246 w 624"/>
                  <a:gd name="T35" fmla="*/ 232 h 656"/>
                  <a:gd name="T36" fmla="*/ 341 w 624"/>
                  <a:gd name="T37" fmla="*/ 295 h 656"/>
                  <a:gd name="T38" fmla="*/ 495 w 624"/>
                  <a:gd name="T39" fmla="*/ 339 h 656"/>
                  <a:gd name="T40" fmla="*/ 462 w 624"/>
                  <a:gd name="T41" fmla="*/ 466 h 656"/>
                  <a:gd name="T42" fmla="*/ 402 w 624"/>
                  <a:gd name="T43" fmla="*/ 559 h 656"/>
                  <a:gd name="T44" fmla="*/ 466 w 624"/>
                  <a:gd name="T45" fmla="*/ 521 h 656"/>
                  <a:gd name="T46" fmla="*/ 510 w 624"/>
                  <a:gd name="T47" fmla="*/ 441 h 656"/>
                  <a:gd name="T48" fmla="*/ 499 w 624"/>
                  <a:gd name="T49" fmla="*/ 506 h 656"/>
                  <a:gd name="T50" fmla="*/ 432 w 624"/>
                  <a:gd name="T51" fmla="*/ 580 h 656"/>
                  <a:gd name="T52" fmla="*/ 375 w 624"/>
                  <a:gd name="T53" fmla="*/ 601 h 656"/>
                  <a:gd name="T54" fmla="*/ 345 w 624"/>
                  <a:gd name="T55" fmla="*/ 597 h 656"/>
                  <a:gd name="T56" fmla="*/ 325 w 624"/>
                  <a:gd name="T57" fmla="*/ 626 h 656"/>
                  <a:gd name="T58" fmla="*/ 339 w 624"/>
                  <a:gd name="T59" fmla="*/ 653 h 656"/>
                  <a:gd name="T60" fmla="*/ 373 w 624"/>
                  <a:gd name="T61" fmla="*/ 653 h 656"/>
                  <a:gd name="T62" fmla="*/ 434 w 624"/>
                  <a:gd name="T63" fmla="*/ 618 h 656"/>
                  <a:gd name="T64" fmla="*/ 512 w 624"/>
                  <a:gd name="T65" fmla="*/ 546 h 656"/>
                  <a:gd name="T66" fmla="*/ 580 w 624"/>
                  <a:gd name="T67" fmla="*/ 441 h 656"/>
                  <a:gd name="T68" fmla="*/ 618 w 624"/>
                  <a:gd name="T69" fmla="*/ 398 h 656"/>
                  <a:gd name="T70" fmla="*/ 622 w 624"/>
                  <a:gd name="T71" fmla="*/ 301 h 656"/>
                  <a:gd name="T72" fmla="*/ 582 w 624"/>
                  <a:gd name="T73" fmla="*/ 242 h 656"/>
                  <a:gd name="T74" fmla="*/ 46 w 624"/>
                  <a:gd name="T75" fmla="*/ 403 h 656"/>
                  <a:gd name="T76" fmla="*/ 34 w 624"/>
                  <a:gd name="T77" fmla="*/ 320 h 656"/>
                  <a:gd name="T78" fmla="*/ 53 w 624"/>
                  <a:gd name="T79" fmla="*/ 314 h 656"/>
                  <a:gd name="T80" fmla="*/ 251 w 624"/>
                  <a:gd name="T81" fmla="*/ 185 h 656"/>
                  <a:gd name="T82" fmla="*/ 236 w 624"/>
                  <a:gd name="T83" fmla="*/ 183 h 656"/>
                  <a:gd name="T84" fmla="*/ 213 w 624"/>
                  <a:gd name="T85" fmla="*/ 221 h 656"/>
                  <a:gd name="T86" fmla="*/ 141 w 624"/>
                  <a:gd name="T87" fmla="*/ 280 h 656"/>
                  <a:gd name="T88" fmla="*/ 76 w 624"/>
                  <a:gd name="T89" fmla="*/ 211 h 656"/>
                  <a:gd name="T90" fmla="*/ 133 w 624"/>
                  <a:gd name="T91" fmla="*/ 111 h 656"/>
                  <a:gd name="T92" fmla="*/ 259 w 624"/>
                  <a:gd name="T93" fmla="*/ 38 h 656"/>
                  <a:gd name="T94" fmla="*/ 384 w 624"/>
                  <a:gd name="T95" fmla="*/ 44 h 656"/>
                  <a:gd name="T96" fmla="*/ 487 w 624"/>
                  <a:gd name="T97" fmla="*/ 111 h 656"/>
                  <a:gd name="T98" fmla="*/ 548 w 624"/>
                  <a:gd name="T99" fmla="*/ 234 h 656"/>
                  <a:gd name="T100" fmla="*/ 398 w 624"/>
                  <a:gd name="T101" fmla="*/ 276 h 656"/>
                  <a:gd name="T102" fmla="*/ 297 w 624"/>
                  <a:gd name="T103" fmla="*/ 234 h 656"/>
                  <a:gd name="T104" fmla="*/ 571 w 624"/>
                  <a:gd name="T105" fmla="*/ 409 h 656"/>
                  <a:gd name="T106" fmla="*/ 578 w 624"/>
                  <a:gd name="T107" fmla="*/ 310 h 656"/>
                  <a:gd name="T108" fmla="*/ 588 w 624"/>
                  <a:gd name="T109" fmla="*/ 295 h 656"/>
                  <a:gd name="T110" fmla="*/ 584 w 624"/>
                  <a:gd name="T111" fmla="*/ 39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4" h="656">
                    <a:moveTo>
                      <a:pt x="582" y="242"/>
                    </a:moveTo>
                    <a:lnTo>
                      <a:pt x="582" y="242"/>
                    </a:lnTo>
                    <a:lnTo>
                      <a:pt x="578" y="221"/>
                    </a:lnTo>
                    <a:lnTo>
                      <a:pt x="575" y="200"/>
                    </a:lnTo>
                    <a:lnTo>
                      <a:pt x="567" y="179"/>
                    </a:lnTo>
                    <a:lnTo>
                      <a:pt x="559" y="160"/>
                    </a:lnTo>
                    <a:lnTo>
                      <a:pt x="550" y="141"/>
                    </a:lnTo>
                    <a:lnTo>
                      <a:pt x="539" y="122"/>
                    </a:lnTo>
                    <a:lnTo>
                      <a:pt x="527" y="105"/>
                    </a:lnTo>
                    <a:lnTo>
                      <a:pt x="512" y="88"/>
                    </a:lnTo>
                    <a:lnTo>
                      <a:pt x="512" y="88"/>
                    </a:lnTo>
                    <a:lnTo>
                      <a:pt x="491" y="69"/>
                    </a:lnTo>
                    <a:lnTo>
                      <a:pt x="470" y="50"/>
                    </a:lnTo>
                    <a:lnTo>
                      <a:pt x="445" y="35"/>
                    </a:lnTo>
                    <a:lnTo>
                      <a:pt x="421" y="23"/>
                    </a:lnTo>
                    <a:lnTo>
                      <a:pt x="394" y="14"/>
                    </a:lnTo>
                    <a:lnTo>
                      <a:pt x="367" y="6"/>
                    </a:lnTo>
                    <a:lnTo>
                      <a:pt x="339" y="2"/>
                    </a:lnTo>
                    <a:lnTo>
                      <a:pt x="310" y="0"/>
                    </a:lnTo>
                    <a:lnTo>
                      <a:pt x="310" y="0"/>
                    </a:lnTo>
                    <a:lnTo>
                      <a:pt x="282" y="2"/>
                    </a:lnTo>
                    <a:lnTo>
                      <a:pt x="253" y="6"/>
                    </a:lnTo>
                    <a:lnTo>
                      <a:pt x="225" y="14"/>
                    </a:lnTo>
                    <a:lnTo>
                      <a:pt x="200" y="23"/>
                    </a:lnTo>
                    <a:lnTo>
                      <a:pt x="173" y="35"/>
                    </a:lnTo>
                    <a:lnTo>
                      <a:pt x="150" y="50"/>
                    </a:lnTo>
                    <a:lnTo>
                      <a:pt x="128" y="69"/>
                    </a:lnTo>
                    <a:lnTo>
                      <a:pt x="109" y="88"/>
                    </a:lnTo>
                    <a:lnTo>
                      <a:pt x="109" y="88"/>
                    </a:lnTo>
                    <a:lnTo>
                      <a:pt x="93" y="105"/>
                    </a:lnTo>
                    <a:lnTo>
                      <a:pt x="80" y="122"/>
                    </a:lnTo>
                    <a:lnTo>
                      <a:pt x="71" y="141"/>
                    </a:lnTo>
                    <a:lnTo>
                      <a:pt x="59" y="160"/>
                    </a:lnTo>
                    <a:lnTo>
                      <a:pt x="52" y="181"/>
                    </a:lnTo>
                    <a:lnTo>
                      <a:pt x="46" y="202"/>
                    </a:lnTo>
                    <a:lnTo>
                      <a:pt x="40" y="223"/>
                    </a:lnTo>
                    <a:lnTo>
                      <a:pt x="36" y="244"/>
                    </a:lnTo>
                    <a:lnTo>
                      <a:pt x="36" y="244"/>
                    </a:lnTo>
                    <a:lnTo>
                      <a:pt x="25" y="253"/>
                    </a:lnTo>
                    <a:lnTo>
                      <a:pt x="15" y="263"/>
                    </a:lnTo>
                    <a:lnTo>
                      <a:pt x="10" y="276"/>
                    </a:lnTo>
                    <a:lnTo>
                      <a:pt x="6" y="289"/>
                    </a:lnTo>
                    <a:lnTo>
                      <a:pt x="2" y="303"/>
                    </a:lnTo>
                    <a:lnTo>
                      <a:pt x="2" y="316"/>
                    </a:lnTo>
                    <a:lnTo>
                      <a:pt x="0" y="341"/>
                    </a:lnTo>
                    <a:lnTo>
                      <a:pt x="0" y="341"/>
                    </a:lnTo>
                    <a:lnTo>
                      <a:pt x="2" y="367"/>
                    </a:lnTo>
                    <a:lnTo>
                      <a:pt x="4" y="383"/>
                    </a:lnTo>
                    <a:lnTo>
                      <a:pt x="6" y="398"/>
                    </a:lnTo>
                    <a:lnTo>
                      <a:pt x="12" y="411"/>
                    </a:lnTo>
                    <a:lnTo>
                      <a:pt x="19" y="424"/>
                    </a:lnTo>
                    <a:lnTo>
                      <a:pt x="25" y="430"/>
                    </a:lnTo>
                    <a:lnTo>
                      <a:pt x="31" y="434"/>
                    </a:lnTo>
                    <a:lnTo>
                      <a:pt x="38" y="438"/>
                    </a:lnTo>
                    <a:lnTo>
                      <a:pt x="46" y="441"/>
                    </a:lnTo>
                    <a:lnTo>
                      <a:pt x="82" y="453"/>
                    </a:lnTo>
                    <a:lnTo>
                      <a:pt x="82" y="453"/>
                    </a:lnTo>
                    <a:lnTo>
                      <a:pt x="92" y="453"/>
                    </a:lnTo>
                    <a:lnTo>
                      <a:pt x="92" y="453"/>
                    </a:lnTo>
                    <a:lnTo>
                      <a:pt x="103" y="451"/>
                    </a:lnTo>
                    <a:lnTo>
                      <a:pt x="112" y="445"/>
                    </a:lnTo>
                    <a:lnTo>
                      <a:pt x="112" y="445"/>
                    </a:lnTo>
                    <a:lnTo>
                      <a:pt x="120" y="466"/>
                    </a:lnTo>
                    <a:lnTo>
                      <a:pt x="131" y="485"/>
                    </a:lnTo>
                    <a:lnTo>
                      <a:pt x="141" y="502"/>
                    </a:lnTo>
                    <a:lnTo>
                      <a:pt x="154" y="521"/>
                    </a:lnTo>
                    <a:lnTo>
                      <a:pt x="154" y="521"/>
                    </a:lnTo>
                    <a:lnTo>
                      <a:pt x="168" y="537"/>
                    </a:lnTo>
                    <a:lnTo>
                      <a:pt x="181" y="552"/>
                    </a:lnTo>
                    <a:lnTo>
                      <a:pt x="196" y="565"/>
                    </a:lnTo>
                    <a:lnTo>
                      <a:pt x="213" y="576"/>
                    </a:lnTo>
                    <a:lnTo>
                      <a:pt x="228" y="588"/>
                    </a:lnTo>
                    <a:lnTo>
                      <a:pt x="246" y="595"/>
                    </a:lnTo>
                    <a:lnTo>
                      <a:pt x="263" y="601"/>
                    </a:lnTo>
                    <a:lnTo>
                      <a:pt x="280" y="605"/>
                    </a:lnTo>
                    <a:lnTo>
                      <a:pt x="280" y="605"/>
                    </a:lnTo>
                    <a:lnTo>
                      <a:pt x="286" y="590"/>
                    </a:lnTo>
                    <a:lnTo>
                      <a:pt x="295" y="575"/>
                    </a:lnTo>
                    <a:lnTo>
                      <a:pt x="295" y="575"/>
                    </a:lnTo>
                    <a:lnTo>
                      <a:pt x="280" y="571"/>
                    </a:lnTo>
                    <a:lnTo>
                      <a:pt x="265" y="567"/>
                    </a:lnTo>
                    <a:lnTo>
                      <a:pt x="249" y="559"/>
                    </a:lnTo>
                    <a:lnTo>
                      <a:pt x="234" y="550"/>
                    </a:lnTo>
                    <a:lnTo>
                      <a:pt x="219" y="540"/>
                    </a:lnTo>
                    <a:lnTo>
                      <a:pt x="206" y="529"/>
                    </a:lnTo>
                    <a:lnTo>
                      <a:pt x="192" y="514"/>
                    </a:lnTo>
                    <a:lnTo>
                      <a:pt x="179" y="500"/>
                    </a:lnTo>
                    <a:lnTo>
                      <a:pt x="168" y="483"/>
                    </a:lnTo>
                    <a:lnTo>
                      <a:pt x="158" y="466"/>
                    </a:lnTo>
                    <a:lnTo>
                      <a:pt x="149" y="447"/>
                    </a:lnTo>
                    <a:lnTo>
                      <a:pt x="139" y="426"/>
                    </a:lnTo>
                    <a:lnTo>
                      <a:pt x="133" y="405"/>
                    </a:lnTo>
                    <a:lnTo>
                      <a:pt x="130" y="384"/>
                    </a:lnTo>
                    <a:lnTo>
                      <a:pt x="126" y="362"/>
                    </a:lnTo>
                    <a:lnTo>
                      <a:pt x="124" y="339"/>
                    </a:lnTo>
                    <a:lnTo>
                      <a:pt x="124" y="339"/>
                    </a:lnTo>
                    <a:lnTo>
                      <a:pt x="126" y="314"/>
                    </a:lnTo>
                    <a:lnTo>
                      <a:pt x="128" y="314"/>
                    </a:lnTo>
                    <a:lnTo>
                      <a:pt x="128" y="314"/>
                    </a:lnTo>
                    <a:lnTo>
                      <a:pt x="143" y="314"/>
                    </a:lnTo>
                    <a:lnTo>
                      <a:pt x="156" y="310"/>
                    </a:lnTo>
                    <a:lnTo>
                      <a:pt x="171" y="305"/>
                    </a:lnTo>
                    <a:lnTo>
                      <a:pt x="190" y="295"/>
                    </a:lnTo>
                    <a:lnTo>
                      <a:pt x="209" y="280"/>
                    </a:lnTo>
                    <a:lnTo>
                      <a:pt x="219" y="270"/>
                    </a:lnTo>
                    <a:lnTo>
                      <a:pt x="228" y="259"/>
                    </a:lnTo>
                    <a:lnTo>
                      <a:pt x="236" y="246"/>
                    </a:lnTo>
                    <a:lnTo>
                      <a:pt x="246" y="232"/>
                    </a:lnTo>
                    <a:lnTo>
                      <a:pt x="246" y="232"/>
                    </a:lnTo>
                    <a:lnTo>
                      <a:pt x="257" y="244"/>
                    </a:lnTo>
                    <a:lnTo>
                      <a:pt x="272" y="257"/>
                    </a:lnTo>
                    <a:lnTo>
                      <a:pt x="291" y="270"/>
                    </a:lnTo>
                    <a:lnTo>
                      <a:pt x="314" y="284"/>
                    </a:lnTo>
                    <a:lnTo>
                      <a:pt x="341" y="295"/>
                    </a:lnTo>
                    <a:lnTo>
                      <a:pt x="371" y="305"/>
                    </a:lnTo>
                    <a:lnTo>
                      <a:pt x="407" y="310"/>
                    </a:lnTo>
                    <a:lnTo>
                      <a:pt x="449" y="314"/>
                    </a:lnTo>
                    <a:lnTo>
                      <a:pt x="495" y="314"/>
                    </a:lnTo>
                    <a:lnTo>
                      <a:pt x="495" y="314"/>
                    </a:lnTo>
                    <a:lnTo>
                      <a:pt x="495" y="339"/>
                    </a:lnTo>
                    <a:lnTo>
                      <a:pt x="495" y="339"/>
                    </a:lnTo>
                    <a:lnTo>
                      <a:pt x="495" y="356"/>
                    </a:lnTo>
                    <a:lnTo>
                      <a:pt x="493" y="373"/>
                    </a:lnTo>
                    <a:lnTo>
                      <a:pt x="487" y="405"/>
                    </a:lnTo>
                    <a:lnTo>
                      <a:pt x="476" y="438"/>
                    </a:lnTo>
                    <a:lnTo>
                      <a:pt x="462" y="466"/>
                    </a:lnTo>
                    <a:lnTo>
                      <a:pt x="445" y="493"/>
                    </a:lnTo>
                    <a:lnTo>
                      <a:pt x="426" y="516"/>
                    </a:lnTo>
                    <a:lnTo>
                      <a:pt x="407" y="535"/>
                    </a:lnTo>
                    <a:lnTo>
                      <a:pt x="384" y="552"/>
                    </a:lnTo>
                    <a:lnTo>
                      <a:pt x="384" y="552"/>
                    </a:lnTo>
                    <a:lnTo>
                      <a:pt x="402" y="559"/>
                    </a:lnTo>
                    <a:lnTo>
                      <a:pt x="415" y="573"/>
                    </a:lnTo>
                    <a:lnTo>
                      <a:pt x="415" y="573"/>
                    </a:lnTo>
                    <a:lnTo>
                      <a:pt x="428" y="561"/>
                    </a:lnTo>
                    <a:lnTo>
                      <a:pt x="442" y="550"/>
                    </a:lnTo>
                    <a:lnTo>
                      <a:pt x="455" y="535"/>
                    </a:lnTo>
                    <a:lnTo>
                      <a:pt x="466" y="521"/>
                    </a:lnTo>
                    <a:lnTo>
                      <a:pt x="466" y="521"/>
                    </a:lnTo>
                    <a:lnTo>
                      <a:pt x="480" y="502"/>
                    </a:lnTo>
                    <a:lnTo>
                      <a:pt x="491" y="483"/>
                    </a:lnTo>
                    <a:lnTo>
                      <a:pt x="501" y="462"/>
                    </a:lnTo>
                    <a:lnTo>
                      <a:pt x="510" y="441"/>
                    </a:lnTo>
                    <a:lnTo>
                      <a:pt x="510" y="441"/>
                    </a:lnTo>
                    <a:lnTo>
                      <a:pt x="516" y="449"/>
                    </a:lnTo>
                    <a:lnTo>
                      <a:pt x="525" y="453"/>
                    </a:lnTo>
                    <a:lnTo>
                      <a:pt x="525" y="453"/>
                    </a:lnTo>
                    <a:lnTo>
                      <a:pt x="518" y="468"/>
                    </a:lnTo>
                    <a:lnTo>
                      <a:pt x="510" y="487"/>
                    </a:lnTo>
                    <a:lnTo>
                      <a:pt x="499" y="506"/>
                    </a:lnTo>
                    <a:lnTo>
                      <a:pt x="485" y="527"/>
                    </a:lnTo>
                    <a:lnTo>
                      <a:pt x="485" y="527"/>
                    </a:lnTo>
                    <a:lnTo>
                      <a:pt x="472" y="542"/>
                    </a:lnTo>
                    <a:lnTo>
                      <a:pt x="459" y="557"/>
                    </a:lnTo>
                    <a:lnTo>
                      <a:pt x="445" y="569"/>
                    </a:lnTo>
                    <a:lnTo>
                      <a:pt x="432" y="580"/>
                    </a:lnTo>
                    <a:lnTo>
                      <a:pt x="419" y="588"/>
                    </a:lnTo>
                    <a:lnTo>
                      <a:pt x="405" y="595"/>
                    </a:lnTo>
                    <a:lnTo>
                      <a:pt x="392" y="601"/>
                    </a:lnTo>
                    <a:lnTo>
                      <a:pt x="379" y="605"/>
                    </a:lnTo>
                    <a:lnTo>
                      <a:pt x="379" y="605"/>
                    </a:lnTo>
                    <a:lnTo>
                      <a:pt x="375" y="601"/>
                    </a:lnTo>
                    <a:lnTo>
                      <a:pt x="369" y="597"/>
                    </a:lnTo>
                    <a:lnTo>
                      <a:pt x="364" y="595"/>
                    </a:lnTo>
                    <a:lnTo>
                      <a:pt x="356" y="595"/>
                    </a:lnTo>
                    <a:lnTo>
                      <a:pt x="356" y="595"/>
                    </a:lnTo>
                    <a:lnTo>
                      <a:pt x="350" y="595"/>
                    </a:lnTo>
                    <a:lnTo>
                      <a:pt x="345" y="597"/>
                    </a:lnTo>
                    <a:lnTo>
                      <a:pt x="339" y="601"/>
                    </a:lnTo>
                    <a:lnTo>
                      <a:pt x="335" y="605"/>
                    </a:lnTo>
                    <a:lnTo>
                      <a:pt x="331" y="609"/>
                    </a:lnTo>
                    <a:lnTo>
                      <a:pt x="327" y="614"/>
                    </a:lnTo>
                    <a:lnTo>
                      <a:pt x="325" y="620"/>
                    </a:lnTo>
                    <a:lnTo>
                      <a:pt x="325" y="626"/>
                    </a:lnTo>
                    <a:lnTo>
                      <a:pt x="325" y="626"/>
                    </a:lnTo>
                    <a:lnTo>
                      <a:pt x="325" y="632"/>
                    </a:lnTo>
                    <a:lnTo>
                      <a:pt x="327" y="637"/>
                    </a:lnTo>
                    <a:lnTo>
                      <a:pt x="331" y="643"/>
                    </a:lnTo>
                    <a:lnTo>
                      <a:pt x="335" y="649"/>
                    </a:lnTo>
                    <a:lnTo>
                      <a:pt x="339" y="653"/>
                    </a:lnTo>
                    <a:lnTo>
                      <a:pt x="345" y="654"/>
                    </a:lnTo>
                    <a:lnTo>
                      <a:pt x="350" y="656"/>
                    </a:lnTo>
                    <a:lnTo>
                      <a:pt x="356" y="656"/>
                    </a:lnTo>
                    <a:lnTo>
                      <a:pt x="356" y="656"/>
                    </a:lnTo>
                    <a:lnTo>
                      <a:pt x="365" y="656"/>
                    </a:lnTo>
                    <a:lnTo>
                      <a:pt x="373" y="653"/>
                    </a:lnTo>
                    <a:lnTo>
                      <a:pt x="381" y="645"/>
                    </a:lnTo>
                    <a:lnTo>
                      <a:pt x="384" y="637"/>
                    </a:lnTo>
                    <a:lnTo>
                      <a:pt x="384" y="637"/>
                    </a:lnTo>
                    <a:lnTo>
                      <a:pt x="402" y="634"/>
                    </a:lnTo>
                    <a:lnTo>
                      <a:pt x="419" y="628"/>
                    </a:lnTo>
                    <a:lnTo>
                      <a:pt x="434" y="618"/>
                    </a:lnTo>
                    <a:lnTo>
                      <a:pt x="449" y="609"/>
                    </a:lnTo>
                    <a:lnTo>
                      <a:pt x="466" y="595"/>
                    </a:lnTo>
                    <a:lnTo>
                      <a:pt x="481" y="582"/>
                    </a:lnTo>
                    <a:lnTo>
                      <a:pt x="497" y="565"/>
                    </a:lnTo>
                    <a:lnTo>
                      <a:pt x="512" y="546"/>
                    </a:lnTo>
                    <a:lnTo>
                      <a:pt x="512" y="546"/>
                    </a:lnTo>
                    <a:lnTo>
                      <a:pt x="531" y="518"/>
                    </a:lnTo>
                    <a:lnTo>
                      <a:pt x="546" y="489"/>
                    </a:lnTo>
                    <a:lnTo>
                      <a:pt x="556" y="464"/>
                    </a:lnTo>
                    <a:lnTo>
                      <a:pt x="563" y="447"/>
                    </a:lnTo>
                    <a:lnTo>
                      <a:pt x="580" y="441"/>
                    </a:lnTo>
                    <a:lnTo>
                      <a:pt x="580" y="441"/>
                    </a:lnTo>
                    <a:lnTo>
                      <a:pt x="588" y="438"/>
                    </a:lnTo>
                    <a:lnTo>
                      <a:pt x="596" y="434"/>
                    </a:lnTo>
                    <a:lnTo>
                      <a:pt x="601" y="430"/>
                    </a:lnTo>
                    <a:lnTo>
                      <a:pt x="605" y="424"/>
                    </a:lnTo>
                    <a:lnTo>
                      <a:pt x="615" y="411"/>
                    </a:lnTo>
                    <a:lnTo>
                      <a:pt x="618" y="398"/>
                    </a:lnTo>
                    <a:lnTo>
                      <a:pt x="622" y="383"/>
                    </a:lnTo>
                    <a:lnTo>
                      <a:pt x="624" y="367"/>
                    </a:lnTo>
                    <a:lnTo>
                      <a:pt x="624" y="341"/>
                    </a:lnTo>
                    <a:lnTo>
                      <a:pt x="624" y="341"/>
                    </a:lnTo>
                    <a:lnTo>
                      <a:pt x="624" y="316"/>
                    </a:lnTo>
                    <a:lnTo>
                      <a:pt x="622" y="301"/>
                    </a:lnTo>
                    <a:lnTo>
                      <a:pt x="620" y="286"/>
                    </a:lnTo>
                    <a:lnTo>
                      <a:pt x="615" y="272"/>
                    </a:lnTo>
                    <a:lnTo>
                      <a:pt x="607" y="259"/>
                    </a:lnTo>
                    <a:lnTo>
                      <a:pt x="598" y="249"/>
                    </a:lnTo>
                    <a:lnTo>
                      <a:pt x="590" y="246"/>
                    </a:lnTo>
                    <a:lnTo>
                      <a:pt x="582" y="242"/>
                    </a:lnTo>
                    <a:lnTo>
                      <a:pt x="582" y="242"/>
                    </a:lnTo>
                    <a:close/>
                    <a:moveTo>
                      <a:pt x="90" y="421"/>
                    </a:moveTo>
                    <a:lnTo>
                      <a:pt x="55" y="409"/>
                    </a:lnTo>
                    <a:lnTo>
                      <a:pt x="55" y="409"/>
                    </a:lnTo>
                    <a:lnTo>
                      <a:pt x="50" y="407"/>
                    </a:lnTo>
                    <a:lnTo>
                      <a:pt x="46" y="403"/>
                    </a:lnTo>
                    <a:lnTo>
                      <a:pt x="42" y="398"/>
                    </a:lnTo>
                    <a:lnTo>
                      <a:pt x="38" y="390"/>
                    </a:lnTo>
                    <a:lnTo>
                      <a:pt x="34" y="369"/>
                    </a:lnTo>
                    <a:lnTo>
                      <a:pt x="34" y="341"/>
                    </a:lnTo>
                    <a:lnTo>
                      <a:pt x="34" y="341"/>
                    </a:lnTo>
                    <a:lnTo>
                      <a:pt x="34" y="320"/>
                    </a:lnTo>
                    <a:lnTo>
                      <a:pt x="36" y="303"/>
                    </a:lnTo>
                    <a:lnTo>
                      <a:pt x="36" y="303"/>
                    </a:lnTo>
                    <a:lnTo>
                      <a:pt x="38" y="306"/>
                    </a:lnTo>
                    <a:lnTo>
                      <a:pt x="42" y="310"/>
                    </a:lnTo>
                    <a:lnTo>
                      <a:pt x="48" y="314"/>
                    </a:lnTo>
                    <a:lnTo>
                      <a:pt x="53" y="314"/>
                    </a:lnTo>
                    <a:lnTo>
                      <a:pt x="90" y="314"/>
                    </a:lnTo>
                    <a:lnTo>
                      <a:pt x="90" y="421"/>
                    </a:lnTo>
                    <a:close/>
                    <a:moveTo>
                      <a:pt x="257" y="190"/>
                    </a:moveTo>
                    <a:lnTo>
                      <a:pt x="257" y="190"/>
                    </a:lnTo>
                    <a:lnTo>
                      <a:pt x="253" y="187"/>
                    </a:lnTo>
                    <a:lnTo>
                      <a:pt x="251" y="185"/>
                    </a:lnTo>
                    <a:lnTo>
                      <a:pt x="246" y="183"/>
                    </a:lnTo>
                    <a:lnTo>
                      <a:pt x="242" y="181"/>
                    </a:lnTo>
                    <a:lnTo>
                      <a:pt x="242" y="181"/>
                    </a:lnTo>
                    <a:lnTo>
                      <a:pt x="240" y="181"/>
                    </a:lnTo>
                    <a:lnTo>
                      <a:pt x="240" y="181"/>
                    </a:lnTo>
                    <a:lnTo>
                      <a:pt x="236" y="183"/>
                    </a:lnTo>
                    <a:lnTo>
                      <a:pt x="232" y="185"/>
                    </a:lnTo>
                    <a:lnTo>
                      <a:pt x="228" y="189"/>
                    </a:lnTo>
                    <a:lnTo>
                      <a:pt x="227" y="192"/>
                    </a:lnTo>
                    <a:lnTo>
                      <a:pt x="227" y="192"/>
                    </a:lnTo>
                    <a:lnTo>
                      <a:pt x="219" y="208"/>
                    </a:lnTo>
                    <a:lnTo>
                      <a:pt x="213" y="221"/>
                    </a:lnTo>
                    <a:lnTo>
                      <a:pt x="206" y="232"/>
                    </a:lnTo>
                    <a:lnTo>
                      <a:pt x="198" y="244"/>
                    </a:lnTo>
                    <a:lnTo>
                      <a:pt x="181" y="259"/>
                    </a:lnTo>
                    <a:lnTo>
                      <a:pt x="166" y="270"/>
                    </a:lnTo>
                    <a:lnTo>
                      <a:pt x="152" y="276"/>
                    </a:lnTo>
                    <a:lnTo>
                      <a:pt x="141" y="280"/>
                    </a:lnTo>
                    <a:lnTo>
                      <a:pt x="128" y="282"/>
                    </a:lnTo>
                    <a:lnTo>
                      <a:pt x="69" y="282"/>
                    </a:lnTo>
                    <a:lnTo>
                      <a:pt x="69" y="282"/>
                    </a:lnTo>
                    <a:lnTo>
                      <a:pt x="69" y="257"/>
                    </a:lnTo>
                    <a:lnTo>
                      <a:pt x="72" y="234"/>
                    </a:lnTo>
                    <a:lnTo>
                      <a:pt x="76" y="211"/>
                    </a:lnTo>
                    <a:lnTo>
                      <a:pt x="84" y="190"/>
                    </a:lnTo>
                    <a:lnTo>
                      <a:pt x="93" y="168"/>
                    </a:lnTo>
                    <a:lnTo>
                      <a:pt x="105" y="149"/>
                    </a:lnTo>
                    <a:lnTo>
                      <a:pt x="118" y="130"/>
                    </a:lnTo>
                    <a:lnTo>
                      <a:pt x="133" y="111"/>
                    </a:lnTo>
                    <a:lnTo>
                      <a:pt x="133" y="111"/>
                    </a:lnTo>
                    <a:lnTo>
                      <a:pt x="150" y="94"/>
                    </a:lnTo>
                    <a:lnTo>
                      <a:pt x="170" y="78"/>
                    </a:lnTo>
                    <a:lnTo>
                      <a:pt x="190" y="65"/>
                    </a:lnTo>
                    <a:lnTo>
                      <a:pt x="213" y="54"/>
                    </a:lnTo>
                    <a:lnTo>
                      <a:pt x="236" y="44"/>
                    </a:lnTo>
                    <a:lnTo>
                      <a:pt x="259" y="38"/>
                    </a:lnTo>
                    <a:lnTo>
                      <a:pt x="286" y="35"/>
                    </a:lnTo>
                    <a:lnTo>
                      <a:pt x="310" y="33"/>
                    </a:lnTo>
                    <a:lnTo>
                      <a:pt x="310" y="33"/>
                    </a:lnTo>
                    <a:lnTo>
                      <a:pt x="335" y="35"/>
                    </a:lnTo>
                    <a:lnTo>
                      <a:pt x="360" y="38"/>
                    </a:lnTo>
                    <a:lnTo>
                      <a:pt x="384" y="44"/>
                    </a:lnTo>
                    <a:lnTo>
                      <a:pt x="407" y="54"/>
                    </a:lnTo>
                    <a:lnTo>
                      <a:pt x="430" y="65"/>
                    </a:lnTo>
                    <a:lnTo>
                      <a:pt x="451" y="78"/>
                    </a:lnTo>
                    <a:lnTo>
                      <a:pt x="470" y="94"/>
                    </a:lnTo>
                    <a:lnTo>
                      <a:pt x="487" y="111"/>
                    </a:lnTo>
                    <a:lnTo>
                      <a:pt x="487" y="111"/>
                    </a:lnTo>
                    <a:lnTo>
                      <a:pt x="502" y="130"/>
                    </a:lnTo>
                    <a:lnTo>
                      <a:pt x="516" y="149"/>
                    </a:lnTo>
                    <a:lnTo>
                      <a:pt x="527" y="168"/>
                    </a:lnTo>
                    <a:lnTo>
                      <a:pt x="537" y="190"/>
                    </a:lnTo>
                    <a:lnTo>
                      <a:pt x="542" y="211"/>
                    </a:lnTo>
                    <a:lnTo>
                      <a:pt x="548" y="234"/>
                    </a:lnTo>
                    <a:lnTo>
                      <a:pt x="550" y="257"/>
                    </a:lnTo>
                    <a:lnTo>
                      <a:pt x="552" y="282"/>
                    </a:lnTo>
                    <a:lnTo>
                      <a:pt x="449" y="282"/>
                    </a:lnTo>
                    <a:lnTo>
                      <a:pt x="449" y="282"/>
                    </a:lnTo>
                    <a:lnTo>
                      <a:pt x="423" y="280"/>
                    </a:lnTo>
                    <a:lnTo>
                      <a:pt x="398" y="276"/>
                    </a:lnTo>
                    <a:lnTo>
                      <a:pt x="377" y="270"/>
                    </a:lnTo>
                    <a:lnTo>
                      <a:pt x="356" y="265"/>
                    </a:lnTo>
                    <a:lnTo>
                      <a:pt x="339" y="259"/>
                    </a:lnTo>
                    <a:lnTo>
                      <a:pt x="324" y="251"/>
                    </a:lnTo>
                    <a:lnTo>
                      <a:pt x="310" y="244"/>
                    </a:lnTo>
                    <a:lnTo>
                      <a:pt x="297" y="234"/>
                    </a:lnTo>
                    <a:lnTo>
                      <a:pt x="280" y="219"/>
                    </a:lnTo>
                    <a:lnTo>
                      <a:pt x="267" y="206"/>
                    </a:lnTo>
                    <a:lnTo>
                      <a:pt x="259" y="196"/>
                    </a:lnTo>
                    <a:lnTo>
                      <a:pt x="257" y="190"/>
                    </a:lnTo>
                    <a:lnTo>
                      <a:pt x="257" y="190"/>
                    </a:lnTo>
                    <a:close/>
                    <a:moveTo>
                      <a:pt x="571" y="409"/>
                    </a:moveTo>
                    <a:lnTo>
                      <a:pt x="535" y="421"/>
                    </a:lnTo>
                    <a:lnTo>
                      <a:pt x="535" y="314"/>
                    </a:lnTo>
                    <a:lnTo>
                      <a:pt x="567" y="314"/>
                    </a:lnTo>
                    <a:lnTo>
                      <a:pt x="567" y="314"/>
                    </a:lnTo>
                    <a:lnTo>
                      <a:pt x="573" y="314"/>
                    </a:lnTo>
                    <a:lnTo>
                      <a:pt x="578" y="310"/>
                    </a:lnTo>
                    <a:lnTo>
                      <a:pt x="582" y="306"/>
                    </a:lnTo>
                    <a:lnTo>
                      <a:pt x="584" y="299"/>
                    </a:lnTo>
                    <a:lnTo>
                      <a:pt x="584" y="299"/>
                    </a:lnTo>
                    <a:lnTo>
                      <a:pt x="584" y="287"/>
                    </a:lnTo>
                    <a:lnTo>
                      <a:pt x="584" y="287"/>
                    </a:lnTo>
                    <a:lnTo>
                      <a:pt x="588" y="295"/>
                    </a:lnTo>
                    <a:lnTo>
                      <a:pt x="590" y="308"/>
                    </a:lnTo>
                    <a:lnTo>
                      <a:pt x="592" y="341"/>
                    </a:lnTo>
                    <a:lnTo>
                      <a:pt x="592" y="341"/>
                    </a:lnTo>
                    <a:lnTo>
                      <a:pt x="590" y="369"/>
                    </a:lnTo>
                    <a:lnTo>
                      <a:pt x="586" y="390"/>
                    </a:lnTo>
                    <a:lnTo>
                      <a:pt x="584" y="398"/>
                    </a:lnTo>
                    <a:lnTo>
                      <a:pt x="580" y="403"/>
                    </a:lnTo>
                    <a:lnTo>
                      <a:pt x="577" y="407"/>
                    </a:lnTo>
                    <a:lnTo>
                      <a:pt x="571" y="409"/>
                    </a:lnTo>
                    <a:lnTo>
                      <a:pt x="571"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sp>
        <p:nvSpPr>
          <p:cNvPr id="454" name="Line">
            <a:extLst>
              <a:ext uri="{FF2B5EF4-FFF2-40B4-BE49-F238E27FC236}">
                <a16:creationId xmlns:a16="http://schemas.microsoft.com/office/drawing/2014/main" id="{95A85704-9E2B-4696-BB18-067E53706CC2}"/>
              </a:ext>
            </a:extLst>
          </p:cNvPr>
          <p:cNvSpPr/>
          <p:nvPr/>
        </p:nvSpPr>
        <p:spPr>
          <a:xfrm flipV="1">
            <a:off x="7357730" y="5233661"/>
            <a:ext cx="1" cy="820466"/>
          </a:xfrm>
          <a:prstGeom prst="line">
            <a:avLst/>
          </a:prstGeom>
          <a:ln w="12700">
            <a:solidFill>
              <a:schemeClr val="bg1">
                <a:lumMod val="95000"/>
              </a:schemeClr>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chemeClr val="bg1"/>
              </a:solidFill>
              <a:effectLst/>
              <a:uLnTx/>
              <a:uFillTx/>
              <a:latin typeface="Helvetica Light"/>
              <a:sym typeface="Helvetica Light"/>
            </a:endParaRPr>
          </a:p>
        </p:txBody>
      </p:sp>
      <p:sp>
        <p:nvSpPr>
          <p:cNvPr id="455" name="Rectangle 454">
            <a:extLst>
              <a:ext uri="{FF2B5EF4-FFF2-40B4-BE49-F238E27FC236}">
                <a16:creationId xmlns:a16="http://schemas.microsoft.com/office/drawing/2014/main" id="{F414F56B-5993-450F-B489-C7884A2F566C}"/>
              </a:ext>
            </a:extLst>
          </p:cNvPr>
          <p:cNvSpPr/>
          <p:nvPr/>
        </p:nvSpPr>
        <p:spPr>
          <a:xfrm>
            <a:off x="904841" y="4342061"/>
            <a:ext cx="1376563" cy="369332"/>
          </a:xfrm>
          <a:prstGeom prst="rect">
            <a:avLst/>
          </a:prstGeom>
        </p:spPr>
        <p:txBody>
          <a:bodyPr wrap="square">
            <a:spAutoFit/>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Leading Cloud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Company</a:t>
            </a:r>
          </a:p>
        </p:txBody>
      </p:sp>
      <p:grpSp>
        <p:nvGrpSpPr>
          <p:cNvPr id="456" name="Group 455">
            <a:extLst>
              <a:ext uri="{FF2B5EF4-FFF2-40B4-BE49-F238E27FC236}">
                <a16:creationId xmlns:a16="http://schemas.microsoft.com/office/drawing/2014/main" id="{9E6EF166-B402-4976-BC6F-512CD51B8C45}"/>
              </a:ext>
            </a:extLst>
          </p:cNvPr>
          <p:cNvGrpSpPr/>
          <p:nvPr/>
        </p:nvGrpSpPr>
        <p:grpSpPr>
          <a:xfrm>
            <a:off x="765653" y="3431119"/>
            <a:ext cx="842884" cy="842886"/>
            <a:chOff x="7399846" y="928554"/>
            <a:chExt cx="912838" cy="912839"/>
          </a:xfrm>
          <a:solidFill>
            <a:srgbClr val="002060"/>
          </a:solidFill>
        </p:grpSpPr>
        <p:sp>
          <p:nvSpPr>
            <p:cNvPr id="457" name="Circle">
              <a:extLst>
                <a:ext uri="{FF2B5EF4-FFF2-40B4-BE49-F238E27FC236}">
                  <a16:creationId xmlns:a16="http://schemas.microsoft.com/office/drawing/2014/main" id="{C50819AC-4E8A-4BE5-8DF2-0B55953A9DD8}"/>
                </a:ext>
              </a:extLst>
            </p:cNvPr>
            <p:cNvSpPr/>
            <p:nvPr/>
          </p:nvSpPr>
          <p:spPr>
            <a:xfrm>
              <a:off x="7399846" y="928554"/>
              <a:ext cx="912838" cy="912839"/>
            </a:xfrm>
            <a:prstGeom prst="ellipse">
              <a:avLst/>
            </a:prstGeom>
            <a:grpFill/>
            <a:ln w="31750" cap="flat">
              <a:solidFill>
                <a:schemeClr val="bg1"/>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sz="4800" b="1" spc="-144">
                  <a:solidFill>
                    <a:srgbClr val="E56994">
                      <a:hueOff val="-15749220"/>
                      <a:satOff val="-48335"/>
                      <a:lumOff val="49857"/>
                    </a:srgbClr>
                  </a:solidFill>
                </a:defRPr>
              </a:pPr>
              <a:endParaRPr kumimoji="0" sz="4400" b="1" i="0" u="none" strike="noStrike" kern="1200" cap="none" spc="-144" normalizeH="0" baseline="0" noProof="0" dirty="0">
                <a:ln>
                  <a:noFill/>
                </a:ln>
                <a:solidFill>
                  <a:srgbClr val="000000">
                    <a:lumMod val="50000"/>
                    <a:lumOff val="50000"/>
                  </a:srgbClr>
                </a:solidFill>
                <a:effectLst/>
                <a:uLnTx/>
                <a:uFillTx/>
                <a:latin typeface="Arial"/>
                <a:ea typeface="+mn-ea"/>
                <a:cs typeface="+mn-cs"/>
              </a:endParaRPr>
            </a:p>
          </p:txBody>
        </p:sp>
        <p:pic>
          <p:nvPicPr>
            <p:cNvPr id="458" name="Image" descr="Image">
              <a:extLst>
                <a:ext uri="{FF2B5EF4-FFF2-40B4-BE49-F238E27FC236}">
                  <a16:creationId xmlns:a16="http://schemas.microsoft.com/office/drawing/2014/main" id="{A3246E0F-9BCB-4987-8C3F-6DF833431D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95670" y="1185671"/>
              <a:ext cx="554870" cy="346028"/>
            </a:xfrm>
            <a:prstGeom prst="rect">
              <a:avLst/>
            </a:prstGeom>
            <a:grpFill/>
            <a:ln w="3175">
              <a:miter lim="400000"/>
            </a:ln>
          </p:spPr>
        </p:pic>
      </p:grpSp>
      <p:sp>
        <p:nvSpPr>
          <p:cNvPr id="459" name="Line">
            <a:extLst>
              <a:ext uri="{FF2B5EF4-FFF2-40B4-BE49-F238E27FC236}">
                <a16:creationId xmlns:a16="http://schemas.microsoft.com/office/drawing/2014/main" id="{32238BCB-CC68-4FC9-9E55-27E6E443C82B}"/>
              </a:ext>
            </a:extLst>
          </p:cNvPr>
          <p:cNvSpPr/>
          <p:nvPr/>
        </p:nvSpPr>
        <p:spPr>
          <a:xfrm flipV="1">
            <a:off x="850673" y="4020539"/>
            <a:ext cx="1" cy="820466"/>
          </a:xfrm>
          <a:prstGeom prst="line">
            <a:avLst/>
          </a:prstGeom>
          <a:ln w="12700">
            <a:solidFill>
              <a:schemeClr val="accent1"/>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460" name="Line">
            <a:extLst>
              <a:ext uri="{FF2B5EF4-FFF2-40B4-BE49-F238E27FC236}">
                <a16:creationId xmlns:a16="http://schemas.microsoft.com/office/drawing/2014/main" id="{65C1FD38-9590-4416-91EB-5A5EE20673C4}"/>
              </a:ext>
            </a:extLst>
          </p:cNvPr>
          <p:cNvSpPr/>
          <p:nvPr/>
        </p:nvSpPr>
        <p:spPr>
          <a:xfrm flipV="1">
            <a:off x="3141831" y="4087398"/>
            <a:ext cx="1" cy="820466"/>
          </a:xfrm>
          <a:prstGeom prst="line">
            <a:avLst/>
          </a:prstGeom>
          <a:ln w="12700">
            <a:solidFill>
              <a:schemeClr val="accent6">
                <a:hueOff val="-15749220"/>
                <a:satOff val="-48335"/>
                <a:lumOff val="49857"/>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0" cap="none" spc="0" normalizeH="0" baseline="0" noProof="0" dirty="0">
              <a:ln>
                <a:noFill/>
              </a:ln>
              <a:solidFill>
                <a:srgbClr val="000000"/>
              </a:solidFill>
              <a:effectLst/>
              <a:uLnTx/>
              <a:uFillTx/>
              <a:latin typeface="Helvetica Light"/>
              <a:sym typeface="Helvetica Light"/>
            </a:endParaRPr>
          </a:p>
        </p:txBody>
      </p:sp>
      <p:grpSp>
        <p:nvGrpSpPr>
          <p:cNvPr id="461" name="Group 460">
            <a:extLst>
              <a:ext uri="{FF2B5EF4-FFF2-40B4-BE49-F238E27FC236}">
                <a16:creationId xmlns:a16="http://schemas.microsoft.com/office/drawing/2014/main" id="{7441C245-DEDA-47A5-B66E-19FB84F3F929}"/>
              </a:ext>
            </a:extLst>
          </p:cNvPr>
          <p:cNvGrpSpPr/>
          <p:nvPr/>
        </p:nvGrpSpPr>
        <p:grpSpPr>
          <a:xfrm>
            <a:off x="3149501" y="3624742"/>
            <a:ext cx="603038" cy="467460"/>
            <a:chOff x="3643315" y="5246685"/>
            <a:chExt cx="677862" cy="525462"/>
          </a:xfrm>
          <a:solidFill>
            <a:schemeClr val="bg1"/>
          </a:solidFill>
        </p:grpSpPr>
        <p:sp>
          <p:nvSpPr>
            <p:cNvPr id="462" name="Freeform 41">
              <a:extLst>
                <a:ext uri="{FF2B5EF4-FFF2-40B4-BE49-F238E27FC236}">
                  <a16:creationId xmlns:a16="http://schemas.microsoft.com/office/drawing/2014/main" id="{62543344-115F-46C7-990C-588773AAEF88}"/>
                </a:ext>
              </a:extLst>
            </p:cNvPr>
            <p:cNvSpPr>
              <a:spLocks/>
            </p:cNvSpPr>
            <p:nvPr/>
          </p:nvSpPr>
          <p:spPr bwMode="auto">
            <a:xfrm>
              <a:off x="3722690" y="5302248"/>
              <a:ext cx="96838" cy="295275"/>
            </a:xfrm>
            <a:custGeom>
              <a:avLst/>
              <a:gdLst>
                <a:gd name="T0" fmla="*/ 65 w 162"/>
                <a:gd name="T1" fmla="*/ 250 h 497"/>
                <a:gd name="T2" fmla="*/ 65 w 162"/>
                <a:gd name="T3" fmla="*/ 250 h 497"/>
                <a:gd name="T4" fmla="*/ 149 w 162"/>
                <a:gd name="T5" fmla="*/ 59 h 497"/>
                <a:gd name="T6" fmla="*/ 150 w 162"/>
                <a:gd name="T7" fmla="*/ 13 h 497"/>
                <a:gd name="T8" fmla="*/ 104 w 162"/>
                <a:gd name="T9" fmla="*/ 12 h 497"/>
                <a:gd name="T10" fmla="*/ 0 w 162"/>
                <a:gd name="T11" fmla="*/ 250 h 497"/>
                <a:gd name="T12" fmla="*/ 104 w 162"/>
                <a:gd name="T13" fmla="*/ 488 h 497"/>
                <a:gd name="T14" fmla="*/ 126 w 162"/>
                <a:gd name="T15" fmla="*/ 497 h 497"/>
                <a:gd name="T16" fmla="*/ 150 w 162"/>
                <a:gd name="T17" fmla="*/ 487 h 497"/>
                <a:gd name="T18" fmla="*/ 149 w 162"/>
                <a:gd name="T19" fmla="*/ 441 h 497"/>
                <a:gd name="T20" fmla="*/ 65 w 162"/>
                <a:gd name="T21" fmla="*/ 25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497">
                  <a:moveTo>
                    <a:pt x="65" y="250"/>
                  </a:moveTo>
                  <a:lnTo>
                    <a:pt x="65" y="250"/>
                  </a:lnTo>
                  <a:cubicBezTo>
                    <a:pt x="65" y="178"/>
                    <a:pt x="94" y="110"/>
                    <a:pt x="149" y="59"/>
                  </a:cubicBezTo>
                  <a:cubicBezTo>
                    <a:pt x="161" y="47"/>
                    <a:pt x="162" y="26"/>
                    <a:pt x="150" y="13"/>
                  </a:cubicBezTo>
                  <a:cubicBezTo>
                    <a:pt x="138" y="1"/>
                    <a:pt x="117" y="0"/>
                    <a:pt x="104" y="12"/>
                  </a:cubicBezTo>
                  <a:cubicBezTo>
                    <a:pt x="37" y="76"/>
                    <a:pt x="0" y="160"/>
                    <a:pt x="0" y="250"/>
                  </a:cubicBezTo>
                  <a:cubicBezTo>
                    <a:pt x="0" y="340"/>
                    <a:pt x="37" y="425"/>
                    <a:pt x="104" y="488"/>
                  </a:cubicBezTo>
                  <a:cubicBezTo>
                    <a:pt x="110" y="494"/>
                    <a:pt x="118" y="497"/>
                    <a:pt x="126" y="497"/>
                  </a:cubicBezTo>
                  <a:cubicBezTo>
                    <a:pt x="135" y="497"/>
                    <a:pt x="143" y="493"/>
                    <a:pt x="150" y="487"/>
                  </a:cubicBezTo>
                  <a:cubicBezTo>
                    <a:pt x="162" y="474"/>
                    <a:pt x="161" y="453"/>
                    <a:pt x="149" y="441"/>
                  </a:cubicBezTo>
                  <a:cubicBezTo>
                    <a:pt x="94" y="390"/>
                    <a:pt x="65" y="322"/>
                    <a:pt x="65" y="2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63" name="Freeform 42">
              <a:extLst>
                <a:ext uri="{FF2B5EF4-FFF2-40B4-BE49-F238E27FC236}">
                  <a16:creationId xmlns:a16="http://schemas.microsoft.com/office/drawing/2014/main" id="{4E24FA28-87CE-4AE4-805D-5ADCAE0D6994}"/>
                </a:ext>
              </a:extLst>
            </p:cNvPr>
            <p:cNvSpPr>
              <a:spLocks/>
            </p:cNvSpPr>
            <p:nvPr/>
          </p:nvSpPr>
          <p:spPr bwMode="auto">
            <a:xfrm>
              <a:off x="3808415" y="5364160"/>
              <a:ext cx="68263" cy="169862"/>
            </a:xfrm>
            <a:custGeom>
              <a:avLst/>
              <a:gdLst>
                <a:gd name="T0" fmla="*/ 58 w 116"/>
                <a:gd name="T1" fmla="*/ 276 h 284"/>
                <a:gd name="T2" fmla="*/ 58 w 116"/>
                <a:gd name="T3" fmla="*/ 276 h 284"/>
                <a:gd name="T4" fmla="*/ 80 w 116"/>
                <a:gd name="T5" fmla="*/ 284 h 284"/>
                <a:gd name="T6" fmla="*/ 103 w 116"/>
                <a:gd name="T7" fmla="*/ 274 h 284"/>
                <a:gd name="T8" fmla="*/ 102 w 116"/>
                <a:gd name="T9" fmla="*/ 229 h 284"/>
                <a:gd name="T10" fmla="*/ 65 w 116"/>
                <a:gd name="T11" fmla="*/ 144 h 284"/>
                <a:gd name="T12" fmla="*/ 102 w 116"/>
                <a:gd name="T13" fmla="*/ 59 h 284"/>
                <a:gd name="T14" fmla="*/ 103 w 116"/>
                <a:gd name="T15" fmla="*/ 14 h 284"/>
                <a:gd name="T16" fmla="*/ 58 w 116"/>
                <a:gd name="T17" fmla="*/ 13 h 284"/>
                <a:gd name="T18" fmla="*/ 0 w 116"/>
                <a:gd name="T19" fmla="*/ 144 h 284"/>
                <a:gd name="T20" fmla="*/ 58 w 116"/>
                <a:gd name="T21" fmla="*/ 27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284">
                  <a:moveTo>
                    <a:pt x="58" y="276"/>
                  </a:moveTo>
                  <a:lnTo>
                    <a:pt x="58" y="276"/>
                  </a:lnTo>
                  <a:cubicBezTo>
                    <a:pt x="64" y="282"/>
                    <a:pt x="72" y="284"/>
                    <a:pt x="80" y="284"/>
                  </a:cubicBezTo>
                  <a:cubicBezTo>
                    <a:pt x="89" y="284"/>
                    <a:pt x="97" y="281"/>
                    <a:pt x="103" y="274"/>
                  </a:cubicBezTo>
                  <a:cubicBezTo>
                    <a:pt x="116" y="261"/>
                    <a:pt x="115" y="241"/>
                    <a:pt x="102" y="229"/>
                  </a:cubicBezTo>
                  <a:cubicBezTo>
                    <a:pt x="78" y="206"/>
                    <a:pt x="65" y="176"/>
                    <a:pt x="65" y="144"/>
                  </a:cubicBezTo>
                  <a:cubicBezTo>
                    <a:pt x="65" y="112"/>
                    <a:pt x="78" y="82"/>
                    <a:pt x="102" y="59"/>
                  </a:cubicBezTo>
                  <a:cubicBezTo>
                    <a:pt x="115" y="47"/>
                    <a:pt x="116" y="27"/>
                    <a:pt x="103" y="14"/>
                  </a:cubicBezTo>
                  <a:cubicBezTo>
                    <a:pt x="91" y="1"/>
                    <a:pt x="71" y="0"/>
                    <a:pt x="58" y="13"/>
                  </a:cubicBezTo>
                  <a:cubicBezTo>
                    <a:pt x="21" y="48"/>
                    <a:pt x="0" y="94"/>
                    <a:pt x="0" y="144"/>
                  </a:cubicBezTo>
                  <a:cubicBezTo>
                    <a:pt x="0" y="194"/>
                    <a:pt x="21" y="241"/>
                    <a:pt x="58" y="2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64" name="Freeform 43">
              <a:extLst>
                <a:ext uri="{FF2B5EF4-FFF2-40B4-BE49-F238E27FC236}">
                  <a16:creationId xmlns:a16="http://schemas.microsoft.com/office/drawing/2014/main" id="{E476C959-6785-4802-9270-83F9E494639E}"/>
                </a:ext>
              </a:extLst>
            </p:cNvPr>
            <p:cNvSpPr>
              <a:spLocks/>
            </p:cNvSpPr>
            <p:nvPr/>
          </p:nvSpPr>
          <p:spPr bwMode="auto">
            <a:xfrm>
              <a:off x="3643315" y="5246685"/>
              <a:ext cx="120650" cy="404812"/>
            </a:xfrm>
            <a:custGeom>
              <a:avLst/>
              <a:gdLst>
                <a:gd name="T0" fmla="*/ 64 w 202"/>
                <a:gd name="T1" fmla="*/ 342 h 681"/>
                <a:gd name="T2" fmla="*/ 64 w 202"/>
                <a:gd name="T3" fmla="*/ 342 h 681"/>
                <a:gd name="T4" fmla="*/ 188 w 202"/>
                <a:gd name="T5" fmla="*/ 59 h 681"/>
                <a:gd name="T6" fmla="*/ 190 w 202"/>
                <a:gd name="T7" fmla="*/ 13 h 681"/>
                <a:gd name="T8" fmla="*/ 144 w 202"/>
                <a:gd name="T9" fmla="*/ 12 h 681"/>
                <a:gd name="T10" fmla="*/ 0 w 202"/>
                <a:gd name="T11" fmla="*/ 342 h 681"/>
                <a:gd name="T12" fmla="*/ 144 w 202"/>
                <a:gd name="T13" fmla="*/ 672 h 681"/>
                <a:gd name="T14" fmla="*/ 166 w 202"/>
                <a:gd name="T15" fmla="*/ 681 h 681"/>
                <a:gd name="T16" fmla="*/ 190 w 202"/>
                <a:gd name="T17" fmla="*/ 671 h 681"/>
                <a:gd name="T18" fmla="*/ 188 w 202"/>
                <a:gd name="T19" fmla="*/ 625 h 681"/>
                <a:gd name="T20" fmla="*/ 64 w 202"/>
                <a:gd name="T21" fmla="*/ 3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681">
                  <a:moveTo>
                    <a:pt x="64" y="342"/>
                  </a:moveTo>
                  <a:lnTo>
                    <a:pt x="64" y="342"/>
                  </a:lnTo>
                  <a:cubicBezTo>
                    <a:pt x="64" y="235"/>
                    <a:pt x="108" y="135"/>
                    <a:pt x="188" y="59"/>
                  </a:cubicBezTo>
                  <a:cubicBezTo>
                    <a:pt x="201" y="47"/>
                    <a:pt x="202" y="26"/>
                    <a:pt x="190" y="13"/>
                  </a:cubicBezTo>
                  <a:cubicBezTo>
                    <a:pt x="178" y="0"/>
                    <a:pt x="157" y="0"/>
                    <a:pt x="144" y="12"/>
                  </a:cubicBezTo>
                  <a:cubicBezTo>
                    <a:pt x="51" y="100"/>
                    <a:pt x="0" y="217"/>
                    <a:pt x="0" y="342"/>
                  </a:cubicBezTo>
                  <a:cubicBezTo>
                    <a:pt x="0" y="467"/>
                    <a:pt x="51" y="584"/>
                    <a:pt x="144" y="672"/>
                  </a:cubicBezTo>
                  <a:cubicBezTo>
                    <a:pt x="150" y="678"/>
                    <a:pt x="158" y="681"/>
                    <a:pt x="166" y="681"/>
                  </a:cubicBezTo>
                  <a:cubicBezTo>
                    <a:pt x="175" y="681"/>
                    <a:pt x="183" y="678"/>
                    <a:pt x="190" y="671"/>
                  </a:cubicBezTo>
                  <a:cubicBezTo>
                    <a:pt x="202" y="658"/>
                    <a:pt x="201" y="637"/>
                    <a:pt x="188" y="625"/>
                  </a:cubicBezTo>
                  <a:cubicBezTo>
                    <a:pt x="108" y="550"/>
                    <a:pt x="64" y="449"/>
                    <a:pt x="64" y="3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00" name="Freeform 44">
              <a:extLst>
                <a:ext uri="{FF2B5EF4-FFF2-40B4-BE49-F238E27FC236}">
                  <a16:creationId xmlns:a16="http://schemas.microsoft.com/office/drawing/2014/main" id="{F3B590C7-0F66-419E-B549-6FB91198FAF5}"/>
                </a:ext>
              </a:extLst>
            </p:cNvPr>
            <p:cNvSpPr>
              <a:spLocks/>
            </p:cNvSpPr>
            <p:nvPr/>
          </p:nvSpPr>
          <p:spPr bwMode="auto">
            <a:xfrm>
              <a:off x="4144965" y="5302248"/>
              <a:ext cx="96838" cy="295275"/>
            </a:xfrm>
            <a:custGeom>
              <a:avLst/>
              <a:gdLst>
                <a:gd name="T0" fmla="*/ 57 w 162"/>
                <a:gd name="T1" fmla="*/ 12 h 497"/>
                <a:gd name="T2" fmla="*/ 57 w 162"/>
                <a:gd name="T3" fmla="*/ 12 h 497"/>
                <a:gd name="T4" fmla="*/ 12 w 162"/>
                <a:gd name="T5" fmla="*/ 13 h 497"/>
                <a:gd name="T6" fmla="*/ 13 w 162"/>
                <a:gd name="T7" fmla="*/ 59 h 497"/>
                <a:gd name="T8" fmla="*/ 97 w 162"/>
                <a:gd name="T9" fmla="*/ 250 h 497"/>
                <a:gd name="T10" fmla="*/ 13 w 162"/>
                <a:gd name="T11" fmla="*/ 441 h 497"/>
                <a:gd name="T12" fmla="*/ 12 w 162"/>
                <a:gd name="T13" fmla="*/ 487 h 497"/>
                <a:gd name="T14" fmla="*/ 35 w 162"/>
                <a:gd name="T15" fmla="*/ 497 h 497"/>
                <a:gd name="T16" fmla="*/ 57 w 162"/>
                <a:gd name="T17" fmla="*/ 488 h 497"/>
                <a:gd name="T18" fmla="*/ 162 w 162"/>
                <a:gd name="T19" fmla="*/ 250 h 497"/>
                <a:gd name="T20" fmla="*/ 57 w 162"/>
                <a:gd name="T21" fmla="*/ 1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497">
                  <a:moveTo>
                    <a:pt x="57" y="12"/>
                  </a:moveTo>
                  <a:lnTo>
                    <a:pt x="57" y="12"/>
                  </a:lnTo>
                  <a:cubicBezTo>
                    <a:pt x="44" y="0"/>
                    <a:pt x="24" y="1"/>
                    <a:pt x="12" y="13"/>
                  </a:cubicBezTo>
                  <a:cubicBezTo>
                    <a:pt x="0" y="26"/>
                    <a:pt x="0" y="47"/>
                    <a:pt x="13" y="59"/>
                  </a:cubicBezTo>
                  <a:cubicBezTo>
                    <a:pt x="67" y="110"/>
                    <a:pt x="97" y="178"/>
                    <a:pt x="97" y="250"/>
                  </a:cubicBezTo>
                  <a:cubicBezTo>
                    <a:pt x="97" y="322"/>
                    <a:pt x="67" y="390"/>
                    <a:pt x="13" y="441"/>
                  </a:cubicBezTo>
                  <a:cubicBezTo>
                    <a:pt x="0" y="453"/>
                    <a:pt x="0" y="474"/>
                    <a:pt x="12" y="487"/>
                  </a:cubicBezTo>
                  <a:cubicBezTo>
                    <a:pt x="18" y="493"/>
                    <a:pt x="27" y="497"/>
                    <a:pt x="35" y="497"/>
                  </a:cubicBezTo>
                  <a:cubicBezTo>
                    <a:pt x="43" y="497"/>
                    <a:pt x="51" y="494"/>
                    <a:pt x="57" y="488"/>
                  </a:cubicBezTo>
                  <a:cubicBezTo>
                    <a:pt x="125" y="425"/>
                    <a:pt x="162" y="340"/>
                    <a:pt x="162" y="250"/>
                  </a:cubicBezTo>
                  <a:cubicBezTo>
                    <a:pt x="162" y="160"/>
                    <a:pt x="125" y="76"/>
                    <a:pt x="57"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02" name="Freeform 45">
              <a:extLst>
                <a:ext uri="{FF2B5EF4-FFF2-40B4-BE49-F238E27FC236}">
                  <a16:creationId xmlns:a16="http://schemas.microsoft.com/office/drawing/2014/main" id="{D8FFC8A1-F2EF-46BE-934B-FE0308431AF9}"/>
                </a:ext>
              </a:extLst>
            </p:cNvPr>
            <p:cNvSpPr>
              <a:spLocks/>
            </p:cNvSpPr>
            <p:nvPr/>
          </p:nvSpPr>
          <p:spPr bwMode="auto">
            <a:xfrm>
              <a:off x="4087815" y="5364160"/>
              <a:ext cx="68263" cy="169862"/>
            </a:xfrm>
            <a:custGeom>
              <a:avLst/>
              <a:gdLst>
                <a:gd name="T0" fmla="*/ 12 w 115"/>
                <a:gd name="T1" fmla="*/ 274 h 284"/>
                <a:gd name="T2" fmla="*/ 12 w 115"/>
                <a:gd name="T3" fmla="*/ 274 h 284"/>
                <a:gd name="T4" fmla="*/ 36 w 115"/>
                <a:gd name="T5" fmla="*/ 284 h 284"/>
                <a:gd name="T6" fmla="*/ 58 w 115"/>
                <a:gd name="T7" fmla="*/ 276 h 284"/>
                <a:gd name="T8" fmla="*/ 115 w 115"/>
                <a:gd name="T9" fmla="*/ 144 h 284"/>
                <a:gd name="T10" fmla="*/ 58 w 115"/>
                <a:gd name="T11" fmla="*/ 13 h 284"/>
                <a:gd name="T12" fmla="*/ 12 w 115"/>
                <a:gd name="T13" fmla="*/ 14 h 284"/>
                <a:gd name="T14" fmla="*/ 14 w 115"/>
                <a:gd name="T15" fmla="*/ 59 h 284"/>
                <a:gd name="T16" fmla="*/ 51 w 115"/>
                <a:gd name="T17" fmla="*/ 144 h 284"/>
                <a:gd name="T18" fmla="*/ 14 w 115"/>
                <a:gd name="T19" fmla="*/ 229 h 284"/>
                <a:gd name="T20" fmla="*/ 12 w 115"/>
                <a:gd name="T21" fmla="*/ 27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284">
                  <a:moveTo>
                    <a:pt x="12" y="274"/>
                  </a:moveTo>
                  <a:lnTo>
                    <a:pt x="12" y="274"/>
                  </a:lnTo>
                  <a:cubicBezTo>
                    <a:pt x="19" y="281"/>
                    <a:pt x="27" y="284"/>
                    <a:pt x="36" y="284"/>
                  </a:cubicBezTo>
                  <a:cubicBezTo>
                    <a:pt x="44" y="284"/>
                    <a:pt x="52" y="282"/>
                    <a:pt x="58" y="276"/>
                  </a:cubicBezTo>
                  <a:cubicBezTo>
                    <a:pt x="95" y="241"/>
                    <a:pt x="115" y="194"/>
                    <a:pt x="115" y="144"/>
                  </a:cubicBezTo>
                  <a:cubicBezTo>
                    <a:pt x="115" y="94"/>
                    <a:pt x="95" y="48"/>
                    <a:pt x="58" y="13"/>
                  </a:cubicBezTo>
                  <a:cubicBezTo>
                    <a:pt x="45" y="0"/>
                    <a:pt x="24" y="1"/>
                    <a:pt x="12" y="14"/>
                  </a:cubicBezTo>
                  <a:cubicBezTo>
                    <a:pt x="0" y="27"/>
                    <a:pt x="1" y="47"/>
                    <a:pt x="14" y="59"/>
                  </a:cubicBezTo>
                  <a:cubicBezTo>
                    <a:pt x="38" y="82"/>
                    <a:pt x="51" y="112"/>
                    <a:pt x="51" y="144"/>
                  </a:cubicBezTo>
                  <a:cubicBezTo>
                    <a:pt x="51" y="176"/>
                    <a:pt x="38" y="206"/>
                    <a:pt x="14" y="229"/>
                  </a:cubicBezTo>
                  <a:cubicBezTo>
                    <a:pt x="1" y="241"/>
                    <a:pt x="0" y="261"/>
                    <a:pt x="12" y="27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03" name="Freeform 46">
              <a:extLst>
                <a:ext uri="{FF2B5EF4-FFF2-40B4-BE49-F238E27FC236}">
                  <a16:creationId xmlns:a16="http://schemas.microsoft.com/office/drawing/2014/main" id="{24DF6BB4-278D-4B89-95B5-85E165FFF609}"/>
                </a:ext>
              </a:extLst>
            </p:cNvPr>
            <p:cNvSpPr>
              <a:spLocks/>
            </p:cNvSpPr>
            <p:nvPr/>
          </p:nvSpPr>
          <p:spPr bwMode="auto">
            <a:xfrm>
              <a:off x="4200527" y="5246685"/>
              <a:ext cx="120650" cy="404812"/>
            </a:xfrm>
            <a:custGeom>
              <a:avLst/>
              <a:gdLst>
                <a:gd name="T0" fmla="*/ 57 w 202"/>
                <a:gd name="T1" fmla="*/ 12 h 681"/>
                <a:gd name="T2" fmla="*/ 57 w 202"/>
                <a:gd name="T3" fmla="*/ 12 h 681"/>
                <a:gd name="T4" fmla="*/ 12 w 202"/>
                <a:gd name="T5" fmla="*/ 13 h 681"/>
                <a:gd name="T6" fmla="*/ 13 w 202"/>
                <a:gd name="T7" fmla="*/ 59 h 681"/>
                <a:gd name="T8" fmla="*/ 137 w 202"/>
                <a:gd name="T9" fmla="*/ 342 h 681"/>
                <a:gd name="T10" fmla="*/ 13 w 202"/>
                <a:gd name="T11" fmla="*/ 625 h 681"/>
                <a:gd name="T12" fmla="*/ 12 w 202"/>
                <a:gd name="T13" fmla="*/ 671 h 681"/>
                <a:gd name="T14" fmla="*/ 35 w 202"/>
                <a:gd name="T15" fmla="*/ 681 h 681"/>
                <a:gd name="T16" fmla="*/ 57 w 202"/>
                <a:gd name="T17" fmla="*/ 672 h 681"/>
                <a:gd name="T18" fmla="*/ 202 w 202"/>
                <a:gd name="T19" fmla="*/ 342 h 681"/>
                <a:gd name="T20" fmla="*/ 57 w 202"/>
                <a:gd name="T21" fmla="*/ 1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681">
                  <a:moveTo>
                    <a:pt x="57" y="12"/>
                  </a:moveTo>
                  <a:lnTo>
                    <a:pt x="57" y="12"/>
                  </a:lnTo>
                  <a:cubicBezTo>
                    <a:pt x="44" y="0"/>
                    <a:pt x="24" y="0"/>
                    <a:pt x="12" y="13"/>
                  </a:cubicBezTo>
                  <a:cubicBezTo>
                    <a:pt x="0" y="26"/>
                    <a:pt x="0" y="47"/>
                    <a:pt x="13" y="59"/>
                  </a:cubicBezTo>
                  <a:cubicBezTo>
                    <a:pt x="93" y="135"/>
                    <a:pt x="137" y="235"/>
                    <a:pt x="137" y="342"/>
                  </a:cubicBezTo>
                  <a:cubicBezTo>
                    <a:pt x="137" y="449"/>
                    <a:pt x="93" y="550"/>
                    <a:pt x="13" y="625"/>
                  </a:cubicBezTo>
                  <a:cubicBezTo>
                    <a:pt x="0" y="637"/>
                    <a:pt x="0" y="658"/>
                    <a:pt x="12" y="671"/>
                  </a:cubicBezTo>
                  <a:cubicBezTo>
                    <a:pt x="18" y="678"/>
                    <a:pt x="27" y="681"/>
                    <a:pt x="35" y="681"/>
                  </a:cubicBezTo>
                  <a:cubicBezTo>
                    <a:pt x="43" y="681"/>
                    <a:pt x="51" y="678"/>
                    <a:pt x="57" y="672"/>
                  </a:cubicBezTo>
                  <a:cubicBezTo>
                    <a:pt x="151" y="584"/>
                    <a:pt x="202" y="467"/>
                    <a:pt x="202" y="342"/>
                  </a:cubicBezTo>
                  <a:cubicBezTo>
                    <a:pt x="202" y="217"/>
                    <a:pt x="151" y="100"/>
                    <a:pt x="57"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04" name="Freeform 47">
              <a:extLst>
                <a:ext uri="{FF2B5EF4-FFF2-40B4-BE49-F238E27FC236}">
                  <a16:creationId xmlns:a16="http://schemas.microsoft.com/office/drawing/2014/main" id="{ACDB5C9D-A55E-46FD-99E5-C8F76EDD33D9}"/>
                </a:ext>
              </a:extLst>
            </p:cNvPr>
            <p:cNvSpPr>
              <a:spLocks noEditPoints="1"/>
            </p:cNvSpPr>
            <p:nvPr/>
          </p:nvSpPr>
          <p:spPr bwMode="auto">
            <a:xfrm>
              <a:off x="3841752" y="5373685"/>
              <a:ext cx="280988" cy="398462"/>
            </a:xfrm>
            <a:custGeom>
              <a:avLst/>
              <a:gdLst>
                <a:gd name="T0" fmla="*/ 171 w 472"/>
                <a:gd name="T1" fmla="*/ 130 h 672"/>
                <a:gd name="T2" fmla="*/ 171 w 472"/>
                <a:gd name="T3" fmla="*/ 130 h 672"/>
                <a:gd name="T4" fmla="*/ 236 w 472"/>
                <a:gd name="T5" fmla="*/ 65 h 672"/>
                <a:gd name="T6" fmla="*/ 302 w 472"/>
                <a:gd name="T7" fmla="*/ 130 h 672"/>
                <a:gd name="T8" fmla="*/ 236 w 472"/>
                <a:gd name="T9" fmla="*/ 195 h 672"/>
                <a:gd name="T10" fmla="*/ 171 w 472"/>
                <a:gd name="T11" fmla="*/ 130 h 672"/>
                <a:gd name="T12" fmla="*/ 440 w 472"/>
                <a:gd name="T13" fmla="*/ 608 h 672"/>
                <a:gd name="T14" fmla="*/ 440 w 472"/>
                <a:gd name="T15" fmla="*/ 608 h 672"/>
                <a:gd name="T16" fmla="*/ 269 w 472"/>
                <a:gd name="T17" fmla="*/ 608 h 672"/>
                <a:gd name="T18" fmla="*/ 269 w 472"/>
                <a:gd name="T19" fmla="*/ 256 h 672"/>
                <a:gd name="T20" fmla="*/ 366 w 472"/>
                <a:gd name="T21" fmla="*/ 130 h 672"/>
                <a:gd name="T22" fmla="*/ 236 w 472"/>
                <a:gd name="T23" fmla="*/ 0 h 672"/>
                <a:gd name="T24" fmla="*/ 107 w 472"/>
                <a:gd name="T25" fmla="*/ 130 h 672"/>
                <a:gd name="T26" fmla="*/ 204 w 472"/>
                <a:gd name="T27" fmla="*/ 256 h 672"/>
                <a:gd name="T28" fmla="*/ 204 w 472"/>
                <a:gd name="T29" fmla="*/ 608 h 672"/>
                <a:gd name="T30" fmla="*/ 33 w 472"/>
                <a:gd name="T31" fmla="*/ 608 h 672"/>
                <a:gd name="T32" fmla="*/ 0 w 472"/>
                <a:gd name="T33" fmla="*/ 640 h 672"/>
                <a:gd name="T34" fmla="*/ 33 w 472"/>
                <a:gd name="T35" fmla="*/ 672 h 672"/>
                <a:gd name="T36" fmla="*/ 440 w 472"/>
                <a:gd name="T37" fmla="*/ 672 h 672"/>
                <a:gd name="T38" fmla="*/ 472 w 472"/>
                <a:gd name="T39" fmla="*/ 640 h 672"/>
                <a:gd name="T40" fmla="*/ 440 w 472"/>
                <a:gd name="T41" fmla="*/ 60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672">
                  <a:moveTo>
                    <a:pt x="171" y="130"/>
                  </a:moveTo>
                  <a:lnTo>
                    <a:pt x="171" y="130"/>
                  </a:lnTo>
                  <a:cubicBezTo>
                    <a:pt x="171" y="94"/>
                    <a:pt x="200" y="65"/>
                    <a:pt x="236" y="65"/>
                  </a:cubicBezTo>
                  <a:cubicBezTo>
                    <a:pt x="272" y="65"/>
                    <a:pt x="302" y="94"/>
                    <a:pt x="302" y="130"/>
                  </a:cubicBezTo>
                  <a:cubicBezTo>
                    <a:pt x="302" y="166"/>
                    <a:pt x="272" y="195"/>
                    <a:pt x="236" y="195"/>
                  </a:cubicBezTo>
                  <a:cubicBezTo>
                    <a:pt x="200" y="195"/>
                    <a:pt x="171" y="166"/>
                    <a:pt x="171" y="130"/>
                  </a:cubicBezTo>
                  <a:close/>
                  <a:moveTo>
                    <a:pt x="440" y="608"/>
                  </a:moveTo>
                  <a:lnTo>
                    <a:pt x="440" y="608"/>
                  </a:lnTo>
                  <a:lnTo>
                    <a:pt x="269" y="608"/>
                  </a:lnTo>
                  <a:lnTo>
                    <a:pt x="269" y="256"/>
                  </a:lnTo>
                  <a:cubicBezTo>
                    <a:pt x="325" y="241"/>
                    <a:pt x="366" y="190"/>
                    <a:pt x="366" y="130"/>
                  </a:cubicBezTo>
                  <a:cubicBezTo>
                    <a:pt x="366" y="59"/>
                    <a:pt x="308" y="0"/>
                    <a:pt x="236" y="0"/>
                  </a:cubicBezTo>
                  <a:cubicBezTo>
                    <a:pt x="165" y="0"/>
                    <a:pt x="107" y="59"/>
                    <a:pt x="107" y="130"/>
                  </a:cubicBezTo>
                  <a:cubicBezTo>
                    <a:pt x="107" y="190"/>
                    <a:pt x="148" y="241"/>
                    <a:pt x="204" y="256"/>
                  </a:cubicBezTo>
                  <a:lnTo>
                    <a:pt x="204" y="608"/>
                  </a:lnTo>
                  <a:lnTo>
                    <a:pt x="33" y="608"/>
                  </a:lnTo>
                  <a:cubicBezTo>
                    <a:pt x="15" y="608"/>
                    <a:pt x="0" y="622"/>
                    <a:pt x="0" y="640"/>
                  </a:cubicBezTo>
                  <a:cubicBezTo>
                    <a:pt x="0" y="658"/>
                    <a:pt x="15" y="672"/>
                    <a:pt x="33" y="672"/>
                  </a:cubicBezTo>
                  <a:lnTo>
                    <a:pt x="440" y="672"/>
                  </a:lnTo>
                  <a:cubicBezTo>
                    <a:pt x="458" y="672"/>
                    <a:pt x="472" y="658"/>
                    <a:pt x="472" y="640"/>
                  </a:cubicBezTo>
                  <a:cubicBezTo>
                    <a:pt x="472" y="622"/>
                    <a:pt x="458" y="608"/>
                    <a:pt x="440" y="60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05" name="Rectangle 504">
            <a:extLst>
              <a:ext uri="{FF2B5EF4-FFF2-40B4-BE49-F238E27FC236}">
                <a16:creationId xmlns:a16="http://schemas.microsoft.com/office/drawing/2014/main" id="{1C2E1732-0668-41DB-B5A1-DE6B0C18B50F}"/>
              </a:ext>
            </a:extLst>
          </p:cNvPr>
          <p:cNvSpPr/>
          <p:nvPr/>
        </p:nvSpPr>
        <p:spPr>
          <a:xfrm>
            <a:off x="2133778" y="4304046"/>
            <a:ext cx="1260300" cy="369332"/>
          </a:xfrm>
          <a:prstGeom prst="rect">
            <a:avLst/>
          </a:prstGeom>
        </p:spPr>
        <p:txBody>
          <a:bodyPr wrap="square">
            <a:spAutoFit/>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Media and Communications</a:t>
            </a:r>
          </a:p>
        </p:txBody>
      </p:sp>
      <p:sp>
        <p:nvSpPr>
          <p:cNvPr id="506" name="Circle">
            <a:extLst>
              <a:ext uri="{FF2B5EF4-FFF2-40B4-BE49-F238E27FC236}">
                <a16:creationId xmlns:a16="http://schemas.microsoft.com/office/drawing/2014/main" id="{1F041D4A-A7C4-4EE2-B44B-BD2FBAFE2120}"/>
              </a:ext>
            </a:extLst>
          </p:cNvPr>
          <p:cNvSpPr/>
          <p:nvPr/>
        </p:nvSpPr>
        <p:spPr>
          <a:xfrm>
            <a:off x="1994590" y="3393104"/>
            <a:ext cx="842884" cy="842886"/>
          </a:xfrm>
          <a:prstGeom prst="ellipse">
            <a:avLst/>
          </a:prstGeom>
          <a:solidFill>
            <a:schemeClr val="accent5"/>
          </a:solidFill>
          <a:ln w="31750" cap="flat">
            <a:solidFill>
              <a:schemeClr val="bg1"/>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sz="4800" b="1" spc="-144">
                <a:solidFill>
                  <a:srgbClr val="E56994">
                    <a:hueOff val="-15749220"/>
                    <a:satOff val="-48335"/>
                    <a:lumOff val="49857"/>
                  </a:srgbClr>
                </a:solidFill>
              </a:defRPr>
            </a:pPr>
            <a:endParaRPr kumimoji="0" sz="4400" b="1" i="0" u="none" strike="noStrike" kern="1200" cap="none" spc="-144" normalizeH="0" baseline="0" noProof="0" dirty="0">
              <a:ln>
                <a:noFill/>
              </a:ln>
              <a:solidFill>
                <a:srgbClr val="000000">
                  <a:lumMod val="50000"/>
                  <a:lumOff val="50000"/>
                </a:srgbClr>
              </a:solidFill>
              <a:effectLst/>
              <a:uLnTx/>
              <a:uFillTx/>
              <a:latin typeface="Arial"/>
              <a:ea typeface="+mn-ea"/>
              <a:cs typeface="+mn-cs"/>
            </a:endParaRPr>
          </a:p>
        </p:txBody>
      </p:sp>
      <p:sp>
        <p:nvSpPr>
          <p:cNvPr id="507" name="Line">
            <a:extLst>
              <a:ext uri="{FF2B5EF4-FFF2-40B4-BE49-F238E27FC236}">
                <a16:creationId xmlns:a16="http://schemas.microsoft.com/office/drawing/2014/main" id="{F7B668FF-DE8E-460B-9ADF-A8BDD149F602}"/>
              </a:ext>
            </a:extLst>
          </p:cNvPr>
          <p:cNvSpPr/>
          <p:nvPr/>
        </p:nvSpPr>
        <p:spPr>
          <a:xfrm flipV="1">
            <a:off x="2079610" y="4005970"/>
            <a:ext cx="1" cy="820466"/>
          </a:xfrm>
          <a:prstGeom prst="line">
            <a:avLst/>
          </a:prstGeom>
          <a:ln w="12700">
            <a:solidFill>
              <a:schemeClr val="accent5"/>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508" name="Rectangle 507">
            <a:extLst>
              <a:ext uri="{FF2B5EF4-FFF2-40B4-BE49-F238E27FC236}">
                <a16:creationId xmlns:a16="http://schemas.microsoft.com/office/drawing/2014/main" id="{29FE9CEE-2754-46D1-BE91-964C9480D6AF}"/>
              </a:ext>
            </a:extLst>
          </p:cNvPr>
          <p:cNvSpPr/>
          <p:nvPr/>
        </p:nvSpPr>
        <p:spPr>
          <a:xfrm>
            <a:off x="5449577" y="4310291"/>
            <a:ext cx="1046797" cy="369332"/>
          </a:xfrm>
          <a:prstGeom prst="rect">
            <a:avLst/>
          </a:prstGeom>
        </p:spPr>
        <p:txBody>
          <a:bodyPr wrap="square">
            <a:spAutoFit/>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Company</a:t>
            </a:r>
          </a:p>
        </p:txBody>
      </p:sp>
      <p:sp>
        <p:nvSpPr>
          <p:cNvPr id="509" name="Circle">
            <a:extLst>
              <a:ext uri="{FF2B5EF4-FFF2-40B4-BE49-F238E27FC236}">
                <a16:creationId xmlns:a16="http://schemas.microsoft.com/office/drawing/2014/main" id="{0E6A6D3E-06A2-4D4F-8F95-CD40AE69810D}"/>
              </a:ext>
            </a:extLst>
          </p:cNvPr>
          <p:cNvSpPr/>
          <p:nvPr/>
        </p:nvSpPr>
        <p:spPr>
          <a:xfrm>
            <a:off x="5310389" y="3399349"/>
            <a:ext cx="842884" cy="842886"/>
          </a:xfrm>
          <a:prstGeom prst="ellipse">
            <a:avLst/>
          </a:prstGeom>
          <a:solidFill>
            <a:schemeClr val="accent4"/>
          </a:solidFill>
          <a:ln w="31750" cap="flat">
            <a:solidFill>
              <a:schemeClr val="bg1"/>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sz="4800" b="1" spc="-144">
                <a:solidFill>
                  <a:srgbClr val="E56994">
                    <a:hueOff val="-15749220"/>
                    <a:satOff val="-48335"/>
                    <a:lumOff val="49857"/>
                  </a:srgbClr>
                </a:solidFill>
              </a:defRPr>
            </a:pPr>
            <a:endParaRPr kumimoji="0" sz="4400" b="1" i="0" u="none" strike="noStrike" kern="1200" cap="none" spc="-144" normalizeH="0" baseline="0" noProof="0" dirty="0">
              <a:ln>
                <a:noFill/>
              </a:ln>
              <a:solidFill>
                <a:srgbClr val="000000">
                  <a:lumMod val="50000"/>
                  <a:lumOff val="50000"/>
                </a:srgbClr>
              </a:solidFill>
              <a:effectLst/>
              <a:uLnTx/>
              <a:uFillTx/>
              <a:latin typeface="Arial"/>
              <a:ea typeface="+mn-ea"/>
              <a:cs typeface="+mn-cs"/>
            </a:endParaRPr>
          </a:p>
        </p:txBody>
      </p:sp>
      <p:sp>
        <p:nvSpPr>
          <p:cNvPr id="511" name="Line">
            <a:extLst>
              <a:ext uri="{FF2B5EF4-FFF2-40B4-BE49-F238E27FC236}">
                <a16:creationId xmlns:a16="http://schemas.microsoft.com/office/drawing/2014/main" id="{2A8DAF89-019F-481D-A6B9-E898630FDC02}"/>
              </a:ext>
            </a:extLst>
          </p:cNvPr>
          <p:cNvSpPr/>
          <p:nvPr/>
        </p:nvSpPr>
        <p:spPr>
          <a:xfrm flipV="1">
            <a:off x="5311001" y="4012215"/>
            <a:ext cx="1" cy="820466"/>
          </a:xfrm>
          <a:prstGeom prst="line">
            <a:avLst/>
          </a:prstGeom>
          <a:ln w="12700">
            <a:solidFill>
              <a:schemeClr val="accent4"/>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rgbClr val="000000"/>
              </a:solidFill>
              <a:effectLst/>
              <a:uLnTx/>
              <a:uFillTx/>
              <a:latin typeface="Helvetica Light"/>
              <a:sym typeface="Helvetica Light"/>
            </a:endParaRPr>
          </a:p>
        </p:txBody>
      </p:sp>
      <p:grpSp>
        <p:nvGrpSpPr>
          <p:cNvPr id="521" name="Group 520">
            <a:extLst>
              <a:ext uri="{FF2B5EF4-FFF2-40B4-BE49-F238E27FC236}">
                <a16:creationId xmlns:a16="http://schemas.microsoft.com/office/drawing/2014/main" id="{086A451B-8F9A-4EC4-BF8D-75DC6ADFF8E3}"/>
              </a:ext>
            </a:extLst>
          </p:cNvPr>
          <p:cNvGrpSpPr/>
          <p:nvPr/>
        </p:nvGrpSpPr>
        <p:grpSpPr>
          <a:xfrm>
            <a:off x="5510410" y="3650058"/>
            <a:ext cx="437594" cy="381872"/>
            <a:chOff x="8989860" y="2709506"/>
            <a:chExt cx="531813" cy="464091"/>
          </a:xfrm>
          <a:solidFill>
            <a:schemeClr val="bg1"/>
          </a:solidFill>
        </p:grpSpPr>
        <p:sp>
          <p:nvSpPr>
            <p:cNvPr id="522" name="Freeform 269">
              <a:extLst>
                <a:ext uri="{FF2B5EF4-FFF2-40B4-BE49-F238E27FC236}">
                  <a16:creationId xmlns:a16="http://schemas.microsoft.com/office/drawing/2014/main" id="{D82B0B19-F101-40B1-8032-2D65995176DC}"/>
                </a:ext>
              </a:extLst>
            </p:cNvPr>
            <p:cNvSpPr>
              <a:spLocks noEditPoints="1"/>
            </p:cNvSpPr>
            <p:nvPr/>
          </p:nvSpPr>
          <p:spPr bwMode="auto">
            <a:xfrm>
              <a:off x="9188044" y="2789177"/>
              <a:ext cx="135443" cy="191213"/>
            </a:xfrm>
            <a:custGeom>
              <a:avLst/>
              <a:gdLst>
                <a:gd name="T0" fmla="*/ 130 w 136"/>
                <a:gd name="T1" fmla="*/ 83 h 192"/>
                <a:gd name="T2" fmla="*/ 21 w 136"/>
                <a:gd name="T3" fmla="*/ 2 h 192"/>
                <a:gd name="T4" fmla="*/ 21 w 136"/>
                <a:gd name="T5" fmla="*/ 2 h 192"/>
                <a:gd name="T6" fmla="*/ 14 w 136"/>
                <a:gd name="T7" fmla="*/ 0 h 192"/>
                <a:gd name="T8" fmla="*/ 6 w 136"/>
                <a:gd name="T9" fmla="*/ 2 h 192"/>
                <a:gd name="T10" fmla="*/ 6 w 136"/>
                <a:gd name="T11" fmla="*/ 2 h 192"/>
                <a:gd name="T12" fmla="*/ 0 w 136"/>
                <a:gd name="T13" fmla="*/ 7 h 192"/>
                <a:gd name="T14" fmla="*/ 0 w 136"/>
                <a:gd name="T15" fmla="*/ 15 h 192"/>
                <a:gd name="T16" fmla="*/ 12 w 136"/>
                <a:gd name="T17" fmla="*/ 150 h 192"/>
                <a:gd name="T18" fmla="*/ 12 w 136"/>
                <a:gd name="T19" fmla="*/ 150 h 192"/>
                <a:gd name="T20" fmla="*/ 16 w 136"/>
                <a:gd name="T21" fmla="*/ 156 h 192"/>
                <a:gd name="T22" fmla="*/ 21 w 136"/>
                <a:gd name="T23" fmla="*/ 160 h 192"/>
                <a:gd name="T24" fmla="*/ 21 w 136"/>
                <a:gd name="T25" fmla="*/ 160 h 192"/>
                <a:gd name="T26" fmla="*/ 25 w 136"/>
                <a:gd name="T27" fmla="*/ 161 h 192"/>
                <a:gd name="T28" fmla="*/ 25 w 136"/>
                <a:gd name="T29" fmla="*/ 161 h 192"/>
                <a:gd name="T30" fmla="*/ 31 w 136"/>
                <a:gd name="T31" fmla="*/ 160 h 192"/>
                <a:gd name="T32" fmla="*/ 35 w 136"/>
                <a:gd name="T33" fmla="*/ 158 h 192"/>
                <a:gd name="T34" fmla="*/ 65 w 136"/>
                <a:gd name="T35" fmla="*/ 131 h 192"/>
                <a:gd name="T36" fmla="*/ 96 w 136"/>
                <a:gd name="T37" fmla="*/ 184 h 192"/>
                <a:gd name="T38" fmla="*/ 96 w 136"/>
                <a:gd name="T39" fmla="*/ 184 h 192"/>
                <a:gd name="T40" fmla="*/ 101 w 136"/>
                <a:gd name="T41" fmla="*/ 190 h 192"/>
                <a:gd name="T42" fmla="*/ 107 w 136"/>
                <a:gd name="T43" fmla="*/ 192 h 192"/>
                <a:gd name="T44" fmla="*/ 107 w 136"/>
                <a:gd name="T45" fmla="*/ 192 h 192"/>
                <a:gd name="T46" fmla="*/ 113 w 136"/>
                <a:gd name="T47" fmla="*/ 190 h 192"/>
                <a:gd name="T48" fmla="*/ 113 w 136"/>
                <a:gd name="T49" fmla="*/ 190 h 192"/>
                <a:gd name="T50" fmla="*/ 118 w 136"/>
                <a:gd name="T51" fmla="*/ 186 h 192"/>
                <a:gd name="T52" fmla="*/ 120 w 136"/>
                <a:gd name="T53" fmla="*/ 182 h 192"/>
                <a:gd name="T54" fmla="*/ 120 w 136"/>
                <a:gd name="T55" fmla="*/ 177 h 192"/>
                <a:gd name="T56" fmla="*/ 118 w 136"/>
                <a:gd name="T57" fmla="*/ 171 h 192"/>
                <a:gd name="T58" fmla="*/ 88 w 136"/>
                <a:gd name="T59" fmla="*/ 118 h 192"/>
                <a:gd name="T60" fmla="*/ 126 w 136"/>
                <a:gd name="T61" fmla="*/ 106 h 192"/>
                <a:gd name="T62" fmla="*/ 126 w 136"/>
                <a:gd name="T63" fmla="*/ 106 h 192"/>
                <a:gd name="T64" fmla="*/ 132 w 136"/>
                <a:gd name="T65" fmla="*/ 102 h 192"/>
                <a:gd name="T66" fmla="*/ 136 w 136"/>
                <a:gd name="T67" fmla="*/ 95 h 192"/>
                <a:gd name="T68" fmla="*/ 136 w 136"/>
                <a:gd name="T69" fmla="*/ 95 h 192"/>
                <a:gd name="T70" fmla="*/ 136 w 136"/>
                <a:gd name="T71" fmla="*/ 89 h 192"/>
                <a:gd name="T72" fmla="*/ 130 w 136"/>
                <a:gd name="T73" fmla="*/ 83 h 192"/>
                <a:gd name="T74" fmla="*/ 130 w 136"/>
                <a:gd name="T75" fmla="*/ 83 h 192"/>
                <a:gd name="T76" fmla="*/ 63 w 136"/>
                <a:gd name="T77" fmla="*/ 97 h 192"/>
                <a:gd name="T78" fmla="*/ 63 w 136"/>
                <a:gd name="T79" fmla="*/ 97 h 192"/>
                <a:gd name="T80" fmla="*/ 63 w 136"/>
                <a:gd name="T81" fmla="*/ 97 h 192"/>
                <a:gd name="T82" fmla="*/ 63 w 136"/>
                <a:gd name="T83" fmla="*/ 97 h 192"/>
                <a:gd name="T84" fmla="*/ 61 w 136"/>
                <a:gd name="T85" fmla="*/ 97 h 192"/>
                <a:gd name="T86" fmla="*/ 61 w 136"/>
                <a:gd name="T87" fmla="*/ 97 h 192"/>
                <a:gd name="T88" fmla="*/ 61 w 136"/>
                <a:gd name="T89" fmla="*/ 97 h 192"/>
                <a:gd name="T90" fmla="*/ 61 w 136"/>
                <a:gd name="T91" fmla="*/ 97 h 192"/>
                <a:gd name="T92" fmla="*/ 61 w 136"/>
                <a:gd name="T93" fmla="*/ 97 h 192"/>
                <a:gd name="T94" fmla="*/ 59 w 136"/>
                <a:gd name="T95" fmla="*/ 99 h 192"/>
                <a:gd name="T96" fmla="*/ 59 w 136"/>
                <a:gd name="T97" fmla="*/ 99 h 192"/>
                <a:gd name="T98" fmla="*/ 59 w 136"/>
                <a:gd name="T99" fmla="*/ 99 h 192"/>
                <a:gd name="T100" fmla="*/ 37 w 136"/>
                <a:gd name="T101" fmla="*/ 120 h 192"/>
                <a:gd name="T102" fmla="*/ 29 w 136"/>
                <a:gd name="T103" fmla="*/ 42 h 192"/>
                <a:gd name="T104" fmla="*/ 94 w 136"/>
                <a:gd name="T105" fmla="*/ 87 h 192"/>
                <a:gd name="T106" fmla="*/ 63 w 136"/>
                <a:gd name="T107" fmla="*/ 9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92">
                  <a:moveTo>
                    <a:pt x="130" y="83"/>
                  </a:moveTo>
                  <a:lnTo>
                    <a:pt x="21" y="2"/>
                  </a:lnTo>
                  <a:lnTo>
                    <a:pt x="21" y="2"/>
                  </a:lnTo>
                  <a:lnTo>
                    <a:pt x="14" y="0"/>
                  </a:lnTo>
                  <a:lnTo>
                    <a:pt x="6" y="2"/>
                  </a:lnTo>
                  <a:lnTo>
                    <a:pt x="6" y="2"/>
                  </a:lnTo>
                  <a:lnTo>
                    <a:pt x="0" y="7"/>
                  </a:lnTo>
                  <a:lnTo>
                    <a:pt x="0" y="15"/>
                  </a:lnTo>
                  <a:lnTo>
                    <a:pt x="12" y="150"/>
                  </a:lnTo>
                  <a:lnTo>
                    <a:pt x="12" y="150"/>
                  </a:lnTo>
                  <a:lnTo>
                    <a:pt x="16" y="156"/>
                  </a:lnTo>
                  <a:lnTo>
                    <a:pt x="21" y="160"/>
                  </a:lnTo>
                  <a:lnTo>
                    <a:pt x="21" y="160"/>
                  </a:lnTo>
                  <a:lnTo>
                    <a:pt x="25" y="161"/>
                  </a:lnTo>
                  <a:lnTo>
                    <a:pt x="25" y="161"/>
                  </a:lnTo>
                  <a:lnTo>
                    <a:pt x="31" y="160"/>
                  </a:lnTo>
                  <a:lnTo>
                    <a:pt x="35" y="158"/>
                  </a:lnTo>
                  <a:lnTo>
                    <a:pt x="65" y="131"/>
                  </a:lnTo>
                  <a:lnTo>
                    <a:pt x="96" y="184"/>
                  </a:lnTo>
                  <a:lnTo>
                    <a:pt x="96" y="184"/>
                  </a:lnTo>
                  <a:lnTo>
                    <a:pt x="101" y="190"/>
                  </a:lnTo>
                  <a:lnTo>
                    <a:pt x="107" y="192"/>
                  </a:lnTo>
                  <a:lnTo>
                    <a:pt x="107" y="192"/>
                  </a:lnTo>
                  <a:lnTo>
                    <a:pt x="113" y="190"/>
                  </a:lnTo>
                  <a:lnTo>
                    <a:pt x="113" y="190"/>
                  </a:lnTo>
                  <a:lnTo>
                    <a:pt x="118" y="186"/>
                  </a:lnTo>
                  <a:lnTo>
                    <a:pt x="120" y="182"/>
                  </a:lnTo>
                  <a:lnTo>
                    <a:pt x="120" y="177"/>
                  </a:lnTo>
                  <a:lnTo>
                    <a:pt x="118" y="171"/>
                  </a:lnTo>
                  <a:lnTo>
                    <a:pt x="88" y="118"/>
                  </a:lnTo>
                  <a:lnTo>
                    <a:pt x="126" y="106"/>
                  </a:lnTo>
                  <a:lnTo>
                    <a:pt x="126" y="106"/>
                  </a:lnTo>
                  <a:lnTo>
                    <a:pt x="132" y="102"/>
                  </a:lnTo>
                  <a:lnTo>
                    <a:pt x="136" y="95"/>
                  </a:lnTo>
                  <a:lnTo>
                    <a:pt x="136" y="95"/>
                  </a:lnTo>
                  <a:lnTo>
                    <a:pt x="136" y="89"/>
                  </a:lnTo>
                  <a:lnTo>
                    <a:pt x="130" y="83"/>
                  </a:lnTo>
                  <a:lnTo>
                    <a:pt x="130" y="83"/>
                  </a:lnTo>
                  <a:close/>
                  <a:moveTo>
                    <a:pt x="63" y="97"/>
                  </a:moveTo>
                  <a:lnTo>
                    <a:pt x="63" y="97"/>
                  </a:lnTo>
                  <a:lnTo>
                    <a:pt x="63" y="97"/>
                  </a:lnTo>
                  <a:lnTo>
                    <a:pt x="63" y="97"/>
                  </a:lnTo>
                  <a:lnTo>
                    <a:pt x="61" y="97"/>
                  </a:lnTo>
                  <a:lnTo>
                    <a:pt x="61" y="97"/>
                  </a:lnTo>
                  <a:lnTo>
                    <a:pt x="61" y="97"/>
                  </a:lnTo>
                  <a:lnTo>
                    <a:pt x="61" y="97"/>
                  </a:lnTo>
                  <a:lnTo>
                    <a:pt x="61" y="97"/>
                  </a:lnTo>
                  <a:lnTo>
                    <a:pt x="59" y="99"/>
                  </a:lnTo>
                  <a:lnTo>
                    <a:pt x="59" y="99"/>
                  </a:lnTo>
                  <a:lnTo>
                    <a:pt x="59" y="99"/>
                  </a:lnTo>
                  <a:lnTo>
                    <a:pt x="37" y="120"/>
                  </a:lnTo>
                  <a:lnTo>
                    <a:pt x="29" y="42"/>
                  </a:lnTo>
                  <a:lnTo>
                    <a:pt x="94" y="87"/>
                  </a:lnTo>
                  <a:lnTo>
                    <a:pt x="6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23" name="Group 522">
              <a:extLst>
                <a:ext uri="{FF2B5EF4-FFF2-40B4-BE49-F238E27FC236}">
                  <a16:creationId xmlns:a16="http://schemas.microsoft.com/office/drawing/2014/main" id="{FD46E5F2-8880-4C08-8D64-DDC0954B3846}"/>
                </a:ext>
              </a:extLst>
            </p:cNvPr>
            <p:cNvGrpSpPr/>
            <p:nvPr/>
          </p:nvGrpSpPr>
          <p:grpSpPr>
            <a:xfrm>
              <a:off x="8989860" y="2709506"/>
              <a:ext cx="531813" cy="464091"/>
              <a:chOff x="11018567" y="2722109"/>
              <a:chExt cx="531813" cy="464091"/>
            </a:xfrm>
            <a:grpFill/>
          </p:grpSpPr>
          <p:sp>
            <p:nvSpPr>
              <p:cNvPr id="524" name="Freeform 267">
                <a:extLst>
                  <a:ext uri="{FF2B5EF4-FFF2-40B4-BE49-F238E27FC236}">
                    <a16:creationId xmlns:a16="http://schemas.microsoft.com/office/drawing/2014/main" id="{B5558A2A-A244-46B4-9E8D-BE644528F5D0}"/>
                  </a:ext>
                </a:extLst>
              </p:cNvPr>
              <p:cNvSpPr>
                <a:spLocks noEditPoints="1"/>
              </p:cNvSpPr>
              <p:nvPr/>
            </p:nvSpPr>
            <p:spPr bwMode="auto">
              <a:xfrm>
                <a:off x="11018567" y="2722109"/>
                <a:ext cx="531813" cy="464091"/>
              </a:xfrm>
              <a:custGeom>
                <a:avLst/>
                <a:gdLst>
                  <a:gd name="T0" fmla="*/ 61 w 534"/>
                  <a:gd name="T1" fmla="*/ 0 h 466"/>
                  <a:gd name="T2" fmla="*/ 26 w 534"/>
                  <a:gd name="T3" fmla="*/ 11 h 466"/>
                  <a:gd name="T4" fmla="*/ 4 w 534"/>
                  <a:gd name="T5" fmla="*/ 38 h 466"/>
                  <a:gd name="T6" fmla="*/ 0 w 534"/>
                  <a:gd name="T7" fmla="*/ 314 h 466"/>
                  <a:gd name="T8" fmla="*/ 4 w 534"/>
                  <a:gd name="T9" fmla="*/ 338 h 466"/>
                  <a:gd name="T10" fmla="*/ 26 w 534"/>
                  <a:gd name="T11" fmla="*/ 365 h 466"/>
                  <a:gd name="T12" fmla="*/ 61 w 534"/>
                  <a:gd name="T13" fmla="*/ 376 h 466"/>
                  <a:gd name="T14" fmla="*/ 201 w 534"/>
                  <a:gd name="T15" fmla="*/ 386 h 466"/>
                  <a:gd name="T16" fmla="*/ 190 w 534"/>
                  <a:gd name="T17" fmla="*/ 411 h 466"/>
                  <a:gd name="T18" fmla="*/ 177 w 534"/>
                  <a:gd name="T19" fmla="*/ 416 h 466"/>
                  <a:gd name="T20" fmla="*/ 163 w 534"/>
                  <a:gd name="T21" fmla="*/ 420 h 466"/>
                  <a:gd name="T22" fmla="*/ 150 w 534"/>
                  <a:gd name="T23" fmla="*/ 443 h 466"/>
                  <a:gd name="T24" fmla="*/ 158 w 534"/>
                  <a:gd name="T25" fmla="*/ 458 h 466"/>
                  <a:gd name="T26" fmla="*/ 357 w 534"/>
                  <a:gd name="T27" fmla="*/ 466 h 466"/>
                  <a:gd name="T28" fmla="*/ 376 w 534"/>
                  <a:gd name="T29" fmla="*/ 458 h 466"/>
                  <a:gd name="T30" fmla="*/ 384 w 534"/>
                  <a:gd name="T31" fmla="*/ 443 h 466"/>
                  <a:gd name="T32" fmla="*/ 371 w 534"/>
                  <a:gd name="T33" fmla="*/ 420 h 466"/>
                  <a:gd name="T34" fmla="*/ 357 w 534"/>
                  <a:gd name="T35" fmla="*/ 416 h 466"/>
                  <a:gd name="T36" fmla="*/ 344 w 534"/>
                  <a:gd name="T37" fmla="*/ 411 h 466"/>
                  <a:gd name="T38" fmla="*/ 333 w 534"/>
                  <a:gd name="T39" fmla="*/ 386 h 466"/>
                  <a:gd name="T40" fmla="*/ 473 w 534"/>
                  <a:gd name="T41" fmla="*/ 376 h 466"/>
                  <a:gd name="T42" fmla="*/ 508 w 534"/>
                  <a:gd name="T43" fmla="*/ 365 h 466"/>
                  <a:gd name="T44" fmla="*/ 530 w 534"/>
                  <a:gd name="T45" fmla="*/ 338 h 466"/>
                  <a:gd name="T46" fmla="*/ 534 w 534"/>
                  <a:gd name="T47" fmla="*/ 63 h 466"/>
                  <a:gd name="T48" fmla="*/ 530 w 534"/>
                  <a:gd name="T49" fmla="*/ 38 h 466"/>
                  <a:gd name="T50" fmla="*/ 508 w 534"/>
                  <a:gd name="T51" fmla="*/ 11 h 466"/>
                  <a:gd name="T52" fmla="*/ 473 w 534"/>
                  <a:gd name="T53" fmla="*/ 0 h 466"/>
                  <a:gd name="T54" fmla="*/ 203 w 534"/>
                  <a:gd name="T55" fmla="*/ 435 h 466"/>
                  <a:gd name="T56" fmla="*/ 217 w 534"/>
                  <a:gd name="T57" fmla="*/ 424 h 466"/>
                  <a:gd name="T58" fmla="*/ 230 w 534"/>
                  <a:gd name="T59" fmla="*/ 392 h 466"/>
                  <a:gd name="T60" fmla="*/ 302 w 534"/>
                  <a:gd name="T61" fmla="*/ 376 h 466"/>
                  <a:gd name="T62" fmla="*/ 312 w 534"/>
                  <a:gd name="T63" fmla="*/ 416 h 466"/>
                  <a:gd name="T64" fmla="*/ 331 w 534"/>
                  <a:gd name="T65" fmla="*/ 435 h 466"/>
                  <a:gd name="T66" fmla="*/ 506 w 534"/>
                  <a:gd name="T67" fmla="*/ 314 h 466"/>
                  <a:gd name="T68" fmla="*/ 500 w 534"/>
                  <a:gd name="T69" fmla="*/ 333 h 466"/>
                  <a:gd name="T70" fmla="*/ 485 w 534"/>
                  <a:gd name="T71" fmla="*/ 344 h 466"/>
                  <a:gd name="T72" fmla="*/ 61 w 534"/>
                  <a:gd name="T73" fmla="*/ 348 h 466"/>
                  <a:gd name="T74" fmla="*/ 49 w 534"/>
                  <a:gd name="T75" fmla="*/ 344 h 466"/>
                  <a:gd name="T76" fmla="*/ 34 w 534"/>
                  <a:gd name="T77" fmla="*/ 333 h 466"/>
                  <a:gd name="T78" fmla="*/ 28 w 534"/>
                  <a:gd name="T79" fmla="*/ 314 h 466"/>
                  <a:gd name="T80" fmla="*/ 28 w 534"/>
                  <a:gd name="T81" fmla="*/ 57 h 466"/>
                  <a:gd name="T82" fmla="*/ 38 w 534"/>
                  <a:gd name="T83" fmla="*/ 40 h 466"/>
                  <a:gd name="T84" fmla="*/ 55 w 534"/>
                  <a:gd name="T85" fmla="*/ 30 h 466"/>
                  <a:gd name="T86" fmla="*/ 473 w 534"/>
                  <a:gd name="T87" fmla="*/ 30 h 466"/>
                  <a:gd name="T88" fmla="*/ 490 w 534"/>
                  <a:gd name="T89" fmla="*/ 36 h 466"/>
                  <a:gd name="T90" fmla="*/ 504 w 534"/>
                  <a:gd name="T91" fmla="*/ 49 h 466"/>
                  <a:gd name="T92" fmla="*/ 506 w 534"/>
                  <a:gd name="T93" fmla="*/ 31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4" h="466">
                    <a:moveTo>
                      <a:pt x="473" y="0"/>
                    </a:moveTo>
                    <a:lnTo>
                      <a:pt x="61" y="0"/>
                    </a:lnTo>
                    <a:lnTo>
                      <a:pt x="61" y="0"/>
                    </a:lnTo>
                    <a:lnTo>
                      <a:pt x="49" y="2"/>
                    </a:lnTo>
                    <a:lnTo>
                      <a:pt x="38" y="6"/>
                    </a:lnTo>
                    <a:lnTo>
                      <a:pt x="26" y="11"/>
                    </a:lnTo>
                    <a:lnTo>
                      <a:pt x="17" y="19"/>
                    </a:lnTo>
                    <a:lnTo>
                      <a:pt x="9" y="28"/>
                    </a:lnTo>
                    <a:lnTo>
                      <a:pt x="4" y="38"/>
                    </a:lnTo>
                    <a:lnTo>
                      <a:pt x="0" y="49"/>
                    </a:lnTo>
                    <a:lnTo>
                      <a:pt x="0" y="63"/>
                    </a:lnTo>
                    <a:lnTo>
                      <a:pt x="0" y="314"/>
                    </a:lnTo>
                    <a:lnTo>
                      <a:pt x="0" y="314"/>
                    </a:lnTo>
                    <a:lnTo>
                      <a:pt x="0" y="327"/>
                    </a:lnTo>
                    <a:lnTo>
                      <a:pt x="4" y="338"/>
                    </a:lnTo>
                    <a:lnTo>
                      <a:pt x="9" y="348"/>
                    </a:lnTo>
                    <a:lnTo>
                      <a:pt x="17" y="357"/>
                    </a:lnTo>
                    <a:lnTo>
                      <a:pt x="26" y="365"/>
                    </a:lnTo>
                    <a:lnTo>
                      <a:pt x="38" y="371"/>
                    </a:lnTo>
                    <a:lnTo>
                      <a:pt x="49" y="375"/>
                    </a:lnTo>
                    <a:lnTo>
                      <a:pt x="61" y="376"/>
                    </a:lnTo>
                    <a:lnTo>
                      <a:pt x="203" y="376"/>
                    </a:lnTo>
                    <a:lnTo>
                      <a:pt x="203" y="376"/>
                    </a:lnTo>
                    <a:lnTo>
                      <a:pt x="201" y="386"/>
                    </a:lnTo>
                    <a:lnTo>
                      <a:pt x="198" y="399"/>
                    </a:lnTo>
                    <a:lnTo>
                      <a:pt x="194" y="405"/>
                    </a:lnTo>
                    <a:lnTo>
                      <a:pt x="190" y="411"/>
                    </a:lnTo>
                    <a:lnTo>
                      <a:pt x="184" y="414"/>
                    </a:lnTo>
                    <a:lnTo>
                      <a:pt x="177" y="416"/>
                    </a:lnTo>
                    <a:lnTo>
                      <a:pt x="177" y="416"/>
                    </a:lnTo>
                    <a:lnTo>
                      <a:pt x="175" y="416"/>
                    </a:lnTo>
                    <a:lnTo>
                      <a:pt x="175" y="416"/>
                    </a:lnTo>
                    <a:lnTo>
                      <a:pt x="163" y="420"/>
                    </a:lnTo>
                    <a:lnTo>
                      <a:pt x="156" y="426"/>
                    </a:lnTo>
                    <a:lnTo>
                      <a:pt x="150" y="433"/>
                    </a:lnTo>
                    <a:lnTo>
                      <a:pt x="150" y="443"/>
                    </a:lnTo>
                    <a:lnTo>
                      <a:pt x="150" y="443"/>
                    </a:lnTo>
                    <a:lnTo>
                      <a:pt x="152" y="451"/>
                    </a:lnTo>
                    <a:lnTo>
                      <a:pt x="158" y="458"/>
                    </a:lnTo>
                    <a:lnTo>
                      <a:pt x="165" y="464"/>
                    </a:lnTo>
                    <a:lnTo>
                      <a:pt x="177" y="466"/>
                    </a:lnTo>
                    <a:lnTo>
                      <a:pt x="357" y="466"/>
                    </a:lnTo>
                    <a:lnTo>
                      <a:pt x="357" y="466"/>
                    </a:lnTo>
                    <a:lnTo>
                      <a:pt x="369" y="464"/>
                    </a:lnTo>
                    <a:lnTo>
                      <a:pt x="376" y="458"/>
                    </a:lnTo>
                    <a:lnTo>
                      <a:pt x="382" y="451"/>
                    </a:lnTo>
                    <a:lnTo>
                      <a:pt x="384" y="443"/>
                    </a:lnTo>
                    <a:lnTo>
                      <a:pt x="384" y="443"/>
                    </a:lnTo>
                    <a:lnTo>
                      <a:pt x="382" y="433"/>
                    </a:lnTo>
                    <a:lnTo>
                      <a:pt x="378" y="426"/>
                    </a:lnTo>
                    <a:lnTo>
                      <a:pt x="371" y="420"/>
                    </a:lnTo>
                    <a:lnTo>
                      <a:pt x="359" y="416"/>
                    </a:lnTo>
                    <a:lnTo>
                      <a:pt x="359" y="416"/>
                    </a:lnTo>
                    <a:lnTo>
                      <a:pt x="357" y="416"/>
                    </a:lnTo>
                    <a:lnTo>
                      <a:pt x="357" y="416"/>
                    </a:lnTo>
                    <a:lnTo>
                      <a:pt x="350" y="414"/>
                    </a:lnTo>
                    <a:lnTo>
                      <a:pt x="344" y="411"/>
                    </a:lnTo>
                    <a:lnTo>
                      <a:pt x="340" y="405"/>
                    </a:lnTo>
                    <a:lnTo>
                      <a:pt x="336" y="399"/>
                    </a:lnTo>
                    <a:lnTo>
                      <a:pt x="333" y="386"/>
                    </a:lnTo>
                    <a:lnTo>
                      <a:pt x="331" y="376"/>
                    </a:lnTo>
                    <a:lnTo>
                      <a:pt x="473" y="376"/>
                    </a:lnTo>
                    <a:lnTo>
                      <a:pt x="473" y="376"/>
                    </a:lnTo>
                    <a:lnTo>
                      <a:pt x="485" y="375"/>
                    </a:lnTo>
                    <a:lnTo>
                      <a:pt x="496" y="371"/>
                    </a:lnTo>
                    <a:lnTo>
                      <a:pt x="508" y="365"/>
                    </a:lnTo>
                    <a:lnTo>
                      <a:pt x="517" y="357"/>
                    </a:lnTo>
                    <a:lnTo>
                      <a:pt x="525" y="348"/>
                    </a:lnTo>
                    <a:lnTo>
                      <a:pt x="530" y="338"/>
                    </a:lnTo>
                    <a:lnTo>
                      <a:pt x="532" y="327"/>
                    </a:lnTo>
                    <a:lnTo>
                      <a:pt x="534" y="314"/>
                    </a:lnTo>
                    <a:lnTo>
                      <a:pt x="534" y="63"/>
                    </a:lnTo>
                    <a:lnTo>
                      <a:pt x="534" y="63"/>
                    </a:lnTo>
                    <a:lnTo>
                      <a:pt x="532" y="49"/>
                    </a:lnTo>
                    <a:lnTo>
                      <a:pt x="530" y="38"/>
                    </a:lnTo>
                    <a:lnTo>
                      <a:pt x="525" y="28"/>
                    </a:lnTo>
                    <a:lnTo>
                      <a:pt x="517" y="19"/>
                    </a:lnTo>
                    <a:lnTo>
                      <a:pt x="508" y="11"/>
                    </a:lnTo>
                    <a:lnTo>
                      <a:pt x="496" y="6"/>
                    </a:lnTo>
                    <a:lnTo>
                      <a:pt x="485" y="2"/>
                    </a:lnTo>
                    <a:lnTo>
                      <a:pt x="473" y="0"/>
                    </a:lnTo>
                    <a:lnTo>
                      <a:pt x="473" y="0"/>
                    </a:lnTo>
                    <a:close/>
                    <a:moveTo>
                      <a:pt x="331" y="435"/>
                    </a:moveTo>
                    <a:lnTo>
                      <a:pt x="203" y="435"/>
                    </a:lnTo>
                    <a:lnTo>
                      <a:pt x="203" y="435"/>
                    </a:lnTo>
                    <a:lnTo>
                      <a:pt x="211" y="430"/>
                    </a:lnTo>
                    <a:lnTo>
                      <a:pt x="217" y="424"/>
                    </a:lnTo>
                    <a:lnTo>
                      <a:pt x="220" y="416"/>
                    </a:lnTo>
                    <a:lnTo>
                      <a:pt x="224" y="407"/>
                    </a:lnTo>
                    <a:lnTo>
                      <a:pt x="230" y="392"/>
                    </a:lnTo>
                    <a:lnTo>
                      <a:pt x="232" y="376"/>
                    </a:lnTo>
                    <a:lnTo>
                      <a:pt x="302" y="376"/>
                    </a:lnTo>
                    <a:lnTo>
                      <a:pt x="302" y="376"/>
                    </a:lnTo>
                    <a:lnTo>
                      <a:pt x="304" y="392"/>
                    </a:lnTo>
                    <a:lnTo>
                      <a:pt x="308" y="407"/>
                    </a:lnTo>
                    <a:lnTo>
                      <a:pt x="312" y="416"/>
                    </a:lnTo>
                    <a:lnTo>
                      <a:pt x="317" y="424"/>
                    </a:lnTo>
                    <a:lnTo>
                      <a:pt x="323" y="430"/>
                    </a:lnTo>
                    <a:lnTo>
                      <a:pt x="331" y="435"/>
                    </a:lnTo>
                    <a:lnTo>
                      <a:pt x="331" y="435"/>
                    </a:lnTo>
                    <a:close/>
                    <a:moveTo>
                      <a:pt x="506" y="314"/>
                    </a:moveTo>
                    <a:lnTo>
                      <a:pt x="506" y="314"/>
                    </a:lnTo>
                    <a:lnTo>
                      <a:pt x="506" y="321"/>
                    </a:lnTo>
                    <a:lnTo>
                      <a:pt x="504" y="327"/>
                    </a:lnTo>
                    <a:lnTo>
                      <a:pt x="500" y="333"/>
                    </a:lnTo>
                    <a:lnTo>
                      <a:pt x="496" y="338"/>
                    </a:lnTo>
                    <a:lnTo>
                      <a:pt x="490" y="342"/>
                    </a:lnTo>
                    <a:lnTo>
                      <a:pt x="485" y="344"/>
                    </a:lnTo>
                    <a:lnTo>
                      <a:pt x="479" y="346"/>
                    </a:lnTo>
                    <a:lnTo>
                      <a:pt x="473" y="348"/>
                    </a:lnTo>
                    <a:lnTo>
                      <a:pt x="61" y="348"/>
                    </a:lnTo>
                    <a:lnTo>
                      <a:pt x="61" y="348"/>
                    </a:lnTo>
                    <a:lnTo>
                      <a:pt x="55" y="346"/>
                    </a:lnTo>
                    <a:lnTo>
                      <a:pt x="49" y="344"/>
                    </a:lnTo>
                    <a:lnTo>
                      <a:pt x="43" y="342"/>
                    </a:lnTo>
                    <a:lnTo>
                      <a:pt x="38" y="338"/>
                    </a:lnTo>
                    <a:lnTo>
                      <a:pt x="34" y="333"/>
                    </a:lnTo>
                    <a:lnTo>
                      <a:pt x="30" y="327"/>
                    </a:lnTo>
                    <a:lnTo>
                      <a:pt x="28" y="321"/>
                    </a:lnTo>
                    <a:lnTo>
                      <a:pt x="28" y="314"/>
                    </a:lnTo>
                    <a:lnTo>
                      <a:pt x="28" y="63"/>
                    </a:lnTo>
                    <a:lnTo>
                      <a:pt x="28" y="63"/>
                    </a:lnTo>
                    <a:lnTo>
                      <a:pt x="28" y="57"/>
                    </a:lnTo>
                    <a:lnTo>
                      <a:pt x="30" y="49"/>
                    </a:lnTo>
                    <a:lnTo>
                      <a:pt x="34" y="44"/>
                    </a:lnTo>
                    <a:lnTo>
                      <a:pt x="38" y="40"/>
                    </a:lnTo>
                    <a:lnTo>
                      <a:pt x="43" y="36"/>
                    </a:lnTo>
                    <a:lnTo>
                      <a:pt x="49" y="32"/>
                    </a:lnTo>
                    <a:lnTo>
                      <a:pt x="55" y="30"/>
                    </a:lnTo>
                    <a:lnTo>
                      <a:pt x="61" y="30"/>
                    </a:lnTo>
                    <a:lnTo>
                      <a:pt x="473" y="30"/>
                    </a:lnTo>
                    <a:lnTo>
                      <a:pt x="473" y="30"/>
                    </a:lnTo>
                    <a:lnTo>
                      <a:pt x="479" y="30"/>
                    </a:lnTo>
                    <a:lnTo>
                      <a:pt x="485" y="32"/>
                    </a:lnTo>
                    <a:lnTo>
                      <a:pt x="490" y="36"/>
                    </a:lnTo>
                    <a:lnTo>
                      <a:pt x="496" y="40"/>
                    </a:lnTo>
                    <a:lnTo>
                      <a:pt x="500" y="44"/>
                    </a:lnTo>
                    <a:lnTo>
                      <a:pt x="504" y="49"/>
                    </a:lnTo>
                    <a:lnTo>
                      <a:pt x="506" y="57"/>
                    </a:lnTo>
                    <a:lnTo>
                      <a:pt x="506" y="63"/>
                    </a:lnTo>
                    <a:lnTo>
                      <a:pt x="506"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525" name="Freeform 268">
                <a:extLst>
                  <a:ext uri="{FF2B5EF4-FFF2-40B4-BE49-F238E27FC236}">
                    <a16:creationId xmlns:a16="http://schemas.microsoft.com/office/drawing/2014/main" id="{3557B17A-9B85-4AA5-9A92-10BB387B4BB1}"/>
                  </a:ext>
                </a:extLst>
              </p:cNvPr>
              <p:cNvSpPr/>
              <p:nvPr/>
            </p:nvSpPr>
            <p:spPr bwMode="auto">
              <a:xfrm>
                <a:off x="11268539" y="3018888"/>
                <a:ext cx="31869" cy="32865"/>
              </a:xfrm>
              <a:custGeom>
                <a:avLst/>
                <a:gdLst>
                  <a:gd name="T0" fmla="*/ 15 w 32"/>
                  <a:gd name="T1" fmla="*/ 0 h 33"/>
                  <a:gd name="T2" fmla="*/ 15 w 32"/>
                  <a:gd name="T3" fmla="*/ 0 h 33"/>
                  <a:gd name="T4" fmla="*/ 9 w 32"/>
                  <a:gd name="T5" fmla="*/ 0 h 33"/>
                  <a:gd name="T6" fmla="*/ 4 w 32"/>
                  <a:gd name="T7" fmla="*/ 4 h 33"/>
                  <a:gd name="T8" fmla="*/ 0 w 32"/>
                  <a:gd name="T9" fmla="*/ 10 h 33"/>
                  <a:gd name="T10" fmla="*/ 0 w 32"/>
                  <a:gd name="T11" fmla="*/ 16 h 33"/>
                  <a:gd name="T12" fmla="*/ 0 w 32"/>
                  <a:gd name="T13" fmla="*/ 16 h 33"/>
                  <a:gd name="T14" fmla="*/ 0 w 32"/>
                  <a:gd name="T15" fmla="*/ 23 h 33"/>
                  <a:gd name="T16" fmla="*/ 4 w 32"/>
                  <a:gd name="T17" fmla="*/ 27 h 33"/>
                  <a:gd name="T18" fmla="*/ 9 w 32"/>
                  <a:gd name="T19" fmla="*/ 31 h 33"/>
                  <a:gd name="T20" fmla="*/ 15 w 32"/>
                  <a:gd name="T21" fmla="*/ 33 h 33"/>
                  <a:gd name="T22" fmla="*/ 15 w 32"/>
                  <a:gd name="T23" fmla="*/ 33 h 33"/>
                  <a:gd name="T24" fmla="*/ 23 w 32"/>
                  <a:gd name="T25" fmla="*/ 31 h 33"/>
                  <a:gd name="T26" fmla="*/ 26 w 32"/>
                  <a:gd name="T27" fmla="*/ 27 h 33"/>
                  <a:gd name="T28" fmla="*/ 30 w 32"/>
                  <a:gd name="T29" fmla="*/ 23 h 33"/>
                  <a:gd name="T30" fmla="*/ 32 w 32"/>
                  <a:gd name="T31" fmla="*/ 16 h 33"/>
                  <a:gd name="T32" fmla="*/ 32 w 32"/>
                  <a:gd name="T33" fmla="*/ 16 h 33"/>
                  <a:gd name="T34" fmla="*/ 30 w 32"/>
                  <a:gd name="T35" fmla="*/ 10 h 33"/>
                  <a:gd name="T36" fmla="*/ 26 w 32"/>
                  <a:gd name="T37" fmla="*/ 4 h 33"/>
                  <a:gd name="T38" fmla="*/ 23 w 32"/>
                  <a:gd name="T39" fmla="*/ 0 h 33"/>
                  <a:gd name="T40" fmla="*/ 15 w 32"/>
                  <a:gd name="T41" fmla="*/ 0 h 33"/>
                  <a:gd name="T42" fmla="*/ 15 w 32"/>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3">
                    <a:moveTo>
                      <a:pt x="15" y="0"/>
                    </a:moveTo>
                    <a:lnTo>
                      <a:pt x="15" y="0"/>
                    </a:lnTo>
                    <a:lnTo>
                      <a:pt x="9" y="0"/>
                    </a:lnTo>
                    <a:lnTo>
                      <a:pt x="4" y="4"/>
                    </a:lnTo>
                    <a:lnTo>
                      <a:pt x="0" y="10"/>
                    </a:lnTo>
                    <a:lnTo>
                      <a:pt x="0" y="16"/>
                    </a:lnTo>
                    <a:lnTo>
                      <a:pt x="0" y="16"/>
                    </a:lnTo>
                    <a:lnTo>
                      <a:pt x="0" y="23"/>
                    </a:lnTo>
                    <a:lnTo>
                      <a:pt x="4" y="27"/>
                    </a:lnTo>
                    <a:lnTo>
                      <a:pt x="9" y="31"/>
                    </a:lnTo>
                    <a:lnTo>
                      <a:pt x="15" y="33"/>
                    </a:lnTo>
                    <a:lnTo>
                      <a:pt x="15" y="33"/>
                    </a:lnTo>
                    <a:lnTo>
                      <a:pt x="23" y="31"/>
                    </a:lnTo>
                    <a:lnTo>
                      <a:pt x="26" y="27"/>
                    </a:lnTo>
                    <a:lnTo>
                      <a:pt x="30" y="23"/>
                    </a:lnTo>
                    <a:lnTo>
                      <a:pt x="32" y="16"/>
                    </a:lnTo>
                    <a:lnTo>
                      <a:pt x="32" y="16"/>
                    </a:lnTo>
                    <a:lnTo>
                      <a:pt x="30" y="10"/>
                    </a:lnTo>
                    <a:lnTo>
                      <a:pt x="26" y="4"/>
                    </a:lnTo>
                    <a:lnTo>
                      <a:pt x="23"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26" name="Group 525">
            <a:extLst>
              <a:ext uri="{FF2B5EF4-FFF2-40B4-BE49-F238E27FC236}">
                <a16:creationId xmlns:a16="http://schemas.microsoft.com/office/drawing/2014/main" id="{C9E516BF-6F7C-4A11-83A9-14AFC89D9688}"/>
              </a:ext>
            </a:extLst>
          </p:cNvPr>
          <p:cNvGrpSpPr/>
          <p:nvPr/>
        </p:nvGrpSpPr>
        <p:grpSpPr>
          <a:xfrm>
            <a:off x="2115337" y="3576038"/>
            <a:ext cx="603038" cy="467460"/>
            <a:chOff x="3643315" y="5246685"/>
            <a:chExt cx="677862" cy="525462"/>
          </a:xfrm>
        </p:grpSpPr>
        <p:sp>
          <p:nvSpPr>
            <p:cNvPr id="527" name="Freeform 41">
              <a:extLst>
                <a:ext uri="{FF2B5EF4-FFF2-40B4-BE49-F238E27FC236}">
                  <a16:creationId xmlns:a16="http://schemas.microsoft.com/office/drawing/2014/main" id="{66C8213F-94C5-48FA-82D8-85580B41C349}"/>
                </a:ext>
              </a:extLst>
            </p:cNvPr>
            <p:cNvSpPr>
              <a:spLocks/>
            </p:cNvSpPr>
            <p:nvPr/>
          </p:nvSpPr>
          <p:spPr bwMode="auto">
            <a:xfrm>
              <a:off x="3722690" y="5302248"/>
              <a:ext cx="96838" cy="295275"/>
            </a:xfrm>
            <a:custGeom>
              <a:avLst/>
              <a:gdLst>
                <a:gd name="T0" fmla="*/ 65 w 162"/>
                <a:gd name="T1" fmla="*/ 250 h 497"/>
                <a:gd name="T2" fmla="*/ 65 w 162"/>
                <a:gd name="T3" fmla="*/ 250 h 497"/>
                <a:gd name="T4" fmla="*/ 149 w 162"/>
                <a:gd name="T5" fmla="*/ 59 h 497"/>
                <a:gd name="T6" fmla="*/ 150 w 162"/>
                <a:gd name="T7" fmla="*/ 13 h 497"/>
                <a:gd name="T8" fmla="*/ 104 w 162"/>
                <a:gd name="T9" fmla="*/ 12 h 497"/>
                <a:gd name="T10" fmla="*/ 0 w 162"/>
                <a:gd name="T11" fmla="*/ 250 h 497"/>
                <a:gd name="T12" fmla="*/ 104 w 162"/>
                <a:gd name="T13" fmla="*/ 488 h 497"/>
                <a:gd name="T14" fmla="*/ 126 w 162"/>
                <a:gd name="T15" fmla="*/ 497 h 497"/>
                <a:gd name="T16" fmla="*/ 150 w 162"/>
                <a:gd name="T17" fmla="*/ 487 h 497"/>
                <a:gd name="T18" fmla="*/ 149 w 162"/>
                <a:gd name="T19" fmla="*/ 441 h 497"/>
                <a:gd name="T20" fmla="*/ 65 w 162"/>
                <a:gd name="T21" fmla="*/ 25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497">
                  <a:moveTo>
                    <a:pt x="65" y="250"/>
                  </a:moveTo>
                  <a:lnTo>
                    <a:pt x="65" y="250"/>
                  </a:lnTo>
                  <a:cubicBezTo>
                    <a:pt x="65" y="178"/>
                    <a:pt x="94" y="110"/>
                    <a:pt x="149" y="59"/>
                  </a:cubicBezTo>
                  <a:cubicBezTo>
                    <a:pt x="161" y="47"/>
                    <a:pt x="162" y="26"/>
                    <a:pt x="150" y="13"/>
                  </a:cubicBezTo>
                  <a:cubicBezTo>
                    <a:pt x="138" y="1"/>
                    <a:pt x="117" y="0"/>
                    <a:pt x="104" y="12"/>
                  </a:cubicBezTo>
                  <a:cubicBezTo>
                    <a:pt x="37" y="76"/>
                    <a:pt x="0" y="160"/>
                    <a:pt x="0" y="250"/>
                  </a:cubicBezTo>
                  <a:cubicBezTo>
                    <a:pt x="0" y="340"/>
                    <a:pt x="37" y="425"/>
                    <a:pt x="104" y="488"/>
                  </a:cubicBezTo>
                  <a:cubicBezTo>
                    <a:pt x="110" y="494"/>
                    <a:pt x="118" y="497"/>
                    <a:pt x="126" y="497"/>
                  </a:cubicBezTo>
                  <a:cubicBezTo>
                    <a:pt x="135" y="497"/>
                    <a:pt x="143" y="493"/>
                    <a:pt x="150" y="487"/>
                  </a:cubicBezTo>
                  <a:cubicBezTo>
                    <a:pt x="162" y="474"/>
                    <a:pt x="161" y="453"/>
                    <a:pt x="149" y="441"/>
                  </a:cubicBezTo>
                  <a:cubicBezTo>
                    <a:pt x="94" y="390"/>
                    <a:pt x="65" y="322"/>
                    <a:pt x="65" y="2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28" name="Freeform 42">
              <a:extLst>
                <a:ext uri="{FF2B5EF4-FFF2-40B4-BE49-F238E27FC236}">
                  <a16:creationId xmlns:a16="http://schemas.microsoft.com/office/drawing/2014/main" id="{823000E7-4B98-4ADC-80B2-E09A27C82E21}"/>
                </a:ext>
              </a:extLst>
            </p:cNvPr>
            <p:cNvSpPr>
              <a:spLocks/>
            </p:cNvSpPr>
            <p:nvPr/>
          </p:nvSpPr>
          <p:spPr bwMode="auto">
            <a:xfrm>
              <a:off x="3808415" y="5364160"/>
              <a:ext cx="68263" cy="169862"/>
            </a:xfrm>
            <a:custGeom>
              <a:avLst/>
              <a:gdLst>
                <a:gd name="T0" fmla="*/ 58 w 116"/>
                <a:gd name="T1" fmla="*/ 276 h 284"/>
                <a:gd name="T2" fmla="*/ 58 w 116"/>
                <a:gd name="T3" fmla="*/ 276 h 284"/>
                <a:gd name="T4" fmla="*/ 80 w 116"/>
                <a:gd name="T5" fmla="*/ 284 h 284"/>
                <a:gd name="T6" fmla="*/ 103 w 116"/>
                <a:gd name="T7" fmla="*/ 274 h 284"/>
                <a:gd name="T8" fmla="*/ 102 w 116"/>
                <a:gd name="T9" fmla="*/ 229 h 284"/>
                <a:gd name="T10" fmla="*/ 65 w 116"/>
                <a:gd name="T11" fmla="*/ 144 h 284"/>
                <a:gd name="T12" fmla="*/ 102 w 116"/>
                <a:gd name="T13" fmla="*/ 59 h 284"/>
                <a:gd name="T14" fmla="*/ 103 w 116"/>
                <a:gd name="T15" fmla="*/ 14 h 284"/>
                <a:gd name="T16" fmla="*/ 58 w 116"/>
                <a:gd name="T17" fmla="*/ 13 h 284"/>
                <a:gd name="T18" fmla="*/ 0 w 116"/>
                <a:gd name="T19" fmla="*/ 144 h 284"/>
                <a:gd name="T20" fmla="*/ 58 w 116"/>
                <a:gd name="T21" fmla="*/ 27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284">
                  <a:moveTo>
                    <a:pt x="58" y="276"/>
                  </a:moveTo>
                  <a:lnTo>
                    <a:pt x="58" y="276"/>
                  </a:lnTo>
                  <a:cubicBezTo>
                    <a:pt x="64" y="282"/>
                    <a:pt x="72" y="284"/>
                    <a:pt x="80" y="284"/>
                  </a:cubicBezTo>
                  <a:cubicBezTo>
                    <a:pt x="89" y="284"/>
                    <a:pt x="97" y="281"/>
                    <a:pt x="103" y="274"/>
                  </a:cubicBezTo>
                  <a:cubicBezTo>
                    <a:pt x="116" y="261"/>
                    <a:pt x="115" y="241"/>
                    <a:pt x="102" y="229"/>
                  </a:cubicBezTo>
                  <a:cubicBezTo>
                    <a:pt x="78" y="206"/>
                    <a:pt x="65" y="176"/>
                    <a:pt x="65" y="144"/>
                  </a:cubicBezTo>
                  <a:cubicBezTo>
                    <a:pt x="65" y="112"/>
                    <a:pt x="78" y="82"/>
                    <a:pt x="102" y="59"/>
                  </a:cubicBezTo>
                  <a:cubicBezTo>
                    <a:pt x="115" y="47"/>
                    <a:pt x="116" y="27"/>
                    <a:pt x="103" y="14"/>
                  </a:cubicBezTo>
                  <a:cubicBezTo>
                    <a:pt x="91" y="1"/>
                    <a:pt x="71" y="0"/>
                    <a:pt x="58" y="13"/>
                  </a:cubicBezTo>
                  <a:cubicBezTo>
                    <a:pt x="21" y="48"/>
                    <a:pt x="0" y="94"/>
                    <a:pt x="0" y="144"/>
                  </a:cubicBezTo>
                  <a:cubicBezTo>
                    <a:pt x="0" y="194"/>
                    <a:pt x="21" y="241"/>
                    <a:pt x="58" y="2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29" name="Freeform 43">
              <a:extLst>
                <a:ext uri="{FF2B5EF4-FFF2-40B4-BE49-F238E27FC236}">
                  <a16:creationId xmlns:a16="http://schemas.microsoft.com/office/drawing/2014/main" id="{D6FD0545-5E1E-4138-8C5E-F46EB7BEAA7A}"/>
                </a:ext>
              </a:extLst>
            </p:cNvPr>
            <p:cNvSpPr>
              <a:spLocks/>
            </p:cNvSpPr>
            <p:nvPr/>
          </p:nvSpPr>
          <p:spPr bwMode="auto">
            <a:xfrm>
              <a:off x="3643315" y="5246685"/>
              <a:ext cx="120650" cy="404812"/>
            </a:xfrm>
            <a:custGeom>
              <a:avLst/>
              <a:gdLst>
                <a:gd name="T0" fmla="*/ 64 w 202"/>
                <a:gd name="T1" fmla="*/ 342 h 681"/>
                <a:gd name="T2" fmla="*/ 64 w 202"/>
                <a:gd name="T3" fmla="*/ 342 h 681"/>
                <a:gd name="T4" fmla="*/ 188 w 202"/>
                <a:gd name="T5" fmla="*/ 59 h 681"/>
                <a:gd name="T6" fmla="*/ 190 w 202"/>
                <a:gd name="T7" fmla="*/ 13 h 681"/>
                <a:gd name="T8" fmla="*/ 144 w 202"/>
                <a:gd name="T9" fmla="*/ 12 h 681"/>
                <a:gd name="T10" fmla="*/ 0 w 202"/>
                <a:gd name="T11" fmla="*/ 342 h 681"/>
                <a:gd name="T12" fmla="*/ 144 w 202"/>
                <a:gd name="T13" fmla="*/ 672 h 681"/>
                <a:gd name="T14" fmla="*/ 166 w 202"/>
                <a:gd name="T15" fmla="*/ 681 h 681"/>
                <a:gd name="T16" fmla="*/ 190 w 202"/>
                <a:gd name="T17" fmla="*/ 671 h 681"/>
                <a:gd name="T18" fmla="*/ 188 w 202"/>
                <a:gd name="T19" fmla="*/ 625 h 681"/>
                <a:gd name="T20" fmla="*/ 64 w 202"/>
                <a:gd name="T21" fmla="*/ 3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681">
                  <a:moveTo>
                    <a:pt x="64" y="342"/>
                  </a:moveTo>
                  <a:lnTo>
                    <a:pt x="64" y="342"/>
                  </a:lnTo>
                  <a:cubicBezTo>
                    <a:pt x="64" y="235"/>
                    <a:pt x="108" y="135"/>
                    <a:pt x="188" y="59"/>
                  </a:cubicBezTo>
                  <a:cubicBezTo>
                    <a:pt x="201" y="47"/>
                    <a:pt x="202" y="26"/>
                    <a:pt x="190" y="13"/>
                  </a:cubicBezTo>
                  <a:cubicBezTo>
                    <a:pt x="178" y="0"/>
                    <a:pt x="157" y="0"/>
                    <a:pt x="144" y="12"/>
                  </a:cubicBezTo>
                  <a:cubicBezTo>
                    <a:pt x="51" y="100"/>
                    <a:pt x="0" y="217"/>
                    <a:pt x="0" y="342"/>
                  </a:cubicBezTo>
                  <a:cubicBezTo>
                    <a:pt x="0" y="467"/>
                    <a:pt x="51" y="584"/>
                    <a:pt x="144" y="672"/>
                  </a:cubicBezTo>
                  <a:cubicBezTo>
                    <a:pt x="150" y="678"/>
                    <a:pt x="158" y="681"/>
                    <a:pt x="166" y="681"/>
                  </a:cubicBezTo>
                  <a:cubicBezTo>
                    <a:pt x="175" y="681"/>
                    <a:pt x="183" y="678"/>
                    <a:pt x="190" y="671"/>
                  </a:cubicBezTo>
                  <a:cubicBezTo>
                    <a:pt x="202" y="658"/>
                    <a:pt x="201" y="637"/>
                    <a:pt x="188" y="625"/>
                  </a:cubicBezTo>
                  <a:cubicBezTo>
                    <a:pt x="108" y="550"/>
                    <a:pt x="64" y="449"/>
                    <a:pt x="64" y="3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0" name="Freeform 44">
              <a:extLst>
                <a:ext uri="{FF2B5EF4-FFF2-40B4-BE49-F238E27FC236}">
                  <a16:creationId xmlns:a16="http://schemas.microsoft.com/office/drawing/2014/main" id="{1467B533-8D17-4B7A-A67B-85B50695908E}"/>
                </a:ext>
              </a:extLst>
            </p:cNvPr>
            <p:cNvSpPr>
              <a:spLocks/>
            </p:cNvSpPr>
            <p:nvPr/>
          </p:nvSpPr>
          <p:spPr bwMode="auto">
            <a:xfrm>
              <a:off x="4144965" y="5302248"/>
              <a:ext cx="96838" cy="295275"/>
            </a:xfrm>
            <a:custGeom>
              <a:avLst/>
              <a:gdLst>
                <a:gd name="T0" fmla="*/ 57 w 162"/>
                <a:gd name="T1" fmla="*/ 12 h 497"/>
                <a:gd name="T2" fmla="*/ 57 w 162"/>
                <a:gd name="T3" fmla="*/ 12 h 497"/>
                <a:gd name="T4" fmla="*/ 12 w 162"/>
                <a:gd name="T5" fmla="*/ 13 h 497"/>
                <a:gd name="T6" fmla="*/ 13 w 162"/>
                <a:gd name="T7" fmla="*/ 59 h 497"/>
                <a:gd name="T8" fmla="*/ 97 w 162"/>
                <a:gd name="T9" fmla="*/ 250 h 497"/>
                <a:gd name="T10" fmla="*/ 13 w 162"/>
                <a:gd name="T11" fmla="*/ 441 h 497"/>
                <a:gd name="T12" fmla="*/ 12 w 162"/>
                <a:gd name="T13" fmla="*/ 487 h 497"/>
                <a:gd name="T14" fmla="*/ 35 w 162"/>
                <a:gd name="T15" fmla="*/ 497 h 497"/>
                <a:gd name="T16" fmla="*/ 57 w 162"/>
                <a:gd name="T17" fmla="*/ 488 h 497"/>
                <a:gd name="T18" fmla="*/ 162 w 162"/>
                <a:gd name="T19" fmla="*/ 250 h 497"/>
                <a:gd name="T20" fmla="*/ 57 w 162"/>
                <a:gd name="T21" fmla="*/ 1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497">
                  <a:moveTo>
                    <a:pt x="57" y="12"/>
                  </a:moveTo>
                  <a:lnTo>
                    <a:pt x="57" y="12"/>
                  </a:lnTo>
                  <a:cubicBezTo>
                    <a:pt x="44" y="0"/>
                    <a:pt x="24" y="1"/>
                    <a:pt x="12" y="13"/>
                  </a:cubicBezTo>
                  <a:cubicBezTo>
                    <a:pt x="0" y="26"/>
                    <a:pt x="0" y="47"/>
                    <a:pt x="13" y="59"/>
                  </a:cubicBezTo>
                  <a:cubicBezTo>
                    <a:pt x="67" y="110"/>
                    <a:pt x="97" y="178"/>
                    <a:pt x="97" y="250"/>
                  </a:cubicBezTo>
                  <a:cubicBezTo>
                    <a:pt x="97" y="322"/>
                    <a:pt x="67" y="390"/>
                    <a:pt x="13" y="441"/>
                  </a:cubicBezTo>
                  <a:cubicBezTo>
                    <a:pt x="0" y="453"/>
                    <a:pt x="0" y="474"/>
                    <a:pt x="12" y="487"/>
                  </a:cubicBezTo>
                  <a:cubicBezTo>
                    <a:pt x="18" y="493"/>
                    <a:pt x="27" y="497"/>
                    <a:pt x="35" y="497"/>
                  </a:cubicBezTo>
                  <a:cubicBezTo>
                    <a:pt x="43" y="497"/>
                    <a:pt x="51" y="494"/>
                    <a:pt x="57" y="488"/>
                  </a:cubicBezTo>
                  <a:cubicBezTo>
                    <a:pt x="125" y="425"/>
                    <a:pt x="162" y="340"/>
                    <a:pt x="162" y="250"/>
                  </a:cubicBezTo>
                  <a:cubicBezTo>
                    <a:pt x="162" y="160"/>
                    <a:pt x="125" y="76"/>
                    <a:pt x="5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1" name="Freeform 45">
              <a:extLst>
                <a:ext uri="{FF2B5EF4-FFF2-40B4-BE49-F238E27FC236}">
                  <a16:creationId xmlns:a16="http://schemas.microsoft.com/office/drawing/2014/main" id="{EBDDC12E-1F70-4684-8DB6-0CD96FA92B70}"/>
                </a:ext>
              </a:extLst>
            </p:cNvPr>
            <p:cNvSpPr>
              <a:spLocks/>
            </p:cNvSpPr>
            <p:nvPr/>
          </p:nvSpPr>
          <p:spPr bwMode="auto">
            <a:xfrm>
              <a:off x="4087815" y="5364160"/>
              <a:ext cx="68263" cy="169862"/>
            </a:xfrm>
            <a:custGeom>
              <a:avLst/>
              <a:gdLst>
                <a:gd name="T0" fmla="*/ 12 w 115"/>
                <a:gd name="T1" fmla="*/ 274 h 284"/>
                <a:gd name="T2" fmla="*/ 12 w 115"/>
                <a:gd name="T3" fmla="*/ 274 h 284"/>
                <a:gd name="T4" fmla="*/ 36 w 115"/>
                <a:gd name="T5" fmla="*/ 284 h 284"/>
                <a:gd name="T6" fmla="*/ 58 w 115"/>
                <a:gd name="T7" fmla="*/ 276 h 284"/>
                <a:gd name="T8" fmla="*/ 115 w 115"/>
                <a:gd name="T9" fmla="*/ 144 h 284"/>
                <a:gd name="T10" fmla="*/ 58 w 115"/>
                <a:gd name="T11" fmla="*/ 13 h 284"/>
                <a:gd name="T12" fmla="*/ 12 w 115"/>
                <a:gd name="T13" fmla="*/ 14 h 284"/>
                <a:gd name="T14" fmla="*/ 14 w 115"/>
                <a:gd name="T15" fmla="*/ 59 h 284"/>
                <a:gd name="T16" fmla="*/ 51 w 115"/>
                <a:gd name="T17" fmla="*/ 144 h 284"/>
                <a:gd name="T18" fmla="*/ 14 w 115"/>
                <a:gd name="T19" fmla="*/ 229 h 284"/>
                <a:gd name="T20" fmla="*/ 12 w 115"/>
                <a:gd name="T21" fmla="*/ 27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284">
                  <a:moveTo>
                    <a:pt x="12" y="274"/>
                  </a:moveTo>
                  <a:lnTo>
                    <a:pt x="12" y="274"/>
                  </a:lnTo>
                  <a:cubicBezTo>
                    <a:pt x="19" y="281"/>
                    <a:pt x="27" y="284"/>
                    <a:pt x="36" y="284"/>
                  </a:cubicBezTo>
                  <a:cubicBezTo>
                    <a:pt x="44" y="284"/>
                    <a:pt x="52" y="282"/>
                    <a:pt x="58" y="276"/>
                  </a:cubicBezTo>
                  <a:cubicBezTo>
                    <a:pt x="95" y="241"/>
                    <a:pt x="115" y="194"/>
                    <a:pt x="115" y="144"/>
                  </a:cubicBezTo>
                  <a:cubicBezTo>
                    <a:pt x="115" y="94"/>
                    <a:pt x="95" y="48"/>
                    <a:pt x="58" y="13"/>
                  </a:cubicBezTo>
                  <a:cubicBezTo>
                    <a:pt x="45" y="0"/>
                    <a:pt x="24" y="1"/>
                    <a:pt x="12" y="14"/>
                  </a:cubicBezTo>
                  <a:cubicBezTo>
                    <a:pt x="0" y="27"/>
                    <a:pt x="1" y="47"/>
                    <a:pt x="14" y="59"/>
                  </a:cubicBezTo>
                  <a:cubicBezTo>
                    <a:pt x="38" y="82"/>
                    <a:pt x="51" y="112"/>
                    <a:pt x="51" y="144"/>
                  </a:cubicBezTo>
                  <a:cubicBezTo>
                    <a:pt x="51" y="176"/>
                    <a:pt x="38" y="206"/>
                    <a:pt x="14" y="229"/>
                  </a:cubicBezTo>
                  <a:cubicBezTo>
                    <a:pt x="1" y="241"/>
                    <a:pt x="0" y="261"/>
                    <a:pt x="12" y="2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2" name="Freeform 46">
              <a:extLst>
                <a:ext uri="{FF2B5EF4-FFF2-40B4-BE49-F238E27FC236}">
                  <a16:creationId xmlns:a16="http://schemas.microsoft.com/office/drawing/2014/main" id="{B53BB641-2791-4F6E-B916-8E5B3AE4C221}"/>
                </a:ext>
              </a:extLst>
            </p:cNvPr>
            <p:cNvSpPr>
              <a:spLocks/>
            </p:cNvSpPr>
            <p:nvPr/>
          </p:nvSpPr>
          <p:spPr bwMode="auto">
            <a:xfrm>
              <a:off x="4200527" y="5246685"/>
              <a:ext cx="120650" cy="404812"/>
            </a:xfrm>
            <a:custGeom>
              <a:avLst/>
              <a:gdLst>
                <a:gd name="T0" fmla="*/ 57 w 202"/>
                <a:gd name="T1" fmla="*/ 12 h 681"/>
                <a:gd name="T2" fmla="*/ 57 w 202"/>
                <a:gd name="T3" fmla="*/ 12 h 681"/>
                <a:gd name="T4" fmla="*/ 12 w 202"/>
                <a:gd name="T5" fmla="*/ 13 h 681"/>
                <a:gd name="T6" fmla="*/ 13 w 202"/>
                <a:gd name="T7" fmla="*/ 59 h 681"/>
                <a:gd name="T8" fmla="*/ 137 w 202"/>
                <a:gd name="T9" fmla="*/ 342 h 681"/>
                <a:gd name="T10" fmla="*/ 13 w 202"/>
                <a:gd name="T11" fmla="*/ 625 h 681"/>
                <a:gd name="T12" fmla="*/ 12 w 202"/>
                <a:gd name="T13" fmla="*/ 671 h 681"/>
                <a:gd name="T14" fmla="*/ 35 w 202"/>
                <a:gd name="T15" fmla="*/ 681 h 681"/>
                <a:gd name="T16" fmla="*/ 57 w 202"/>
                <a:gd name="T17" fmla="*/ 672 h 681"/>
                <a:gd name="T18" fmla="*/ 202 w 202"/>
                <a:gd name="T19" fmla="*/ 342 h 681"/>
                <a:gd name="T20" fmla="*/ 57 w 202"/>
                <a:gd name="T21" fmla="*/ 1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681">
                  <a:moveTo>
                    <a:pt x="57" y="12"/>
                  </a:moveTo>
                  <a:lnTo>
                    <a:pt x="57" y="12"/>
                  </a:lnTo>
                  <a:cubicBezTo>
                    <a:pt x="44" y="0"/>
                    <a:pt x="24" y="0"/>
                    <a:pt x="12" y="13"/>
                  </a:cubicBezTo>
                  <a:cubicBezTo>
                    <a:pt x="0" y="26"/>
                    <a:pt x="0" y="47"/>
                    <a:pt x="13" y="59"/>
                  </a:cubicBezTo>
                  <a:cubicBezTo>
                    <a:pt x="93" y="135"/>
                    <a:pt x="137" y="235"/>
                    <a:pt x="137" y="342"/>
                  </a:cubicBezTo>
                  <a:cubicBezTo>
                    <a:pt x="137" y="449"/>
                    <a:pt x="93" y="550"/>
                    <a:pt x="13" y="625"/>
                  </a:cubicBezTo>
                  <a:cubicBezTo>
                    <a:pt x="0" y="637"/>
                    <a:pt x="0" y="658"/>
                    <a:pt x="12" y="671"/>
                  </a:cubicBezTo>
                  <a:cubicBezTo>
                    <a:pt x="18" y="678"/>
                    <a:pt x="27" y="681"/>
                    <a:pt x="35" y="681"/>
                  </a:cubicBezTo>
                  <a:cubicBezTo>
                    <a:pt x="43" y="681"/>
                    <a:pt x="51" y="678"/>
                    <a:pt x="57" y="672"/>
                  </a:cubicBezTo>
                  <a:cubicBezTo>
                    <a:pt x="151" y="584"/>
                    <a:pt x="202" y="467"/>
                    <a:pt x="202" y="342"/>
                  </a:cubicBezTo>
                  <a:cubicBezTo>
                    <a:pt x="202" y="217"/>
                    <a:pt x="151" y="100"/>
                    <a:pt x="5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3" name="Freeform 47">
              <a:extLst>
                <a:ext uri="{FF2B5EF4-FFF2-40B4-BE49-F238E27FC236}">
                  <a16:creationId xmlns:a16="http://schemas.microsoft.com/office/drawing/2014/main" id="{A6467327-AC7F-401A-9AAE-FB9F3AFD3DAF}"/>
                </a:ext>
              </a:extLst>
            </p:cNvPr>
            <p:cNvSpPr>
              <a:spLocks noEditPoints="1"/>
            </p:cNvSpPr>
            <p:nvPr/>
          </p:nvSpPr>
          <p:spPr bwMode="auto">
            <a:xfrm>
              <a:off x="3841752" y="5373685"/>
              <a:ext cx="280988" cy="398462"/>
            </a:xfrm>
            <a:custGeom>
              <a:avLst/>
              <a:gdLst>
                <a:gd name="T0" fmla="*/ 171 w 472"/>
                <a:gd name="T1" fmla="*/ 130 h 672"/>
                <a:gd name="T2" fmla="*/ 171 w 472"/>
                <a:gd name="T3" fmla="*/ 130 h 672"/>
                <a:gd name="T4" fmla="*/ 236 w 472"/>
                <a:gd name="T5" fmla="*/ 65 h 672"/>
                <a:gd name="T6" fmla="*/ 302 w 472"/>
                <a:gd name="T7" fmla="*/ 130 h 672"/>
                <a:gd name="T8" fmla="*/ 236 w 472"/>
                <a:gd name="T9" fmla="*/ 195 h 672"/>
                <a:gd name="T10" fmla="*/ 171 w 472"/>
                <a:gd name="T11" fmla="*/ 130 h 672"/>
                <a:gd name="T12" fmla="*/ 440 w 472"/>
                <a:gd name="T13" fmla="*/ 608 h 672"/>
                <a:gd name="T14" fmla="*/ 440 w 472"/>
                <a:gd name="T15" fmla="*/ 608 h 672"/>
                <a:gd name="T16" fmla="*/ 269 w 472"/>
                <a:gd name="T17" fmla="*/ 608 h 672"/>
                <a:gd name="T18" fmla="*/ 269 w 472"/>
                <a:gd name="T19" fmla="*/ 256 h 672"/>
                <a:gd name="T20" fmla="*/ 366 w 472"/>
                <a:gd name="T21" fmla="*/ 130 h 672"/>
                <a:gd name="T22" fmla="*/ 236 w 472"/>
                <a:gd name="T23" fmla="*/ 0 h 672"/>
                <a:gd name="T24" fmla="*/ 107 w 472"/>
                <a:gd name="T25" fmla="*/ 130 h 672"/>
                <a:gd name="T26" fmla="*/ 204 w 472"/>
                <a:gd name="T27" fmla="*/ 256 h 672"/>
                <a:gd name="T28" fmla="*/ 204 w 472"/>
                <a:gd name="T29" fmla="*/ 608 h 672"/>
                <a:gd name="T30" fmla="*/ 33 w 472"/>
                <a:gd name="T31" fmla="*/ 608 h 672"/>
                <a:gd name="T32" fmla="*/ 0 w 472"/>
                <a:gd name="T33" fmla="*/ 640 h 672"/>
                <a:gd name="T34" fmla="*/ 33 w 472"/>
                <a:gd name="T35" fmla="*/ 672 h 672"/>
                <a:gd name="T36" fmla="*/ 440 w 472"/>
                <a:gd name="T37" fmla="*/ 672 h 672"/>
                <a:gd name="T38" fmla="*/ 472 w 472"/>
                <a:gd name="T39" fmla="*/ 640 h 672"/>
                <a:gd name="T40" fmla="*/ 440 w 472"/>
                <a:gd name="T41" fmla="*/ 60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672">
                  <a:moveTo>
                    <a:pt x="171" y="130"/>
                  </a:moveTo>
                  <a:lnTo>
                    <a:pt x="171" y="130"/>
                  </a:lnTo>
                  <a:cubicBezTo>
                    <a:pt x="171" y="94"/>
                    <a:pt x="200" y="65"/>
                    <a:pt x="236" y="65"/>
                  </a:cubicBezTo>
                  <a:cubicBezTo>
                    <a:pt x="272" y="65"/>
                    <a:pt x="302" y="94"/>
                    <a:pt x="302" y="130"/>
                  </a:cubicBezTo>
                  <a:cubicBezTo>
                    <a:pt x="302" y="166"/>
                    <a:pt x="272" y="195"/>
                    <a:pt x="236" y="195"/>
                  </a:cubicBezTo>
                  <a:cubicBezTo>
                    <a:pt x="200" y="195"/>
                    <a:pt x="171" y="166"/>
                    <a:pt x="171" y="130"/>
                  </a:cubicBezTo>
                  <a:close/>
                  <a:moveTo>
                    <a:pt x="440" y="608"/>
                  </a:moveTo>
                  <a:lnTo>
                    <a:pt x="440" y="608"/>
                  </a:lnTo>
                  <a:lnTo>
                    <a:pt x="269" y="608"/>
                  </a:lnTo>
                  <a:lnTo>
                    <a:pt x="269" y="256"/>
                  </a:lnTo>
                  <a:cubicBezTo>
                    <a:pt x="325" y="241"/>
                    <a:pt x="366" y="190"/>
                    <a:pt x="366" y="130"/>
                  </a:cubicBezTo>
                  <a:cubicBezTo>
                    <a:pt x="366" y="59"/>
                    <a:pt x="308" y="0"/>
                    <a:pt x="236" y="0"/>
                  </a:cubicBezTo>
                  <a:cubicBezTo>
                    <a:pt x="165" y="0"/>
                    <a:pt x="107" y="59"/>
                    <a:pt x="107" y="130"/>
                  </a:cubicBezTo>
                  <a:cubicBezTo>
                    <a:pt x="107" y="190"/>
                    <a:pt x="148" y="241"/>
                    <a:pt x="204" y="256"/>
                  </a:cubicBezTo>
                  <a:lnTo>
                    <a:pt x="204" y="608"/>
                  </a:lnTo>
                  <a:lnTo>
                    <a:pt x="33" y="608"/>
                  </a:lnTo>
                  <a:cubicBezTo>
                    <a:pt x="15" y="608"/>
                    <a:pt x="0" y="622"/>
                    <a:pt x="0" y="640"/>
                  </a:cubicBezTo>
                  <a:cubicBezTo>
                    <a:pt x="0" y="658"/>
                    <a:pt x="15" y="672"/>
                    <a:pt x="33" y="672"/>
                  </a:cubicBezTo>
                  <a:lnTo>
                    <a:pt x="440" y="672"/>
                  </a:lnTo>
                  <a:cubicBezTo>
                    <a:pt x="458" y="672"/>
                    <a:pt x="472" y="658"/>
                    <a:pt x="472" y="640"/>
                  </a:cubicBezTo>
                  <a:cubicBezTo>
                    <a:pt x="472" y="622"/>
                    <a:pt x="458" y="608"/>
                    <a:pt x="440" y="60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4" name="Rectangle 533">
            <a:extLst>
              <a:ext uri="{FF2B5EF4-FFF2-40B4-BE49-F238E27FC236}">
                <a16:creationId xmlns:a16="http://schemas.microsoft.com/office/drawing/2014/main" id="{62AB93D4-D332-443C-ABCA-CDA479539C40}"/>
              </a:ext>
            </a:extLst>
          </p:cNvPr>
          <p:cNvSpPr/>
          <p:nvPr/>
        </p:nvSpPr>
        <p:spPr>
          <a:xfrm>
            <a:off x="3302139" y="4330964"/>
            <a:ext cx="16939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Telecom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Company</a:t>
            </a:r>
          </a:p>
        </p:txBody>
      </p:sp>
      <p:sp>
        <p:nvSpPr>
          <p:cNvPr id="535" name="Circle">
            <a:extLst>
              <a:ext uri="{FF2B5EF4-FFF2-40B4-BE49-F238E27FC236}">
                <a16:creationId xmlns:a16="http://schemas.microsoft.com/office/drawing/2014/main" id="{6E9E9229-D1E9-49A3-B64B-A3D72E32BEA5}"/>
              </a:ext>
            </a:extLst>
          </p:cNvPr>
          <p:cNvSpPr/>
          <p:nvPr/>
        </p:nvSpPr>
        <p:spPr>
          <a:xfrm>
            <a:off x="3217119" y="3377341"/>
            <a:ext cx="842884" cy="842886"/>
          </a:xfrm>
          <a:prstGeom prst="ellipse">
            <a:avLst/>
          </a:prstGeom>
          <a:solidFill>
            <a:schemeClr val="accent6"/>
          </a:solidFill>
          <a:ln w="31750" cap="flat">
            <a:solidFill>
              <a:schemeClr val="bg1"/>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sz="4800" b="1" spc="-144">
                <a:solidFill>
                  <a:srgbClr val="E56994">
                    <a:hueOff val="-15749220"/>
                    <a:satOff val="-48335"/>
                    <a:lumOff val="49857"/>
                  </a:srgbClr>
                </a:solidFill>
              </a:defRPr>
            </a:pPr>
            <a:endParaRPr kumimoji="0" sz="4400" b="1" i="0" u="none" strike="noStrike" kern="1200" cap="none" spc="-144" normalizeH="0" baseline="0" noProof="0" dirty="0">
              <a:ln>
                <a:noFill/>
              </a:ln>
              <a:solidFill>
                <a:srgbClr val="000000">
                  <a:lumMod val="50000"/>
                  <a:lumOff val="50000"/>
                </a:srgbClr>
              </a:solidFill>
              <a:effectLst/>
              <a:uLnTx/>
              <a:uFillTx/>
              <a:latin typeface="Arial"/>
              <a:ea typeface="+mn-ea"/>
              <a:cs typeface="+mn-cs"/>
            </a:endParaRPr>
          </a:p>
        </p:txBody>
      </p:sp>
      <p:sp>
        <p:nvSpPr>
          <p:cNvPr id="536" name="Line">
            <a:extLst>
              <a:ext uri="{FF2B5EF4-FFF2-40B4-BE49-F238E27FC236}">
                <a16:creationId xmlns:a16="http://schemas.microsoft.com/office/drawing/2014/main" id="{D22AED93-641C-493A-A637-63560AD38B0E}"/>
              </a:ext>
            </a:extLst>
          </p:cNvPr>
          <p:cNvSpPr/>
          <p:nvPr/>
        </p:nvSpPr>
        <p:spPr>
          <a:xfrm flipV="1">
            <a:off x="4407132" y="5595190"/>
            <a:ext cx="1" cy="820466"/>
          </a:xfrm>
          <a:prstGeom prst="line">
            <a:avLst/>
          </a:prstGeom>
          <a:ln w="12700">
            <a:solidFill>
              <a:schemeClr val="accent6">
                <a:hueOff val="-15749220"/>
                <a:satOff val="-48335"/>
                <a:lumOff val="49857"/>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37" name="Circle">
            <a:extLst>
              <a:ext uri="{FF2B5EF4-FFF2-40B4-BE49-F238E27FC236}">
                <a16:creationId xmlns:a16="http://schemas.microsoft.com/office/drawing/2014/main" id="{5FBCDED4-6D92-477F-84FE-0BCDA9EFF72A}"/>
              </a:ext>
            </a:extLst>
          </p:cNvPr>
          <p:cNvSpPr/>
          <p:nvPr/>
        </p:nvSpPr>
        <p:spPr>
          <a:xfrm>
            <a:off x="4277497" y="3391736"/>
            <a:ext cx="842884" cy="842886"/>
          </a:xfrm>
          <a:prstGeom prst="ellipse">
            <a:avLst/>
          </a:prstGeom>
          <a:solidFill>
            <a:schemeClr val="accent2"/>
          </a:solidFill>
          <a:ln w="31750" cap="flat">
            <a:solidFill>
              <a:schemeClr val="bg1"/>
            </a:solidFill>
            <a:prstDash val="solid"/>
            <a:miter lim="400000"/>
          </a:ln>
          <a:effectLst/>
        </p:spPr>
        <p:txBody>
          <a:bodyPr wrap="square" lIns="76200" tIns="76200" rIns="76200" bIns="76200" numCol="1" anchor="ctr">
            <a:noAutofit/>
          </a:bodyPr>
          <a:lstStyle>
            <a:defPPr/>
          </a:lstStyle>
          <a:p>
            <a:pPr marL="0" marR="0" lvl="0" indent="0" algn="l" defTabSz="1238250" rtl="0" eaLnBrk="1" fontAlgn="auto" latinLnBrk="0" hangingPunct="1">
              <a:lnSpc>
                <a:spcPts val="10000"/>
              </a:lnSpc>
              <a:spcBef>
                <a:spcPts val="0"/>
              </a:spcBef>
              <a:spcAft>
                <a:spcPts val="0"/>
              </a:spcAft>
              <a:buClrTx/>
              <a:buSzTx/>
              <a:buFontTx/>
              <a:buNone/>
              <a:tabLst/>
              <a:defRPr sz="4800" b="1" spc="-144">
                <a:solidFill>
                  <a:srgbClr val="E56994">
                    <a:hueOff val="-15749220"/>
                    <a:satOff val="-48335"/>
                    <a:lumOff val="49857"/>
                  </a:srgbClr>
                </a:solidFill>
              </a:defRPr>
            </a:pPr>
            <a:endParaRPr kumimoji="0" sz="4400" b="1" i="0" u="none" strike="noStrike" kern="1200" cap="none" spc="-144" normalizeH="0" baseline="0" noProof="0" dirty="0">
              <a:ln>
                <a:noFill/>
              </a:ln>
              <a:solidFill>
                <a:srgbClr val="000000">
                  <a:lumMod val="50000"/>
                  <a:lumOff val="50000"/>
                </a:srgbClr>
              </a:solidFill>
              <a:effectLst/>
              <a:uLnTx/>
              <a:uFillTx/>
              <a:latin typeface="Arial"/>
              <a:ea typeface="+mn-ea"/>
              <a:cs typeface="+mn-cs"/>
            </a:endParaRPr>
          </a:p>
        </p:txBody>
      </p:sp>
      <p:sp>
        <p:nvSpPr>
          <p:cNvPr id="538" name="Rectangle 537">
            <a:extLst>
              <a:ext uri="{FF2B5EF4-FFF2-40B4-BE49-F238E27FC236}">
                <a16:creationId xmlns:a16="http://schemas.microsoft.com/office/drawing/2014/main" id="{93201027-3EAF-4C2C-A920-11B9AB87F16D}"/>
              </a:ext>
            </a:extLst>
          </p:cNvPr>
          <p:cNvSpPr/>
          <p:nvPr/>
        </p:nvSpPr>
        <p:spPr>
          <a:xfrm>
            <a:off x="4348275" y="4329323"/>
            <a:ext cx="102916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Automotive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Arial Black" panose="020B0A04020102020204" pitchFamily="34" charset="0"/>
                <a:ea typeface="+mn-ea"/>
                <a:cs typeface="Arial" pitchFamily="34" charset="0"/>
              </a:rPr>
              <a:t>Company</a:t>
            </a:r>
          </a:p>
        </p:txBody>
      </p:sp>
      <p:grpSp>
        <p:nvGrpSpPr>
          <p:cNvPr id="539" name="Group 538">
            <a:extLst>
              <a:ext uri="{FF2B5EF4-FFF2-40B4-BE49-F238E27FC236}">
                <a16:creationId xmlns:a16="http://schemas.microsoft.com/office/drawing/2014/main" id="{B334448F-2E1B-4901-B21D-8E963AA67559}"/>
              </a:ext>
            </a:extLst>
          </p:cNvPr>
          <p:cNvGrpSpPr/>
          <p:nvPr/>
        </p:nvGrpSpPr>
        <p:grpSpPr>
          <a:xfrm>
            <a:off x="4515830" y="3646683"/>
            <a:ext cx="414355" cy="328678"/>
            <a:chOff x="4857751" y="2327275"/>
            <a:chExt cx="890588" cy="706438"/>
          </a:xfrm>
          <a:solidFill>
            <a:schemeClr val="bg1"/>
          </a:solidFill>
        </p:grpSpPr>
        <p:sp>
          <p:nvSpPr>
            <p:cNvPr id="540" name="Freeform 184">
              <a:extLst>
                <a:ext uri="{FF2B5EF4-FFF2-40B4-BE49-F238E27FC236}">
                  <a16:creationId xmlns:a16="http://schemas.microsoft.com/office/drawing/2014/main" id="{6ECBBDBB-9576-4BA3-AA31-7FE62F561590}"/>
                </a:ext>
              </a:extLst>
            </p:cNvPr>
            <p:cNvSpPr>
              <a:spLocks noEditPoints="1"/>
            </p:cNvSpPr>
            <p:nvPr/>
          </p:nvSpPr>
          <p:spPr bwMode="auto">
            <a:xfrm>
              <a:off x="5027613" y="2427288"/>
              <a:ext cx="555625" cy="198438"/>
            </a:xfrm>
            <a:custGeom>
              <a:avLst/>
              <a:gdLst>
                <a:gd name="T0" fmla="*/ 15 w 350"/>
                <a:gd name="T1" fmla="*/ 125 h 125"/>
                <a:gd name="T2" fmla="*/ 334 w 350"/>
                <a:gd name="T3" fmla="*/ 125 h 125"/>
                <a:gd name="T4" fmla="*/ 334 w 350"/>
                <a:gd name="T5" fmla="*/ 125 h 125"/>
                <a:gd name="T6" fmla="*/ 342 w 350"/>
                <a:gd name="T7" fmla="*/ 123 h 125"/>
                <a:gd name="T8" fmla="*/ 348 w 350"/>
                <a:gd name="T9" fmla="*/ 118 h 125"/>
                <a:gd name="T10" fmla="*/ 348 w 350"/>
                <a:gd name="T11" fmla="*/ 118 h 125"/>
                <a:gd name="T12" fmla="*/ 350 w 350"/>
                <a:gd name="T13" fmla="*/ 112 h 125"/>
                <a:gd name="T14" fmla="*/ 348 w 350"/>
                <a:gd name="T15" fmla="*/ 104 h 125"/>
                <a:gd name="T16" fmla="*/ 308 w 350"/>
                <a:gd name="T17" fmla="*/ 17 h 125"/>
                <a:gd name="T18" fmla="*/ 308 w 350"/>
                <a:gd name="T19" fmla="*/ 17 h 125"/>
                <a:gd name="T20" fmla="*/ 304 w 350"/>
                <a:gd name="T21" fmla="*/ 11 h 125"/>
                <a:gd name="T22" fmla="*/ 304 w 350"/>
                <a:gd name="T23" fmla="*/ 11 h 125"/>
                <a:gd name="T24" fmla="*/ 296 w 350"/>
                <a:gd name="T25" fmla="*/ 7 h 125"/>
                <a:gd name="T26" fmla="*/ 279 w 350"/>
                <a:gd name="T27" fmla="*/ 4 h 125"/>
                <a:gd name="T28" fmla="*/ 241 w 350"/>
                <a:gd name="T29" fmla="*/ 2 h 125"/>
                <a:gd name="T30" fmla="*/ 175 w 350"/>
                <a:gd name="T31" fmla="*/ 0 h 125"/>
                <a:gd name="T32" fmla="*/ 175 w 350"/>
                <a:gd name="T33" fmla="*/ 0 h 125"/>
                <a:gd name="T34" fmla="*/ 108 w 350"/>
                <a:gd name="T35" fmla="*/ 2 h 125"/>
                <a:gd name="T36" fmla="*/ 70 w 350"/>
                <a:gd name="T37" fmla="*/ 4 h 125"/>
                <a:gd name="T38" fmla="*/ 51 w 350"/>
                <a:gd name="T39" fmla="*/ 7 h 125"/>
                <a:gd name="T40" fmla="*/ 45 w 350"/>
                <a:gd name="T41" fmla="*/ 11 h 125"/>
                <a:gd name="T42" fmla="*/ 45 w 350"/>
                <a:gd name="T43" fmla="*/ 11 h 125"/>
                <a:gd name="T44" fmla="*/ 41 w 350"/>
                <a:gd name="T45" fmla="*/ 17 h 125"/>
                <a:gd name="T46" fmla="*/ 1 w 350"/>
                <a:gd name="T47" fmla="*/ 104 h 125"/>
                <a:gd name="T48" fmla="*/ 1 w 350"/>
                <a:gd name="T49" fmla="*/ 104 h 125"/>
                <a:gd name="T50" fmla="*/ 0 w 350"/>
                <a:gd name="T51" fmla="*/ 112 h 125"/>
                <a:gd name="T52" fmla="*/ 1 w 350"/>
                <a:gd name="T53" fmla="*/ 118 h 125"/>
                <a:gd name="T54" fmla="*/ 1 w 350"/>
                <a:gd name="T55" fmla="*/ 118 h 125"/>
                <a:gd name="T56" fmla="*/ 7 w 350"/>
                <a:gd name="T57" fmla="*/ 123 h 125"/>
                <a:gd name="T58" fmla="*/ 15 w 350"/>
                <a:gd name="T59" fmla="*/ 125 h 125"/>
                <a:gd name="T60" fmla="*/ 15 w 350"/>
                <a:gd name="T61" fmla="*/ 125 h 125"/>
                <a:gd name="T62" fmla="*/ 64 w 350"/>
                <a:gd name="T63" fmla="*/ 34 h 125"/>
                <a:gd name="T64" fmla="*/ 64 w 350"/>
                <a:gd name="T65" fmla="*/ 34 h 125"/>
                <a:gd name="T66" fmla="*/ 79 w 350"/>
                <a:gd name="T67" fmla="*/ 32 h 125"/>
                <a:gd name="T68" fmla="*/ 102 w 350"/>
                <a:gd name="T69" fmla="*/ 30 h 125"/>
                <a:gd name="T70" fmla="*/ 175 w 350"/>
                <a:gd name="T71" fmla="*/ 28 h 125"/>
                <a:gd name="T72" fmla="*/ 175 w 350"/>
                <a:gd name="T73" fmla="*/ 28 h 125"/>
                <a:gd name="T74" fmla="*/ 247 w 350"/>
                <a:gd name="T75" fmla="*/ 30 h 125"/>
                <a:gd name="T76" fmla="*/ 270 w 350"/>
                <a:gd name="T77" fmla="*/ 32 h 125"/>
                <a:gd name="T78" fmla="*/ 283 w 350"/>
                <a:gd name="T79" fmla="*/ 34 h 125"/>
                <a:gd name="T80" fmla="*/ 312 w 350"/>
                <a:gd name="T81" fmla="*/ 97 h 125"/>
                <a:gd name="T82" fmla="*/ 38 w 350"/>
                <a:gd name="T83" fmla="*/ 97 h 125"/>
                <a:gd name="T84" fmla="*/ 64 w 350"/>
                <a:gd name="T85"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125">
                  <a:moveTo>
                    <a:pt x="15" y="125"/>
                  </a:moveTo>
                  <a:lnTo>
                    <a:pt x="334" y="125"/>
                  </a:lnTo>
                  <a:lnTo>
                    <a:pt x="334" y="125"/>
                  </a:lnTo>
                  <a:lnTo>
                    <a:pt x="342" y="123"/>
                  </a:lnTo>
                  <a:lnTo>
                    <a:pt x="348" y="118"/>
                  </a:lnTo>
                  <a:lnTo>
                    <a:pt x="348" y="118"/>
                  </a:lnTo>
                  <a:lnTo>
                    <a:pt x="350" y="112"/>
                  </a:lnTo>
                  <a:lnTo>
                    <a:pt x="348" y="104"/>
                  </a:lnTo>
                  <a:lnTo>
                    <a:pt x="308" y="17"/>
                  </a:lnTo>
                  <a:lnTo>
                    <a:pt x="308" y="17"/>
                  </a:lnTo>
                  <a:lnTo>
                    <a:pt x="304" y="11"/>
                  </a:lnTo>
                  <a:lnTo>
                    <a:pt x="304" y="11"/>
                  </a:lnTo>
                  <a:lnTo>
                    <a:pt x="296" y="7"/>
                  </a:lnTo>
                  <a:lnTo>
                    <a:pt x="279" y="4"/>
                  </a:lnTo>
                  <a:lnTo>
                    <a:pt x="241" y="2"/>
                  </a:lnTo>
                  <a:lnTo>
                    <a:pt x="175" y="0"/>
                  </a:lnTo>
                  <a:lnTo>
                    <a:pt x="175" y="0"/>
                  </a:lnTo>
                  <a:lnTo>
                    <a:pt x="108" y="2"/>
                  </a:lnTo>
                  <a:lnTo>
                    <a:pt x="70" y="4"/>
                  </a:lnTo>
                  <a:lnTo>
                    <a:pt x="51" y="7"/>
                  </a:lnTo>
                  <a:lnTo>
                    <a:pt x="45" y="11"/>
                  </a:lnTo>
                  <a:lnTo>
                    <a:pt x="45" y="11"/>
                  </a:lnTo>
                  <a:lnTo>
                    <a:pt x="41" y="17"/>
                  </a:lnTo>
                  <a:lnTo>
                    <a:pt x="1" y="104"/>
                  </a:lnTo>
                  <a:lnTo>
                    <a:pt x="1" y="104"/>
                  </a:lnTo>
                  <a:lnTo>
                    <a:pt x="0" y="112"/>
                  </a:lnTo>
                  <a:lnTo>
                    <a:pt x="1" y="118"/>
                  </a:lnTo>
                  <a:lnTo>
                    <a:pt x="1" y="118"/>
                  </a:lnTo>
                  <a:lnTo>
                    <a:pt x="7" y="123"/>
                  </a:lnTo>
                  <a:lnTo>
                    <a:pt x="15" y="125"/>
                  </a:lnTo>
                  <a:lnTo>
                    <a:pt x="15" y="125"/>
                  </a:lnTo>
                  <a:close/>
                  <a:moveTo>
                    <a:pt x="64" y="34"/>
                  </a:moveTo>
                  <a:lnTo>
                    <a:pt x="64" y="34"/>
                  </a:lnTo>
                  <a:lnTo>
                    <a:pt x="79" y="32"/>
                  </a:lnTo>
                  <a:lnTo>
                    <a:pt x="102" y="30"/>
                  </a:lnTo>
                  <a:lnTo>
                    <a:pt x="175" y="28"/>
                  </a:lnTo>
                  <a:lnTo>
                    <a:pt x="175" y="28"/>
                  </a:lnTo>
                  <a:lnTo>
                    <a:pt x="247" y="30"/>
                  </a:lnTo>
                  <a:lnTo>
                    <a:pt x="270" y="32"/>
                  </a:lnTo>
                  <a:lnTo>
                    <a:pt x="283" y="34"/>
                  </a:lnTo>
                  <a:lnTo>
                    <a:pt x="312" y="97"/>
                  </a:lnTo>
                  <a:lnTo>
                    <a:pt x="38" y="97"/>
                  </a:lnTo>
                  <a:lnTo>
                    <a:pt x="64" y="34"/>
                  </a:lnTo>
                  <a:close/>
                </a:path>
              </a:pathLst>
            </a:custGeom>
            <a:grpFill/>
            <a:ln>
              <a:noFill/>
            </a:ln>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1" name="Freeform 185">
              <a:extLst>
                <a:ext uri="{FF2B5EF4-FFF2-40B4-BE49-F238E27FC236}">
                  <a16:creationId xmlns:a16="http://schemas.microsoft.com/office/drawing/2014/main" id="{8EABAE4D-4535-48DD-A44A-174254D99FC9}"/>
                </a:ext>
              </a:extLst>
            </p:cNvPr>
            <p:cNvSpPr>
              <a:spLocks noEditPoints="1"/>
            </p:cNvSpPr>
            <p:nvPr/>
          </p:nvSpPr>
          <p:spPr bwMode="auto">
            <a:xfrm>
              <a:off x="4857751" y="2327275"/>
              <a:ext cx="890588" cy="706438"/>
            </a:xfrm>
            <a:custGeom>
              <a:avLst/>
              <a:gdLst>
                <a:gd name="T0" fmla="*/ 561 w 561"/>
                <a:gd name="T1" fmla="*/ 133 h 445"/>
                <a:gd name="T2" fmla="*/ 552 w 561"/>
                <a:gd name="T3" fmla="*/ 116 h 445"/>
                <a:gd name="T4" fmla="*/ 500 w 561"/>
                <a:gd name="T5" fmla="*/ 95 h 445"/>
                <a:gd name="T6" fmla="*/ 487 w 561"/>
                <a:gd name="T7" fmla="*/ 99 h 445"/>
                <a:gd name="T8" fmla="*/ 438 w 561"/>
                <a:gd name="T9" fmla="*/ 19 h 445"/>
                <a:gd name="T10" fmla="*/ 417 w 561"/>
                <a:gd name="T11" fmla="*/ 11 h 445"/>
                <a:gd name="T12" fmla="*/ 282 w 561"/>
                <a:gd name="T13" fmla="*/ 0 h 445"/>
                <a:gd name="T14" fmla="*/ 133 w 561"/>
                <a:gd name="T15" fmla="*/ 13 h 445"/>
                <a:gd name="T16" fmla="*/ 120 w 561"/>
                <a:gd name="T17" fmla="*/ 23 h 445"/>
                <a:gd name="T18" fmla="*/ 74 w 561"/>
                <a:gd name="T19" fmla="*/ 99 h 445"/>
                <a:gd name="T20" fmla="*/ 50 w 561"/>
                <a:gd name="T21" fmla="*/ 97 h 445"/>
                <a:gd name="T22" fmla="*/ 6 w 561"/>
                <a:gd name="T23" fmla="*/ 122 h 445"/>
                <a:gd name="T24" fmla="*/ 0 w 561"/>
                <a:gd name="T25" fmla="*/ 137 h 445"/>
                <a:gd name="T26" fmla="*/ 8 w 561"/>
                <a:gd name="T27" fmla="*/ 154 h 445"/>
                <a:gd name="T28" fmla="*/ 42 w 561"/>
                <a:gd name="T29" fmla="*/ 175 h 445"/>
                <a:gd name="T30" fmla="*/ 32 w 561"/>
                <a:gd name="T31" fmla="*/ 192 h 445"/>
                <a:gd name="T32" fmla="*/ 4 w 561"/>
                <a:gd name="T33" fmla="*/ 245 h 445"/>
                <a:gd name="T34" fmla="*/ 6 w 561"/>
                <a:gd name="T35" fmla="*/ 428 h 445"/>
                <a:gd name="T36" fmla="*/ 32 w 561"/>
                <a:gd name="T37" fmla="*/ 445 h 445"/>
                <a:gd name="T38" fmla="*/ 108 w 561"/>
                <a:gd name="T39" fmla="*/ 437 h 445"/>
                <a:gd name="T40" fmla="*/ 445 w 561"/>
                <a:gd name="T41" fmla="*/ 407 h 445"/>
                <a:gd name="T42" fmla="*/ 453 w 561"/>
                <a:gd name="T43" fmla="*/ 437 h 445"/>
                <a:gd name="T44" fmla="*/ 531 w 561"/>
                <a:gd name="T45" fmla="*/ 445 h 445"/>
                <a:gd name="T46" fmla="*/ 556 w 561"/>
                <a:gd name="T47" fmla="*/ 428 h 445"/>
                <a:gd name="T48" fmla="*/ 559 w 561"/>
                <a:gd name="T49" fmla="*/ 245 h 445"/>
                <a:gd name="T50" fmla="*/ 531 w 561"/>
                <a:gd name="T51" fmla="*/ 192 h 445"/>
                <a:gd name="T52" fmla="*/ 521 w 561"/>
                <a:gd name="T53" fmla="*/ 175 h 445"/>
                <a:gd name="T54" fmla="*/ 554 w 561"/>
                <a:gd name="T55" fmla="*/ 154 h 445"/>
                <a:gd name="T56" fmla="*/ 500 w 561"/>
                <a:gd name="T57" fmla="*/ 150 h 445"/>
                <a:gd name="T58" fmla="*/ 491 w 561"/>
                <a:gd name="T59" fmla="*/ 160 h 445"/>
                <a:gd name="T60" fmla="*/ 495 w 561"/>
                <a:gd name="T61" fmla="*/ 186 h 445"/>
                <a:gd name="T62" fmla="*/ 514 w 561"/>
                <a:gd name="T63" fmla="*/ 215 h 445"/>
                <a:gd name="T64" fmla="*/ 529 w 561"/>
                <a:gd name="T65" fmla="*/ 236 h 445"/>
                <a:gd name="T66" fmla="*/ 474 w 561"/>
                <a:gd name="T67" fmla="*/ 392 h 445"/>
                <a:gd name="T68" fmla="*/ 466 w 561"/>
                <a:gd name="T69" fmla="*/ 378 h 445"/>
                <a:gd name="T70" fmla="*/ 97 w 561"/>
                <a:gd name="T71" fmla="*/ 378 h 445"/>
                <a:gd name="T72" fmla="*/ 88 w 561"/>
                <a:gd name="T73" fmla="*/ 416 h 445"/>
                <a:gd name="T74" fmla="*/ 34 w 561"/>
                <a:gd name="T75" fmla="*/ 236 h 445"/>
                <a:gd name="T76" fmla="*/ 50 w 561"/>
                <a:gd name="T77" fmla="*/ 215 h 445"/>
                <a:gd name="T78" fmla="*/ 69 w 561"/>
                <a:gd name="T79" fmla="*/ 186 h 445"/>
                <a:gd name="T80" fmla="*/ 72 w 561"/>
                <a:gd name="T81" fmla="*/ 160 h 445"/>
                <a:gd name="T82" fmla="*/ 61 w 561"/>
                <a:gd name="T83" fmla="*/ 150 h 445"/>
                <a:gd name="T84" fmla="*/ 46 w 561"/>
                <a:gd name="T85" fmla="*/ 129 h 445"/>
                <a:gd name="T86" fmla="*/ 63 w 561"/>
                <a:gd name="T87" fmla="*/ 125 h 445"/>
                <a:gd name="T88" fmla="*/ 69 w 561"/>
                <a:gd name="T89" fmla="*/ 135 h 445"/>
                <a:gd name="T90" fmla="*/ 82 w 561"/>
                <a:gd name="T91" fmla="*/ 139 h 445"/>
                <a:gd name="T92" fmla="*/ 91 w 561"/>
                <a:gd name="T93" fmla="*/ 129 h 445"/>
                <a:gd name="T94" fmla="*/ 141 w 561"/>
                <a:gd name="T95" fmla="*/ 42 h 445"/>
                <a:gd name="T96" fmla="*/ 150 w 561"/>
                <a:gd name="T97" fmla="*/ 40 h 445"/>
                <a:gd name="T98" fmla="*/ 282 w 561"/>
                <a:gd name="T99" fmla="*/ 29 h 445"/>
                <a:gd name="T100" fmla="*/ 388 w 561"/>
                <a:gd name="T101" fmla="*/ 36 h 445"/>
                <a:gd name="T102" fmla="*/ 420 w 561"/>
                <a:gd name="T103" fmla="*/ 42 h 445"/>
                <a:gd name="T104" fmla="*/ 449 w 561"/>
                <a:gd name="T105" fmla="*/ 86 h 445"/>
                <a:gd name="T106" fmla="*/ 478 w 561"/>
                <a:gd name="T107" fmla="*/ 137 h 445"/>
                <a:gd name="T108" fmla="*/ 491 w 561"/>
                <a:gd name="T109" fmla="*/ 137 h 445"/>
                <a:gd name="T110" fmla="*/ 498 w 561"/>
                <a:gd name="T111" fmla="*/ 127 h 445"/>
                <a:gd name="T112" fmla="*/ 508 w 561"/>
                <a:gd name="T113" fmla="*/ 125 h 445"/>
                <a:gd name="T114" fmla="*/ 519 w 561"/>
                <a:gd name="T115" fmla="*/ 14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1" h="445">
                  <a:moveTo>
                    <a:pt x="561" y="143"/>
                  </a:moveTo>
                  <a:lnTo>
                    <a:pt x="561" y="143"/>
                  </a:lnTo>
                  <a:lnTo>
                    <a:pt x="561" y="137"/>
                  </a:lnTo>
                  <a:lnTo>
                    <a:pt x="561" y="133"/>
                  </a:lnTo>
                  <a:lnTo>
                    <a:pt x="559" y="127"/>
                  </a:lnTo>
                  <a:lnTo>
                    <a:pt x="557" y="122"/>
                  </a:lnTo>
                  <a:lnTo>
                    <a:pt x="557" y="122"/>
                  </a:lnTo>
                  <a:lnTo>
                    <a:pt x="552" y="116"/>
                  </a:lnTo>
                  <a:lnTo>
                    <a:pt x="544" y="110"/>
                  </a:lnTo>
                  <a:lnTo>
                    <a:pt x="529" y="103"/>
                  </a:lnTo>
                  <a:lnTo>
                    <a:pt x="514" y="97"/>
                  </a:lnTo>
                  <a:lnTo>
                    <a:pt x="500" y="95"/>
                  </a:lnTo>
                  <a:lnTo>
                    <a:pt x="500" y="95"/>
                  </a:lnTo>
                  <a:lnTo>
                    <a:pt x="495" y="97"/>
                  </a:lnTo>
                  <a:lnTo>
                    <a:pt x="487" y="99"/>
                  </a:lnTo>
                  <a:lnTo>
                    <a:pt x="487" y="99"/>
                  </a:lnTo>
                  <a:lnTo>
                    <a:pt x="466" y="55"/>
                  </a:lnTo>
                  <a:lnTo>
                    <a:pt x="449" y="30"/>
                  </a:lnTo>
                  <a:lnTo>
                    <a:pt x="443" y="23"/>
                  </a:lnTo>
                  <a:lnTo>
                    <a:pt x="438" y="19"/>
                  </a:lnTo>
                  <a:lnTo>
                    <a:pt x="432" y="15"/>
                  </a:lnTo>
                  <a:lnTo>
                    <a:pt x="428" y="13"/>
                  </a:lnTo>
                  <a:lnTo>
                    <a:pt x="428" y="13"/>
                  </a:lnTo>
                  <a:lnTo>
                    <a:pt x="417" y="11"/>
                  </a:lnTo>
                  <a:lnTo>
                    <a:pt x="388" y="6"/>
                  </a:lnTo>
                  <a:lnTo>
                    <a:pt x="344" y="2"/>
                  </a:lnTo>
                  <a:lnTo>
                    <a:pt x="282" y="0"/>
                  </a:lnTo>
                  <a:lnTo>
                    <a:pt x="282" y="0"/>
                  </a:lnTo>
                  <a:lnTo>
                    <a:pt x="219" y="2"/>
                  </a:lnTo>
                  <a:lnTo>
                    <a:pt x="175" y="6"/>
                  </a:lnTo>
                  <a:lnTo>
                    <a:pt x="147" y="11"/>
                  </a:lnTo>
                  <a:lnTo>
                    <a:pt x="133" y="13"/>
                  </a:lnTo>
                  <a:lnTo>
                    <a:pt x="133" y="13"/>
                  </a:lnTo>
                  <a:lnTo>
                    <a:pt x="129" y="15"/>
                  </a:lnTo>
                  <a:lnTo>
                    <a:pt x="126" y="17"/>
                  </a:lnTo>
                  <a:lnTo>
                    <a:pt x="120" y="23"/>
                  </a:lnTo>
                  <a:lnTo>
                    <a:pt x="112" y="30"/>
                  </a:lnTo>
                  <a:lnTo>
                    <a:pt x="97" y="55"/>
                  </a:lnTo>
                  <a:lnTo>
                    <a:pt x="74" y="99"/>
                  </a:lnTo>
                  <a:lnTo>
                    <a:pt x="74" y="99"/>
                  </a:lnTo>
                  <a:lnTo>
                    <a:pt x="69" y="97"/>
                  </a:lnTo>
                  <a:lnTo>
                    <a:pt x="63" y="95"/>
                  </a:lnTo>
                  <a:lnTo>
                    <a:pt x="63" y="95"/>
                  </a:lnTo>
                  <a:lnTo>
                    <a:pt x="50" y="97"/>
                  </a:lnTo>
                  <a:lnTo>
                    <a:pt x="34" y="103"/>
                  </a:lnTo>
                  <a:lnTo>
                    <a:pt x="17" y="110"/>
                  </a:lnTo>
                  <a:lnTo>
                    <a:pt x="11" y="116"/>
                  </a:lnTo>
                  <a:lnTo>
                    <a:pt x="6" y="122"/>
                  </a:lnTo>
                  <a:lnTo>
                    <a:pt x="6" y="122"/>
                  </a:lnTo>
                  <a:lnTo>
                    <a:pt x="4" y="127"/>
                  </a:lnTo>
                  <a:lnTo>
                    <a:pt x="2" y="133"/>
                  </a:lnTo>
                  <a:lnTo>
                    <a:pt x="0" y="137"/>
                  </a:lnTo>
                  <a:lnTo>
                    <a:pt x="2" y="143"/>
                  </a:lnTo>
                  <a:lnTo>
                    <a:pt x="2" y="143"/>
                  </a:lnTo>
                  <a:lnTo>
                    <a:pt x="4" y="148"/>
                  </a:lnTo>
                  <a:lnTo>
                    <a:pt x="8" y="154"/>
                  </a:lnTo>
                  <a:lnTo>
                    <a:pt x="19" y="164"/>
                  </a:lnTo>
                  <a:lnTo>
                    <a:pt x="30" y="169"/>
                  </a:lnTo>
                  <a:lnTo>
                    <a:pt x="42" y="175"/>
                  </a:lnTo>
                  <a:lnTo>
                    <a:pt x="42" y="175"/>
                  </a:lnTo>
                  <a:lnTo>
                    <a:pt x="38" y="184"/>
                  </a:lnTo>
                  <a:lnTo>
                    <a:pt x="36" y="188"/>
                  </a:lnTo>
                  <a:lnTo>
                    <a:pt x="32" y="192"/>
                  </a:lnTo>
                  <a:lnTo>
                    <a:pt x="32" y="192"/>
                  </a:lnTo>
                  <a:lnTo>
                    <a:pt x="19" y="202"/>
                  </a:lnTo>
                  <a:lnTo>
                    <a:pt x="11" y="215"/>
                  </a:lnTo>
                  <a:lnTo>
                    <a:pt x="6" y="228"/>
                  </a:lnTo>
                  <a:lnTo>
                    <a:pt x="4" y="245"/>
                  </a:lnTo>
                  <a:lnTo>
                    <a:pt x="4" y="418"/>
                  </a:lnTo>
                  <a:lnTo>
                    <a:pt x="4" y="418"/>
                  </a:lnTo>
                  <a:lnTo>
                    <a:pt x="4" y="422"/>
                  </a:lnTo>
                  <a:lnTo>
                    <a:pt x="6" y="428"/>
                  </a:lnTo>
                  <a:lnTo>
                    <a:pt x="13" y="437"/>
                  </a:lnTo>
                  <a:lnTo>
                    <a:pt x="21" y="443"/>
                  </a:lnTo>
                  <a:lnTo>
                    <a:pt x="27" y="445"/>
                  </a:lnTo>
                  <a:lnTo>
                    <a:pt x="32" y="445"/>
                  </a:lnTo>
                  <a:lnTo>
                    <a:pt x="89" y="445"/>
                  </a:lnTo>
                  <a:lnTo>
                    <a:pt x="89" y="445"/>
                  </a:lnTo>
                  <a:lnTo>
                    <a:pt x="101" y="443"/>
                  </a:lnTo>
                  <a:lnTo>
                    <a:pt x="108" y="437"/>
                  </a:lnTo>
                  <a:lnTo>
                    <a:pt x="116" y="428"/>
                  </a:lnTo>
                  <a:lnTo>
                    <a:pt x="118" y="418"/>
                  </a:lnTo>
                  <a:lnTo>
                    <a:pt x="118" y="407"/>
                  </a:lnTo>
                  <a:lnTo>
                    <a:pt x="445" y="407"/>
                  </a:lnTo>
                  <a:lnTo>
                    <a:pt x="445" y="418"/>
                  </a:lnTo>
                  <a:lnTo>
                    <a:pt x="445" y="418"/>
                  </a:lnTo>
                  <a:lnTo>
                    <a:pt x="447" y="428"/>
                  </a:lnTo>
                  <a:lnTo>
                    <a:pt x="453" y="437"/>
                  </a:lnTo>
                  <a:lnTo>
                    <a:pt x="462" y="443"/>
                  </a:lnTo>
                  <a:lnTo>
                    <a:pt x="474" y="445"/>
                  </a:lnTo>
                  <a:lnTo>
                    <a:pt x="531" y="445"/>
                  </a:lnTo>
                  <a:lnTo>
                    <a:pt x="531" y="445"/>
                  </a:lnTo>
                  <a:lnTo>
                    <a:pt x="537" y="445"/>
                  </a:lnTo>
                  <a:lnTo>
                    <a:pt x="540" y="443"/>
                  </a:lnTo>
                  <a:lnTo>
                    <a:pt x="550" y="437"/>
                  </a:lnTo>
                  <a:lnTo>
                    <a:pt x="556" y="428"/>
                  </a:lnTo>
                  <a:lnTo>
                    <a:pt x="557" y="422"/>
                  </a:lnTo>
                  <a:lnTo>
                    <a:pt x="559" y="418"/>
                  </a:lnTo>
                  <a:lnTo>
                    <a:pt x="559" y="245"/>
                  </a:lnTo>
                  <a:lnTo>
                    <a:pt x="559" y="245"/>
                  </a:lnTo>
                  <a:lnTo>
                    <a:pt x="557" y="228"/>
                  </a:lnTo>
                  <a:lnTo>
                    <a:pt x="552" y="215"/>
                  </a:lnTo>
                  <a:lnTo>
                    <a:pt x="542" y="202"/>
                  </a:lnTo>
                  <a:lnTo>
                    <a:pt x="531" y="192"/>
                  </a:lnTo>
                  <a:lnTo>
                    <a:pt x="531" y="192"/>
                  </a:lnTo>
                  <a:lnTo>
                    <a:pt x="527" y="188"/>
                  </a:lnTo>
                  <a:lnTo>
                    <a:pt x="525" y="184"/>
                  </a:lnTo>
                  <a:lnTo>
                    <a:pt x="521" y="175"/>
                  </a:lnTo>
                  <a:lnTo>
                    <a:pt x="521" y="175"/>
                  </a:lnTo>
                  <a:lnTo>
                    <a:pt x="533" y="169"/>
                  </a:lnTo>
                  <a:lnTo>
                    <a:pt x="544" y="164"/>
                  </a:lnTo>
                  <a:lnTo>
                    <a:pt x="554" y="154"/>
                  </a:lnTo>
                  <a:lnTo>
                    <a:pt x="557" y="148"/>
                  </a:lnTo>
                  <a:lnTo>
                    <a:pt x="561" y="143"/>
                  </a:lnTo>
                  <a:lnTo>
                    <a:pt x="561" y="143"/>
                  </a:lnTo>
                  <a:close/>
                  <a:moveTo>
                    <a:pt x="500" y="150"/>
                  </a:moveTo>
                  <a:lnTo>
                    <a:pt x="500" y="150"/>
                  </a:lnTo>
                  <a:lnTo>
                    <a:pt x="497" y="152"/>
                  </a:lnTo>
                  <a:lnTo>
                    <a:pt x="493" y="156"/>
                  </a:lnTo>
                  <a:lnTo>
                    <a:pt x="491" y="160"/>
                  </a:lnTo>
                  <a:lnTo>
                    <a:pt x="489" y="165"/>
                  </a:lnTo>
                  <a:lnTo>
                    <a:pt x="489" y="165"/>
                  </a:lnTo>
                  <a:lnTo>
                    <a:pt x="491" y="171"/>
                  </a:lnTo>
                  <a:lnTo>
                    <a:pt x="495" y="186"/>
                  </a:lnTo>
                  <a:lnTo>
                    <a:pt x="497" y="194"/>
                  </a:lnTo>
                  <a:lnTo>
                    <a:pt x="500" y="202"/>
                  </a:lnTo>
                  <a:lnTo>
                    <a:pt x="506" y="209"/>
                  </a:lnTo>
                  <a:lnTo>
                    <a:pt x="514" y="215"/>
                  </a:lnTo>
                  <a:lnTo>
                    <a:pt x="514" y="215"/>
                  </a:lnTo>
                  <a:lnTo>
                    <a:pt x="521" y="221"/>
                  </a:lnTo>
                  <a:lnTo>
                    <a:pt x="525" y="228"/>
                  </a:lnTo>
                  <a:lnTo>
                    <a:pt x="529" y="236"/>
                  </a:lnTo>
                  <a:lnTo>
                    <a:pt x="529" y="245"/>
                  </a:lnTo>
                  <a:lnTo>
                    <a:pt x="529" y="416"/>
                  </a:lnTo>
                  <a:lnTo>
                    <a:pt x="474" y="416"/>
                  </a:lnTo>
                  <a:lnTo>
                    <a:pt x="474" y="392"/>
                  </a:lnTo>
                  <a:lnTo>
                    <a:pt x="474" y="392"/>
                  </a:lnTo>
                  <a:lnTo>
                    <a:pt x="474" y="386"/>
                  </a:lnTo>
                  <a:lnTo>
                    <a:pt x="470" y="380"/>
                  </a:lnTo>
                  <a:lnTo>
                    <a:pt x="466" y="378"/>
                  </a:lnTo>
                  <a:lnTo>
                    <a:pt x="460" y="376"/>
                  </a:lnTo>
                  <a:lnTo>
                    <a:pt x="103" y="376"/>
                  </a:lnTo>
                  <a:lnTo>
                    <a:pt x="103" y="376"/>
                  </a:lnTo>
                  <a:lnTo>
                    <a:pt x="97" y="378"/>
                  </a:lnTo>
                  <a:lnTo>
                    <a:pt x="93" y="380"/>
                  </a:lnTo>
                  <a:lnTo>
                    <a:pt x="89" y="386"/>
                  </a:lnTo>
                  <a:lnTo>
                    <a:pt x="88" y="392"/>
                  </a:lnTo>
                  <a:lnTo>
                    <a:pt x="88" y="416"/>
                  </a:lnTo>
                  <a:lnTo>
                    <a:pt x="34" y="416"/>
                  </a:lnTo>
                  <a:lnTo>
                    <a:pt x="34" y="245"/>
                  </a:lnTo>
                  <a:lnTo>
                    <a:pt x="34" y="245"/>
                  </a:lnTo>
                  <a:lnTo>
                    <a:pt x="34" y="236"/>
                  </a:lnTo>
                  <a:lnTo>
                    <a:pt x="36" y="228"/>
                  </a:lnTo>
                  <a:lnTo>
                    <a:pt x="42" y="221"/>
                  </a:lnTo>
                  <a:lnTo>
                    <a:pt x="50" y="215"/>
                  </a:lnTo>
                  <a:lnTo>
                    <a:pt x="50" y="215"/>
                  </a:lnTo>
                  <a:lnTo>
                    <a:pt x="57" y="209"/>
                  </a:lnTo>
                  <a:lnTo>
                    <a:pt x="61" y="202"/>
                  </a:lnTo>
                  <a:lnTo>
                    <a:pt x="67" y="194"/>
                  </a:lnTo>
                  <a:lnTo>
                    <a:pt x="69" y="186"/>
                  </a:lnTo>
                  <a:lnTo>
                    <a:pt x="72" y="171"/>
                  </a:lnTo>
                  <a:lnTo>
                    <a:pt x="72" y="165"/>
                  </a:lnTo>
                  <a:lnTo>
                    <a:pt x="72" y="165"/>
                  </a:lnTo>
                  <a:lnTo>
                    <a:pt x="72" y="160"/>
                  </a:lnTo>
                  <a:lnTo>
                    <a:pt x="70" y="156"/>
                  </a:lnTo>
                  <a:lnTo>
                    <a:pt x="67" y="152"/>
                  </a:lnTo>
                  <a:lnTo>
                    <a:pt x="61" y="150"/>
                  </a:lnTo>
                  <a:lnTo>
                    <a:pt x="61" y="150"/>
                  </a:lnTo>
                  <a:lnTo>
                    <a:pt x="44" y="143"/>
                  </a:lnTo>
                  <a:lnTo>
                    <a:pt x="32" y="137"/>
                  </a:lnTo>
                  <a:lnTo>
                    <a:pt x="32" y="137"/>
                  </a:lnTo>
                  <a:lnTo>
                    <a:pt x="46" y="129"/>
                  </a:lnTo>
                  <a:lnTo>
                    <a:pt x="55" y="125"/>
                  </a:lnTo>
                  <a:lnTo>
                    <a:pt x="63" y="125"/>
                  </a:lnTo>
                  <a:lnTo>
                    <a:pt x="63" y="125"/>
                  </a:lnTo>
                  <a:lnTo>
                    <a:pt x="63" y="125"/>
                  </a:lnTo>
                  <a:lnTo>
                    <a:pt x="65" y="125"/>
                  </a:lnTo>
                  <a:lnTo>
                    <a:pt x="65" y="125"/>
                  </a:lnTo>
                  <a:lnTo>
                    <a:pt x="67" y="131"/>
                  </a:lnTo>
                  <a:lnTo>
                    <a:pt x="69" y="135"/>
                  </a:lnTo>
                  <a:lnTo>
                    <a:pt x="72" y="137"/>
                  </a:lnTo>
                  <a:lnTo>
                    <a:pt x="76" y="139"/>
                  </a:lnTo>
                  <a:lnTo>
                    <a:pt x="76" y="139"/>
                  </a:lnTo>
                  <a:lnTo>
                    <a:pt x="82" y="139"/>
                  </a:lnTo>
                  <a:lnTo>
                    <a:pt x="86" y="137"/>
                  </a:lnTo>
                  <a:lnTo>
                    <a:pt x="89" y="133"/>
                  </a:lnTo>
                  <a:lnTo>
                    <a:pt x="91" y="129"/>
                  </a:lnTo>
                  <a:lnTo>
                    <a:pt x="91" y="129"/>
                  </a:lnTo>
                  <a:lnTo>
                    <a:pt x="114" y="86"/>
                  </a:lnTo>
                  <a:lnTo>
                    <a:pt x="128" y="61"/>
                  </a:lnTo>
                  <a:lnTo>
                    <a:pt x="137" y="48"/>
                  </a:lnTo>
                  <a:lnTo>
                    <a:pt x="141" y="42"/>
                  </a:lnTo>
                  <a:lnTo>
                    <a:pt x="141" y="42"/>
                  </a:lnTo>
                  <a:lnTo>
                    <a:pt x="143" y="42"/>
                  </a:lnTo>
                  <a:lnTo>
                    <a:pt x="143" y="42"/>
                  </a:lnTo>
                  <a:lnTo>
                    <a:pt x="150" y="40"/>
                  </a:lnTo>
                  <a:lnTo>
                    <a:pt x="175" y="36"/>
                  </a:lnTo>
                  <a:lnTo>
                    <a:pt x="217" y="30"/>
                  </a:lnTo>
                  <a:lnTo>
                    <a:pt x="247" y="30"/>
                  </a:lnTo>
                  <a:lnTo>
                    <a:pt x="282" y="29"/>
                  </a:lnTo>
                  <a:lnTo>
                    <a:pt x="282" y="29"/>
                  </a:lnTo>
                  <a:lnTo>
                    <a:pt x="316" y="30"/>
                  </a:lnTo>
                  <a:lnTo>
                    <a:pt x="344" y="30"/>
                  </a:lnTo>
                  <a:lnTo>
                    <a:pt x="388" y="36"/>
                  </a:lnTo>
                  <a:lnTo>
                    <a:pt x="413" y="40"/>
                  </a:lnTo>
                  <a:lnTo>
                    <a:pt x="420" y="42"/>
                  </a:lnTo>
                  <a:lnTo>
                    <a:pt x="420" y="42"/>
                  </a:lnTo>
                  <a:lnTo>
                    <a:pt x="420" y="42"/>
                  </a:lnTo>
                  <a:lnTo>
                    <a:pt x="420" y="42"/>
                  </a:lnTo>
                  <a:lnTo>
                    <a:pt x="426" y="48"/>
                  </a:lnTo>
                  <a:lnTo>
                    <a:pt x="434" y="61"/>
                  </a:lnTo>
                  <a:lnTo>
                    <a:pt x="449" y="86"/>
                  </a:lnTo>
                  <a:lnTo>
                    <a:pt x="470" y="129"/>
                  </a:lnTo>
                  <a:lnTo>
                    <a:pt x="470" y="129"/>
                  </a:lnTo>
                  <a:lnTo>
                    <a:pt x="474" y="133"/>
                  </a:lnTo>
                  <a:lnTo>
                    <a:pt x="478" y="137"/>
                  </a:lnTo>
                  <a:lnTo>
                    <a:pt x="481" y="139"/>
                  </a:lnTo>
                  <a:lnTo>
                    <a:pt x="485" y="139"/>
                  </a:lnTo>
                  <a:lnTo>
                    <a:pt x="485" y="139"/>
                  </a:lnTo>
                  <a:lnTo>
                    <a:pt x="491" y="137"/>
                  </a:lnTo>
                  <a:lnTo>
                    <a:pt x="495" y="135"/>
                  </a:lnTo>
                  <a:lnTo>
                    <a:pt x="497" y="131"/>
                  </a:lnTo>
                  <a:lnTo>
                    <a:pt x="498" y="127"/>
                  </a:lnTo>
                  <a:lnTo>
                    <a:pt x="498" y="127"/>
                  </a:lnTo>
                  <a:lnTo>
                    <a:pt x="498" y="125"/>
                  </a:lnTo>
                  <a:lnTo>
                    <a:pt x="500" y="125"/>
                  </a:lnTo>
                  <a:lnTo>
                    <a:pt x="500" y="125"/>
                  </a:lnTo>
                  <a:lnTo>
                    <a:pt x="508" y="125"/>
                  </a:lnTo>
                  <a:lnTo>
                    <a:pt x="516" y="129"/>
                  </a:lnTo>
                  <a:lnTo>
                    <a:pt x="531" y="137"/>
                  </a:lnTo>
                  <a:lnTo>
                    <a:pt x="531" y="137"/>
                  </a:lnTo>
                  <a:lnTo>
                    <a:pt x="519" y="143"/>
                  </a:lnTo>
                  <a:lnTo>
                    <a:pt x="500" y="150"/>
                  </a:lnTo>
                  <a:lnTo>
                    <a:pt x="500" y="150"/>
                  </a:lnTo>
                  <a:close/>
                </a:path>
              </a:pathLst>
            </a:custGeom>
            <a:grpFill/>
            <a:ln>
              <a:noFill/>
            </a:ln>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2" name="Freeform 186">
              <a:extLst>
                <a:ext uri="{FF2B5EF4-FFF2-40B4-BE49-F238E27FC236}">
                  <a16:creationId xmlns:a16="http://schemas.microsoft.com/office/drawing/2014/main" id="{2393614C-1F2E-48DA-B842-B5BF6C74EA56}"/>
                </a:ext>
              </a:extLst>
            </p:cNvPr>
            <p:cNvSpPr/>
            <p:nvPr/>
          </p:nvSpPr>
          <p:spPr bwMode="auto">
            <a:xfrm>
              <a:off x="4978401" y="2701925"/>
              <a:ext cx="79375" cy="74613"/>
            </a:xfrm>
            <a:custGeom>
              <a:avLst/>
              <a:gdLst>
                <a:gd name="T0" fmla="*/ 25 w 50"/>
                <a:gd name="T1" fmla="*/ 0 h 47"/>
                <a:gd name="T2" fmla="*/ 25 w 50"/>
                <a:gd name="T3" fmla="*/ 0 h 47"/>
                <a:gd name="T4" fmla="*/ 15 w 50"/>
                <a:gd name="T5" fmla="*/ 2 h 47"/>
                <a:gd name="T6" fmla="*/ 8 w 50"/>
                <a:gd name="T7" fmla="*/ 5 h 47"/>
                <a:gd name="T8" fmla="*/ 2 w 50"/>
                <a:gd name="T9" fmla="*/ 13 h 47"/>
                <a:gd name="T10" fmla="*/ 0 w 50"/>
                <a:gd name="T11" fmla="*/ 23 h 47"/>
                <a:gd name="T12" fmla="*/ 0 w 50"/>
                <a:gd name="T13" fmla="*/ 23 h 47"/>
                <a:gd name="T14" fmla="*/ 2 w 50"/>
                <a:gd name="T15" fmla="*/ 32 h 47"/>
                <a:gd name="T16" fmla="*/ 8 w 50"/>
                <a:gd name="T17" fmla="*/ 40 h 47"/>
                <a:gd name="T18" fmla="*/ 15 w 50"/>
                <a:gd name="T19" fmla="*/ 45 h 47"/>
                <a:gd name="T20" fmla="*/ 25 w 50"/>
                <a:gd name="T21" fmla="*/ 47 h 47"/>
                <a:gd name="T22" fmla="*/ 25 w 50"/>
                <a:gd name="T23" fmla="*/ 47 h 47"/>
                <a:gd name="T24" fmla="*/ 34 w 50"/>
                <a:gd name="T25" fmla="*/ 45 h 47"/>
                <a:gd name="T26" fmla="*/ 42 w 50"/>
                <a:gd name="T27" fmla="*/ 40 h 47"/>
                <a:gd name="T28" fmla="*/ 48 w 50"/>
                <a:gd name="T29" fmla="*/ 32 h 47"/>
                <a:gd name="T30" fmla="*/ 50 w 50"/>
                <a:gd name="T31" fmla="*/ 23 h 47"/>
                <a:gd name="T32" fmla="*/ 50 w 50"/>
                <a:gd name="T33" fmla="*/ 23 h 47"/>
                <a:gd name="T34" fmla="*/ 48 w 50"/>
                <a:gd name="T35" fmla="*/ 13 h 47"/>
                <a:gd name="T36" fmla="*/ 42 w 50"/>
                <a:gd name="T37" fmla="*/ 5 h 47"/>
                <a:gd name="T38" fmla="*/ 34 w 50"/>
                <a:gd name="T39" fmla="*/ 2 h 47"/>
                <a:gd name="T40" fmla="*/ 25 w 50"/>
                <a:gd name="T41" fmla="*/ 0 h 47"/>
                <a:gd name="T42" fmla="*/ 25 w 5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47">
                  <a:moveTo>
                    <a:pt x="25" y="0"/>
                  </a:moveTo>
                  <a:lnTo>
                    <a:pt x="25" y="0"/>
                  </a:lnTo>
                  <a:lnTo>
                    <a:pt x="15" y="2"/>
                  </a:lnTo>
                  <a:lnTo>
                    <a:pt x="8" y="5"/>
                  </a:lnTo>
                  <a:lnTo>
                    <a:pt x="2" y="13"/>
                  </a:lnTo>
                  <a:lnTo>
                    <a:pt x="0" y="23"/>
                  </a:lnTo>
                  <a:lnTo>
                    <a:pt x="0" y="23"/>
                  </a:lnTo>
                  <a:lnTo>
                    <a:pt x="2" y="32"/>
                  </a:lnTo>
                  <a:lnTo>
                    <a:pt x="8" y="40"/>
                  </a:lnTo>
                  <a:lnTo>
                    <a:pt x="15" y="45"/>
                  </a:lnTo>
                  <a:lnTo>
                    <a:pt x="25" y="47"/>
                  </a:lnTo>
                  <a:lnTo>
                    <a:pt x="25" y="47"/>
                  </a:lnTo>
                  <a:lnTo>
                    <a:pt x="34" y="45"/>
                  </a:lnTo>
                  <a:lnTo>
                    <a:pt x="42" y="40"/>
                  </a:lnTo>
                  <a:lnTo>
                    <a:pt x="48" y="32"/>
                  </a:lnTo>
                  <a:lnTo>
                    <a:pt x="50" y="23"/>
                  </a:lnTo>
                  <a:lnTo>
                    <a:pt x="50" y="23"/>
                  </a:lnTo>
                  <a:lnTo>
                    <a:pt x="48" y="13"/>
                  </a:lnTo>
                  <a:lnTo>
                    <a:pt x="42" y="5"/>
                  </a:lnTo>
                  <a:lnTo>
                    <a:pt x="34" y="2"/>
                  </a:lnTo>
                  <a:lnTo>
                    <a:pt x="25" y="0"/>
                  </a:lnTo>
                  <a:lnTo>
                    <a:pt x="25" y="0"/>
                  </a:lnTo>
                  <a:close/>
                </a:path>
              </a:pathLst>
            </a:custGeom>
            <a:grpFill/>
            <a:ln>
              <a:noFill/>
            </a:ln>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3" name="Freeform 187">
              <a:extLst>
                <a:ext uri="{FF2B5EF4-FFF2-40B4-BE49-F238E27FC236}">
                  <a16:creationId xmlns:a16="http://schemas.microsoft.com/office/drawing/2014/main" id="{551E4438-9FB8-4E9C-8E16-91F7D4ADF26B}"/>
                </a:ext>
              </a:extLst>
            </p:cNvPr>
            <p:cNvSpPr/>
            <p:nvPr/>
          </p:nvSpPr>
          <p:spPr bwMode="auto">
            <a:xfrm>
              <a:off x="5553076" y="2701925"/>
              <a:ext cx="74613" cy="74613"/>
            </a:xfrm>
            <a:custGeom>
              <a:avLst/>
              <a:gdLst>
                <a:gd name="T0" fmla="*/ 24 w 47"/>
                <a:gd name="T1" fmla="*/ 0 h 47"/>
                <a:gd name="T2" fmla="*/ 24 w 47"/>
                <a:gd name="T3" fmla="*/ 0 h 47"/>
                <a:gd name="T4" fmla="*/ 15 w 47"/>
                <a:gd name="T5" fmla="*/ 2 h 47"/>
                <a:gd name="T6" fmla="*/ 7 w 47"/>
                <a:gd name="T7" fmla="*/ 5 h 47"/>
                <a:gd name="T8" fmla="*/ 1 w 47"/>
                <a:gd name="T9" fmla="*/ 13 h 47"/>
                <a:gd name="T10" fmla="*/ 0 w 47"/>
                <a:gd name="T11" fmla="*/ 23 h 47"/>
                <a:gd name="T12" fmla="*/ 0 w 47"/>
                <a:gd name="T13" fmla="*/ 23 h 47"/>
                <a:gd name="T14" fmla="*/ 1 w 47"/>
                <a:gd name="T15" fmla="*/ 32 h 47"/>
                <a:gd name="T16" fmla="*/ 7 w 47"/>
                <a:gd name="T17" fmla="*/ 40 h 47"/>
                <a:gd name="T18" fmla="*/ 15 w 47"/>
                <a:gd name="T19" fmla="*/ 45 h 47"/>
                <a:gd name="T20" fmla="*/ 24 w 47"/>
                <a:gd name="T21" fmla="*/ 47 h 47"/>
                <a:gd name="T22" fmla="*/ 24 w 47"/>
                <a:gd name="T23" fmla="*/ 47 h 47"/>
                <a:gd name="T24" fmla="*/ 34 w 47"/>
                <a:gd name="T25" fmla="*/ 45 h 47"/>
                <a:gd name="T26" fmla="*/ 41 w 47"/>
                <a:gd name="T27" fmla="*/ 40 h 47"/>
                <a:gd name="T28" fmla="*/ 45 w 47"/>
                <a:gd name="T29" fmla="*/ 32 h 47"/>
                <a:gd name="T30" fmla="*/ 47 w 47"/>
                <a:gd name="T31" fmla="*/ 23 h 47"/>
                <a:gd name="T32" fmla="*/ 47 w 47"/>
                <a:gd name="T33" fmla="*/ 23 h 47"/>
                <a:gd name="T34" fmla="*/ 45 w 47"/>
                <a:gd name="T35" fmla="*/ 13 h 47"/>
                <a:gd name="T36" fmla="*/ 41 w 47"/>
                <a:gd name="T37" fmla="*/ 5 h 47"/>
                <a:gd name="T38" fmla="*/ 34 w 47"/>
                <a:gd name="T39" fmla="*/ 2 h 47"/>
                <a:gd name="T40" fmla="*/ 24 w 47"/>
                <a:gd name="T41" fmla="*/ 0 h 47"/>
                <a:gd name="T42" fmla="*/ 24 w 47"/>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7">
                  <a:moveTo>
                    <a:pt x="24" y="0"/>
                  </a:moveTo>
                  <a:lnTo>
                    <a:pt x="24" y="0"/>
                  </a:lnTo>
                  <a:lnTo>
                    <a:pt x="15" y="2"/>
                  </a:lnTo>
                  <a:lnTo>
                    <a:pt x="7" y="5"/>
                  </a:lnTo>
                  <a:lnTo>
                    <a:pt x="1" y="13"/>
                  </a:lnTo>
                  <a:lnTo>
                    <a:pt x="0" y="23"/>
                  </a:lnTo>
                  <a:lnTo>
                    <a:pt x="0" y="23"/>
                  </a:lnTo>
                  <a:lnTo>
                    <a:pt x="1" y="32"/>
                  </a:lnTo>
                  <a:lnTo>
                    <a:pt x="7" y="40"/>
                  </a:lnTo>
                  <a:lnTo>
                    <a:pt x="15" y="45"/>
                  </a:lnTo>
                  <a:lnTo>
                    <a:pt x="24" y="47"/>
                  </a:lnTo>
                  <a:lnTo>
                    <a:pt x="24" y="47"/>
                  </a:lnTo>
                  <a:lnTo>
                    <a:pt x="34" y="45"/>
                  </a:lnTo>
                  <a:lnTo>
                    <a:pt x="41" y="40"/>
                  </a:lnTo>
                  <a:lnTo>
                    <a:pt x="45" y="32"/>
                  </a:lnTo>
                  <a:lnTo>
                    <a:pt x="47" y="23"/>
                  </a:lnTo>
                  <a:lnTo>
                    <a:pt x="47" y="23"/>
                  </a:lnTo>
                  <a:lnTo>
                    <a:pt x="45" y="13"/>
                  </a:lnTo>
                  <a:lnTo>
                    <a:pt x="41" y="5"/>
                  </a:lnTo>
                  <a:lnTo>
                    <a:pt x="34" y="2"/>
                  </a:lnTo>
                  <a:lnTo>
                    <a:pt x="24" y="0"/>
                  </a:lnTo>
                  <a:lnTo>
                    <a:pt x="24" y="0"/>
                  </a:lnTo>
                  <a:close/>
                </a:path>
              </a:pathLst>
            </a:custGeom>
            <a:grpFill/>
            <a:ln>
              <a:noFill/>
            </a:ln>
          </p:spPr>
          <p:txBody>
            <a:bodyPr vert="horz" wrap="square" lIns="91440" tIns="45720" rIns="91440" bIns="45720" numCol="1" anchor="t" anchorCtr="0" compatLnSpc="1">
              <a:prstTxWarp prst="textNoShape">
                <a:avLst/>
              </a:prstTxWarp>
            </a:bodyPr>
            <a:lstStyle>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44" name="Freeform 759">
            <a:extLst>
              <a:ext uri="{FF2B5EF4-FFF2-40B4-BE49-F238E27FC236}">
                <a16:creationId xmlns:a16="http://schemas.microsoft.com/office/drawing/2014/main" id="{16D5CF98-7ABA-4A58-86A5-C94B4BF089EC}"/>
              </a:ext>
            </a:extLst>
          </p:cNvPr>
          <p:cNvSpPr>
            <a:spLocks/>
          </p:cNvSpPr>
          <p:nvPr/>
        </p:nvSpPr>
        <p:spPr bwMode="auto">
          <a:xfrm>
            <a:off x="3024770" y="5396878"/>
            <a:ext cx="144226" cy="146243"/>
          </a:xfrm>
          <a:custGeom>
            <a:avLst/>
            <a:gdLst>
              <a:gd name="T0" fmla="*/ 113 w 143"/>
              <a:gd name="T1" fmla="*/ 130 h 145"/>
              <a:gd name="T2" fmla="*/ 113 w 143"/>
              <a:gd name="T3" fmla="*/ 130 h 145"/>
              <a:gd name="T4" fmla="*/ 114 w 143"/>
              <a:gd name="T5" fmla="*/ 135 h 145"/>
              <a:gd name="T6" fmla="*/ 118 w 143"/>
              <a:gd name="T7" fmla="*/ 139 h 145"/>
              <a:gd name="T8" fmla="*/ 122 w 143"/>
              <a:gd name="T9" fmla="*/ 143 h 145"/>
              <a:gd name="T10" fmla="*/ 128 w 143"/>
              <a:gd name="T11" fmla="*/ 145 h 145"/>
              <a:gd name="T12" fmla="*/ 128 w 143"/>
              <a:gd name="T13" fmla="*/ 145 h 145"/>
              <a:gd name="T14" fmla="*/ 134 w 143"/>
              <a:gd name="T15" fmla="*/ 143 h 145"/>
              <a:gd name="T16" fmla="*/ 139 w 143"/>
              <a:gd name="T17" fmla="*/ 139 h 145"/>
              <a:gd name="T18" fmla="*/ 143 w 143"/>
              <a:gd name="T19" fmla="*/ 135 h 145"/>
              <a:gd name="T20" fmla="*/ 143 w 143"/>
              <a:gd name="T21" fmla="*/ 130 h 145"/>
              <a:gd name="T22" fmla="*/ 143 w 143"/>
              <a:gd name="T23" fmla="*/ 130 h 145"/>
              <a:gd name="T24" fmla="*/ 143 w 143"/>
              <a:gd name="T25" fmla="*/ 116 h 145"/>
              <a:gd name="T26" fmla="*/ 141 w 143"/>
              <a:gd name="T27" fmla="*/ 103 h 145"/>
              <a:gd name="T28" fmla="*/ 137 w 143"/>
              <a:gd name="T29" fmla="*/ 90 h 145"/>
              <a:gd name="T30" fmla="*/ 134 w 143"/>
              <a:gd name="T31" fmla="*/ 78 h 145"/>
              <a:gd name="T32" fmla="*/ 128 w 143"/>
              <a:gd name="T33" fmla="*/ 67 h 145"/>
              <a:gd name="T34" fmla="*/ 122 w 143"/>
              <a:gd name="T35" fmla="*/ 57 h 145"/>
              <a:gd name="T36" fmla="*/ 114 w 143"/>
              <a:gd name="T37" fmla="*/ 48 h 145"/>
              <a:gd name="T38" fmla="*/ 105 w 143"/>
              <a:gd name="T39" fmla="*/ 38 h 145"/>
              <a:gd name="T40" fmla="*/ 97 w 143"/>
              <a:gd name="T41" fmla="*/ 29 h 145"/>
              <a:gd name="T42" fmla="*/ 86 w 143"/>
              <a:gd name="T43" fmla="*/ 21 h 145"/>
              <a:gd name="T44" fmla="*/ 76 w 143"/>
              <a:gd name="T45" fmla="*/ 16 h 145"/>
              <a:gd name="T46" fmla="*/ 65 w 143"/>
              <a:gd name="T47" fmla="*/ 10 h 145"/>
              <a:gd name="T48" fmla="*/ 54 w 143"/>
              <a:gd name="T49" fmla="*/ 6 h 145"/>
              <a:gd name="T50" fmla="*/ 40 w 143"/>
              <a:gd name="T51" fmla="*/ 2 h 145"/>
              <a:gd name="T52" fmla="*/ 29 w 143"/>
              <a:gd name="T53" fmla="*/ 0 h 145"/>
              <a:gd name="T54" fmla="*/ 16 w 143"/>
              <a:gd name="T55" fmla="*/ 0 h 145"/>
              <a:gd name="T56" fmla="*/ 16 w 143"/>
              <a:gd name="T57" fmla="*/ 0 h 145"/>
              <a:gd name="T58" fmla="*/ 10 w 143"/>
              <a:gd name="T59" fmla="*/ 0 h 145"/>
              <a:gd name="T60" fmla="*/ 4 w 143"/>
              <a:gd name="T61" fmla="*/ 4 h 145"/>
              <a:gd name="T62" fmla="*/ 0 w 143"/>
              <a:gd name="T63" fmla="*/ 10 h 145"/>
              <a:gd name="T64" fmla="*/ 0 w 143"/>
              <a:gd name="T65" fmla="*/ 16 h 145"/>
              <a:gd name="T66" fmla="*/ 0 w 143"/>
              <a:gd name="T67" fmla="*/ 16 h 145"/>
              <a:gd name="T68" fmla="*/ 0 w 143"/>
              <a:gd name="T69" fmla="*/ 21 h 145"/>
              <a:gd name="T70" fmla="*/ 4 w 143"/>
              <a:gd name="T71" fmla="*/ 27 h 145"/>
              <a:gd name="T72" fmla="*/ 10 w 143"/>
              <a:gd name="T73" fmla="*/ 29 h 145"/>
              <a:gd name="T74" fmla="*/ 16 w 143"/>
              <a:gd name="T75" fmla="*/ 31 h 145"/>
              <a:gd name="T76" fmla="*/ 16 w 143"/>
              <a:gd name="T77" fmla="*/ 31 h 145"/>
              <a:gd name="T78" fmla="*/ 35 w 143"/>
              <a:gd name="T79" fmla="*/ 33 h 145"/>
              <a:gd name="T80" fmla="*/ 54 w 143"/>
              <a:gd name="T81" fmla="*/ 38 h 145"/>
              <a:gd name="T82" fmla="*/ 69 w 143"/>
              <a:gd name="T83" fmla="*/ 48 h 145"/>
              <a:gd name="T84" fmla="*/ 84 w 143"/>
              <a:gd name="T85" fmla="*/ 59 h 145"/>
              <a:gd name="T86" fmla="*/ 95 w 143"/>
              <a:gd name="T87" fmla="*/ 75 h 145"/>
              <a:gd name="T88" fmla="*/ 105 w 143"/>
              <a:gd name="T89" fmla="*/ 90 h 145"/>
              <a:gd name="T90" fmla="*/ 111 w 143"/>
              <a:gd name="T91" fmla="*/ 109 h 145"/>
              <a:gd name="T92" fmla="*/ 113 w 143"/>
              <a:gd name="T93" fmla="*/ 130 h 145"/>
              <a:gd name="T94" fmla="*/ 113 w 143"/>
              <a:gd name="T95" fmla="*/ 1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45">
                <a:moveTo>
                  <a:pt x="113" y="130"/>
                </a:moveTo>
                <a:lnTo>
                  <a:pt x="113" y="130"/>
                </a:lnTo>
                <a:lnTo>
                  <a:pt x="114" y="135"/>
                </a:lnTo>
                <a:lnTo>
                  <a:pt x="118" y="139"/>
                </a:lnTo>
                <a:lnTo>
                  <a:pt x="122" y="143"/>
                </a:lnTo>
                <a:lnTo>
                  <a:pt x="128" y="145"/>
                </a:lnTo>
                <a:lnTo>
                  <a:pt x="128" y="145"/>
                </a:lnTo>
                <a:lnTo>
                  <a:pt x="134" y="143"/>
                </a:lnTo>
                <a:lnTo>
                  <a:pt x="139" y="139"/>
                </a:lnTo>
                <a:lnTo>
                  <a:pt x="143" y="135"/>
                </a:lnTo>
                <a:lnTo>
                  <a:pt x="143" y="130"/>
                </a:lnTo>
                <a:lnTo>
                  <a:pt x="143" y="130"/>
                </a:lnTo>
                <a:lnTo>
                  <a:pt x="143" y="116"/>
                </a:lnTo>
                <a:lnTo>
                  <a:pt x="141" y="103"/>
                </a:lnTo>
                <a:lnTo>
                  <a:pt x="137" y="90"/>
                </a:lnTo>
                <a:lnTo>
                  <a:pt x="134" y="78"/>
                </a:lnTo>
                <a:lnTo>
                  <a:pt x="128" y="67"/>
                </a:lnTo>
                <a:lnTo>
                  <a:pt x="122" y="57"/>
                </a:lnTo>
                <a:lnTo>
                  <a:pt x="114" y="48"/>
                </a:lnTo>
                <a:lnTo>
                  <a:pt x="105" y="38"/>
                </a:lnTo>
                <a:lnTo>
                  <a:pt x="97" y="29"/>
                </a:lnTo>
                <a:lnTo>
                  <a:pt x="86" y="21"/>
                </a:lnTo>
                <a:lnTo>
                  <a:pt x="76" y="16"/>
                </a:lnTo>
                <a:lnTo>
                  <a:pt x="65" y="10"/>
                </a:lnTo>
                <a:lnTo>
                  <a:pt x="54" y="6"/>
                </a:lnTo>
                <a:lnTo>
                  <a:pt x="40" y="2"/>
                </a:lnTo>
                <a:lnTo>
                  <a:pt x="29" y="0"/>
                </a:lnTo>
                <a:lnTo>
                  <a:pt x="16" y="0"/>
                </a:lnTo>
                <a:lnTo>
                  <a:pt x="16" y="0"/>
                </a:lnTo>
                <a:lnTo>
                  <a:pt x="10" y="0"/>
                </a:lnTo>
                <a:lnTo>
                  <a:pt x="4" y="4"/>
                </a:lnTo>
                <a:lnTo>
                  <a:pt x="0" y="10"/>
                </a:lnTo>
                <a:lnTo>
                  <a:pt x="0" y="16"/>
                </a:lnTo>
                <a:lnTo>
                  <a:pt x="0" y="16"/>
                </a:lnTo>
                <a:lnTo>
                  <a:pt x="0" y="21"/>
                </a:lnTo>
                <a:lnTo>
                  <a:pt x="4" y="27"/>
                </a:lnTo>
                <a:lnTo>
                  <a:pt x="10" y="29"/>
                </a:lnTo>
                <a:lnTo>
                  <a:pt x="16" y="31"/>
                </a:lnTo>
                <a:lnTo>
                  <a:pt x="16" y="31"/>
                </a:lnTo>
                <a:lnTo>
                  <a:pt x="35" y="33"/>
                </a:lnTo>
                <a:lnTo>
                  <a:pt x="54" y="38"/>
                </a:lnTo>
                <a:lnTo>
                  <a:pt x="69" y="48"/>
                </a:lnTo>
                <a:lnTo>
                  <a:pt x="84" y="59"/>
                </a:lnTo>
                <a:lnTo>
                  <a:pt x="95" y="75"/>
                </a:lnTo>
                <a:lnTo>
                  <a:pt x="105" y="90"/>
                </a:lnTo>
                <a:lnTo>
                  <a:pt x="111" y="109"/>
                </a:lnTo>
                <a:lnTo>
                  <a:pt x="113" y="130"/>
                </a:lnTo>
                <a:lnTo>
                  <a:pt x="113"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5" name="Freeform 758">
            <a:extLst>
              <a:ext uri="{FF2B5EF4-FFF2-40B4-BE49-F238E27FC236}">
                <a16:creationId xmlns:a16="http://schemas.microsoft.com/office/drawing/2014/main" id="{C1550CC2-E59C-430D-A347-6F0D7191B05E}"/>
              </a:ext>
            </a:extLst>
          </p:cNvPr>
          <p:cNvSpPr>
            <a:spLocks noEditPoints="1"/>
          </p:cNvSpPr>
          <p:nvPr/>
        </p:nvSpPr>
        <p:spPr bwMode="auto">
          <a:xfrm>
            <a:off x="3424109" y="3605178"/>
            <a:ext cx="408472" cy="408470"/>
          </a:xfrm>
          <a:custGeom>
            <a:avLst/>
            <a:gdLst>
              <a:gd name="T0" fmla="*/ 327 w 405"/>
              <a:gd name="T1" fmla="*/ 237 h 405"/>
              <a:gd name="T2" fmla="*/ 306 w 405"/>
              <a:gd name="T3" fmla="*/ 232 h 405"/>
              <a:gd name="T4" fmla="*/ 279 w 405"/>
              <a:gd name="T5" fmla="*/ 241 h 405"/>
              <a:gd name="T6" fmla="*/ 245 w 405"/>
              <a:gd name="T7" fmla="*/ 281 h 405"/>
              <a:gd name="T8" fmla="*/ 178 w 405"/>
              <a:gd name="T9" fmla="*/ 226 h 405"/>
              <a:gd name="T10" fmla="*/ 163 w 405"/>
              <a:gd name="T11" fmla="*/ 125 h 405"/>
              <a:gd name="T12" fmla="*/ 167 w 405"/>
              <a:gd name="T13" fmla="*/ 119 h 405"/>
              <a:gd name="T14" fmla="*/ 173 w 405"/>
              <a:gd name="T15" fmla="*/ 91 h 405"/>
              <a:gd name="T16" fmla="*/ 123 w 405"/>
              <a:gd name="T17" fmla="*/ 19 h 405"/>
              <a:gd name="T18" fmla="*/ 116 w 405"/>
              <a:gd name="T19" fmla="*/ 11 h 405"/>
              <a:gd name="T20" fmla="*/ 85 w 405"/>
              <a:gd name="T21" fmla="*/ 0 h 405"/>
              <a:gd name="T22" fmla="*/ 55 w 405"/>
              <a:gd name="T23" fmla="*/ 7 h 405"/>
              <a:gd name="T24" fmla="*/ 13 w 405"/>
              <a:gd name="T25" fmla="*/ 49 h 405"/>
              <a:gd name="T26" fmla="*/ 0 w 405"/>
              <a:gd name="T27" fmla="*/ 100 h 405"/>
              <a:gd name="T28" fmla="*/ 28 w 405"/>
              <a:gd name="T29" fmla="*/ 190 h 405"/>
              <a:gd name="T30" fmla="*/ 108 w 405"/>
              <a:gd name="T31" fmla="*/ 292 h 405"/>
              <a:gd name="T32" fmla="*/ 110 w 405"/>
              <a:gd name="T33" fmla="*/ 292 h 405"/>
              <a:gd name="T34" fmla="*/ 112 w 405"/>
              <a:gd name="T35" fmla="*/ 294 h 405"/>
              <a:gd name="T36" fmla="*/ 215 w 405"/>
              <a:gd name="T37" fmla="*/ 376 h 405"/>
              <a:gd name="T38" fmla="*/ 304 w 405"/>
              <a:gd name="T39" fmla="*/ 405 h 405"/>
              <a:gd name="T40" fmla="*/ 340 w 405"/>
              <a:gd name="T41" fmla="*/ 399 h 405"/>
              <a:gd name="T42" fmla="*/ 390 w 405"/>
              <a:gd name="T43" fmla="*/ 361 h 405"/>
              <a:gd name="T44" fmla="*/ 405 w 405"/>
              <a:gd name="T45" fmla="*/ 329 h 405"/>
              <a:gd name="T46" fmla="*/ 395 w 405"/>
              <a:gd name="T47" fmla="*/ 292 h 405"/>
              <a:gd name="T48" fmla="*/ 386 w 405"/>
              <a:gd name="T49" fmla="*/ 281 h 405"/>
              <a:gd name="T50" fmla="*/ 365 w 405"/>
              <a:gd name="T51" fmla="*/ 344 h 405"/>
              <a:gd name="T52" fmla="*/ 331 w 405"/>
              <a:gd name="T53" fmla="*/ 369 h 405"/>
              <a:gd name="T54" fmla="*/ 304 w 405"/>
              <a:gd name="T55" fmla="*/ 374 h 405"/>
              <a:gd name="T56" fmla="*/ 247 w 405"/>
              <a:gd name="T57" fmla="*/ 359 h 405"/>
              <a:gd name="T58" fmla="*/ 156 w 405"/>
              <a:gd name="T59" fmla="*/ 294 h 405"/>
              <a:gd name="T60" fmla="*/ 131 w 405"/>
              <a:gd name="T61" fmla="*/ 272 h 405"/>
              <a:gd name="T62" fmla="*/ 131 w 405"/>
              <a:gd name="T63" fmla="*/ 272 h 405"/>
              <a:gd name="T64" fmla="*/ 57 w 405"/>
              <a:gd name="T65" fmla="*/ 178 h 405"/>
              <a:gd name="T66" fmla="*/ 30 w 405"/>
              <a:gd name="T67" fmla="*/ 100 h 405"/>
              <a:gd name="T68" fmla="*/ 40 w 405"/>
              <a:gd name="T69" fmla="*/ 64 h 405"/>
              <a:gd name="T70" fmla="*/ 68 w 405"/>
              <a:gd name="T71" fmla="*/ 34 h 405"/>
              <a:gd name="T72" fmla="*/ 85 w 405"/>
              <a:gd name="T73" fmla="*/ 30 h 405"/>
              <a:gd name="T74" fmla="*/ 138 w 405"/>
              <a:gd name="T75" fmla="*/ 91 h 405"/>
              <a:gd name="T76" fmla="*/ 142 w 405"/>
              <a:gd name="T77" fmla="*/ 100 h 405"/>
              <a:gd name="T78" fmla="*/ 91 w 405"/>
              <a:gd name="T79" fmla="*/ 150 h 405"/>
              <a:gd name="T80" fmla="*/ 91 w 405"/>
              <a:gd name="T81" fmla="*/ 165 h 405"/>
              <a:gd name="T82" fmla="*/ 156 w 405"/>
              <a:gd name="T83" fmla="*/ 245 h 405"/>
              <a:gd name="T84" fmla="*/ 159 w 405"/>
              <a:gd name="T85" fmla="*/ 249 h 405"/>
              <a:gd name="T86" fmla="*/ 218 w 405"/>
              <a:gd name="T87" fmla="*/ 300 h 405"/>
              <a:gd name="T88" fmla="*/ 249 w 405"/>
              <a:gd name="T89" fmla="*/ 315 h 405"/>
              <a:gd name="T90" fmla="*/ 302 w 405"/>
              <a:gd name="T91" fmla="*/ 262 h 405"/>
              <a:gd name="T92" fmla="*/ 312 w 405"/>
              <a:gd name="T93" fmla="*/ 264 h 405"/>
              <a:gd name="T94" fmla="*/ 367 w 405"/>
              <a:gd name="T95" fmla="*/ 306 h 405"/>
              <a:gd name="T96" fmla="*/ 372 w 405"/>
              <a:gd name="T97" fmla="*/ 33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5" h="405">
                <a:moveTo>
                  <a:pt x="386" y="281"/>
                </a:moveTo>
                <a:lnTo>
                  <a:pt x="332" y="241"/>
                </a:lnTo>
                <a:lnTo>
                  <a:pt x="332" y="241"/>
                </a:lnTo>
                <a:lnTo>
                  <a:pt x="327" y="237"/>
                </a:lnTo>
                <a:lnTo>
                  <a:pt x="319" y="234"/>
                </a:lnTo>
                <a:lnTo>
                  <a:pt x="313" y="232"/>
                </a:lnTo>
                <a:lnTo>
                  <a:pt x="306" y="232"/>
                </a:lnTo>
                <a:lnTo>
                  <a:pt x="306" y="232"/>
                </a:lnTo>
                <a:lnTo>
                  <a:pt x="298" y="232"/>
                </a:lnTo>
                <a:lnTo>
                  <a:pt x="293" y="234"/>
                </a:lnTo>
                <a:lnTo>
                  <a:pt x="285" y="237"/>
                </a:lnTo>
                <a:lnTo>
                  <a:pt x="279" y="241"/>
                </a:lnTo>
                <a:lnTo>
                  <a:pt x="279" y="241"/>
                </a:lnTo>
                <a:lnTo>
                  <a:pt x="279" y="243"/>
                </a:lnTo>
                <a:lnTo>
                  <a:pt x="245" y="281"/>
                </a:lnTo>
                <a:lnTo>
                  <a:pt x="245" y="281"/>
                </a:lnTo>
                <a:lnTo>
                  <a:pt x="213" y="254"/>
                </a:lnTo>
                <a:lnTo>
                  <a:pt x="180" y="226"/>
                </a:lnTo>
                <a:lnTo>
                  <a:pt x="180" y="226"/>
                </a:lnTo>
                <a:lnTo>
                  <a:pt x="178" y="226"/>
                </a:lnTo>
                <a:lnTo>
                  <a:pt x="178" y="226"/>
                </a:lnTo>
                <a:lnTo>
                  <a:pt x="150" y="194"/>
                </a:lnTo>
                <a:lnTo>
                  <a:pt x="123" y="159"/>
                </a:lnTo>
                <a:lnTo>
                  <a:pt x="163" y="125"/>
                </a:lnTo>
                <a:lnTo>
                  <a:pt x="163" y="125"/>
                </a:lnTo>
                <a:lnTo>
                  <a:pt x="163" y="125"/>
                </a:lnTo>
                <a:lnTo>
                  <a:pt x="163" y="125"/>
                </a:lnTo>
                <a:lnTo>
                  <a:pt x="167" y="119"/>
                </a:lnTo>
                <a:lnTo>
                  <a:pt x="171" y="112"/>
                </a:lnTo>
                <a:lnTo>
                  <a:pt x="173" y="106"/>
                </a:lnTo>
                <a:lnTo>
                  <a:pt x="173" y="99"/>
                </a:lnTo>
                <a:lnTo>
                  <a:pt x="173" y="91"/>
                </a:lnTo>
                <a:lnTo>
                  <a:pt x="171" y="85"/>
                </a:lnTo>
                <a:lnTo>
                  <a:pt x="167" y="78"/>
                </a:lnTo>
                <a:lnTo>
                  <a:pt x="163" y="72"/>
                </a:lnTo>
                <a:lnTo>
                  <a:pt x="123" y="19"/>
                </a:lnTo>
                <a:lnTo>
                  <a:pt x="123" y="19"/>
                </a:lnTo>
                <a:lnTo>
                  <a:pt x="121" y="17"/>
                </a:lnTo>
                <a:lnTo>
                  <a:pt x="121" y="17"/>
                </a:lnTo>
                <a:lnTo>
                  <a:pt x="116" y="11"/>
                </a:lnTo>
                <a:lnTo>
                  <a:pt x="108" y="5"/>
                </a:lnTo>
                <a:lnTo>
                  <a:pt x="97" y="2"/>
                </a:lnTo>
                <a:lnTo>
                  <a:pt x="85" y="0"/>
                </a:lnTo>
                <a:lnTo>
                  <a:pt x="85" y="0"/>
                </a:lnTo>
                <a:lnTo>
                  <a:pt x="76" y="0"/>
                </a:lnTo>
                <a:lnTo>
                  <a:pt x="64" y="3"/>
                </a:lnTo>
                <a:lnTo>
                  <a:pt x="64" y="3"/>
                </a:lnTo>
                <a:lnTo>
                  <a:pt x="55" y="7"/>
                </a:lnTo>
                <a:lnTo>
                  <a:pt x="43" y="15"/>
                </a:lnTo>
                <a:lnTo>
                  <a:pt x="32" y="24"/>
                </a:lnTo>
                <a:lnTo>
                  <a:pt x="22" y="36"/>
                </a:lnTo>
                <a:lnTo>
                  <a:pt x="13" y="49"/>
                </a:lnTo>
                <a:lnTo>
                  <a:pt x="7" y="64"/>
                </a:lnTo>
                <a:lnTo>
                  <a:pt x="1" y="81"/>
                </a:lnTo>
                <a:lnTo>
                  <a:pt x="0" y="100"/>
                </a:lnTo>
                <a:lnTo>
                  <a:pt x="0" y="100"/>
                </a:lnTo>
                <a:lnTo>
                  <a:pt x="1" y="119"/>
                </a:lnTo>
                <a:lnTo>
                  <a:pt x="7" y="142"/>
                </a:lnTo>
                <a:lnTo>
                  <a:pt x="17" y="165"/>
                </a:lnTo>
                <a:lnTo>
                  <a:pt x="28" y="190"/>
                </a:lnTo>
                <a:lnTo>
                  <a:pt x="43" y="215"/>
                </a:lnTo>
                <a:lnTo>
                  <a:pt x="62" y="239"/>
                </a:lnTo>
                <a:lnTo>
                  <a:pt x="83" y="266"/>
                </a:lnTo>
                <a:lnTo>
                  <a:pt x="108" y="292"/>
                </a:lnTo>
                <a:lnTo>
                  <a:pt x="108" y="292"/>
                </a:lnTo>
                <a:lnTo>
                  <a:pt x="108" y="292"/>
                </a:lnTo>
                <a:lnTo>
                  <a:pt x="110" y="292"/>
                </a:lnTo>
                <a:lnTo>
                  <a:pt x="110" y="292"/>
                </a:lnTo>
                <a:lnTo>
                  <a:pt x="110" y="294"/>
                </a:lnTo>
                <a:lnTo>
                  <a:pt x="110" y="294"/>
                </a:lnTo>
                <a:lnTo>
                  <a:pt x="112" y="294"/>
                </a:lnTo>
                <a:lnTo>
                  <a:pt x="112" y="294"/>
                </a:lnTo>
                <a:lnTo>
                  <a:pt x="138" y="319"/>
                </a:lnTo>
                <a:lnTo>
                  <a:pt x="163" y="340"/>
                </a:lnTo>
                <a:lnTo>
                  <a:pt x="190" y="359"/>
                </a:lnTo>
                <a:lnTo>
                  <a:pt x="215" y="376"/>
                </a:lnTo>
                <a:lnTo>
                  <a:pt x="239" y="388"/>
                </a:lnTo>
                <a:lnTo>
                  <a:pt x="262" y="397"/>
                </a:lnTo>
                <a:lnTo>
                  <a:pt x="285" y="403"/>
                </a:lnTo>
                <a:lnTo>
                  <a:pt x="304" y="405"/>
                </a:lnTo>
                <a:lnTo>
                  <a:pt x="304" y="405"/>
                </a:lnTo>
                <a:lnTo>
                  <a:pt x="304" y="405"/>
                </a:lnTo>
                <a:lnTo>
                  <a:pt x="323" y="403"/>
                </a:lnTo>
                <a:lnTo>
                  <a:pt x="340" y="399"/>
                </a:lnTo>
                <a:lnTo>
                  <a:pt x="355" y="391"/>
                </a:lnTo>
                <a:lnTo>
                  <a:pt x="369" y="382"/>
                </a:lnTo>
                <a:lnTo>
                  <a:pt x="380" y="372"/>
                </a:lnTo>
                <a:lnTo>
                  <a:pt x="390" y="361"/>
                </a:lnTo>
                <a:lnTo>
                  <a:pt x="397" y="351"/>
                </a:lnTo>
                <a:lnTo>
                  <a:pt x="401" y="340"/>
                </a:lnTo>
                <a:lnTo>
                  <a:pt x="401" y="340"/>
                </a:lnTo>
                <a:lnTo>
                  <a:pt x="405" y="329"/>
                </a:lnTo>
                <a:lnTo>
                  <a:pt x="405" y="319"/>
                </a:lnTo>
                <a:lnTo>
                  <a:pt x="405" y="311"/>
                </a:lnTo>
                <a:lnTo>
                  <a:pt x="403" y="304"/>
                </a:lnTo>
                <a:lnTo>
                  <a:pt x="395" y="292"/>
                </a:lnTo>
                <a:lnTo>
                  <a:pt x="388" y="283"/>
                </a:lnTo>
                <a:lnTo>
                  <a:pt x="388" y="283"/>
                </a:lnTo>
                <a:lnTo>
                  <a:pt x="386" y="281"/>
                </a:lnTo>
                <a:lnTo>
                  <a:pt x="386" y="281"/>
                </a:lnTo>
                <a:close/>
                <a:moveTo>
                  <a:pt x="372" y="330"/>
                </a:moveTo>
                <a:lnTo>
                  <a:pt x="372" y="330"/>
                </a:lnTo>
                <a:lnTo>
                  <a:pt x="371" y="336"/>
                </a:lnTo>
                <a:lnTo>
                  <a:pt x="365" y="344"/>
                </a:lnTo>
                <a:lnTo>
                  <a:pt x="359" y="351"/>
                </a:lnTo>
                <a:lnTo>
                  <a:pt x="352" y="357"/>
                </a:lnTo>
                <a:lnTo>
                  <a:pt x="340" y="365"/>
                </a:lnTo>
                <a:lnTo>
                  <a:pt x="331" y="369"/>
                </a:lnTo>
                <a:lnTo>
                  <a:pt x="317" y="372"/>
                </a:lnTo>
                <a:lnTo>
                  <a:pt x="304" y="374"/>
                </a:lnTo>
                <a:lnTo>
                  <a:pt x="304" y="389"/>
                </a:lnTo>
                <a:lnTo>
                  <a:pt x="304" y="374"/>
                </a:lnTo>
                <a:lnTo>
                  <a:pt x="304" y="374"/>
                </a:lnTo>
                <a:lnTo>
                  <a:pt x="287" y="372"/>
                </a:lnTo>
                <a:lnTo>
                  <a:pt x="268" y="367"/>
                </a:lnTo>
                <a:lnTo>
                  <a:pt x="247" y="359"/>
                </a:lnTo>
                <a:lnTo>
                  <a:pt x="226" y="346"/>
                </a:lnTo>
                <a:lnTo>
                  <a:pt x="203" y="332"/>
                </a:lnTo>
                <a:lnTo>
                  <a:pt x="178" y="315"/>
                </a:lnTo>
                <a:lnTo>
                  <a:pt x="156" y="294"/>
                </a:lnTo>
                <a:lnTo>
                  <a:pt x="133" y="272"/>
                </a:lnTo>
                <a:lnTo>
                  <a:pt x="133" y="272"/>
                </a:lnTo>
                <a:lnTo>
                  <a:pt x="131" y="272"/>
                </a:lnTo>
                <a:lnTo>
                  <a:pt x="131" y="272"/>
                </a:lnTo>
                <a:lnTo>
                  <a:pt x="131" y="272"/>
                </a:lnTo>
                <a:lnTo>
                  <a:pt x="131" y="272"/>
                </a:lnTo>
                <a:lnTo>
                  <a:pt x="131" y="272"/>
                </a:lnTo>
                <a:lnTo>
                  <a:pt x="131" y="272"/>
                </a:lnTo>
                <a:lnTo>
                  <a:pt x="108" y="247"/>
                </a:lnTo>
                <a:lnTo>
                  <a:pt x="89" y="224"/>
                </a:lnTo>
                <a:lnTo>
                  <a:pt x="72" y="201"/>
                </a:lnTo>
                <a:lnTo>
                  <a:pt x="57" y="178"/>
                </a:lnTo>
                <a:lnTo>
                  <a:pt x="45" y="157"/>
                </a:lnTo>
                <a:lnTo>
                  <a:pt x="38" y="137"/>
                </a:lnTo>
                <a:lnTo>
                  <a:pt x="32" y="118"/>
                </a:lnTo>
                <a:lnTo>
                  <a:pt x="30" y="100"/>
                </a:lnTo>
                <a:lnTo>
                  <a:pt x="30" y="100"/>
                </a:lnTo>
                <a:lnTo>
                  <a:pt x="32" y="87"/>
                </a:lnTo>
                <a:lnTo>
                  <a:pt x="36" y="74"/>
                </a:lnTo>
                <a:lnTo>
                  <a:pt x="40" y="64"/>
                </a:lnTo>
                <a:lnTo>
                  <a:pt x="47" y="55"/>
                </a:lnTo>
                <a:lnTo>
                  <a:pt x="53" y="45"/>
                </a:lnTo>
                <a:lnTo>
                  <a:pt x="60" y="40"/>
                </a:lnTo>
                <a:lnTo>
                  <a:pt x="68" y="34"/>
                </a:lnTo>
                <a:lnTo>
                  <a:pt x="74" y="32"/>
                </a:lnTo>
                <a:lnTo>
                  <a:pt x="74" y="32"/>
                </a:lnTo>
                <a:lnTo>
                  <a:pt x="85" y="30"/>
                </a:lnTo>
                <a:lnTo>
                  <a:pt x="85" y="30"/>
                </a:lnTo>
                <a:lnTo>
                  <a:pt x="91" y="32"/>
                </a:lnTo>
                <a:lnTo>
                  <a:pt x="99" y="38"/>
                </a:lnTo>
                <a:lnTo>
                  <a:pt x="138" y="91"/>
                </a:lnTo>
                <a:lnTo>
                  <a:pt x="138" y="91"/>
                </a:lnTo>
                <a:lnTo>
                  <a:pt x="140" y="93"/>
                </a:lnTo>
                <a:lnTo>
                  <a:pt x="140" y="93"/>
                </a:lnTo>
                <a:lnTo>
                  <a:pt x="142" y="99"/>
                </a:lnTo>
                <a:lnTo>
                  <a:pt x="142" y="100"/>
                </a:lnTo>
                <a:lnTo>
                  <a:pt x="142" y="102"/>
                </a:lnTo>
                <a:lnTo>
                  <a:pt x="93" y="146"/>
                </a:lnTo>
                <a:lnTo>
                  <a:pt x="93" y="146"/>
                </a:lnTo>
                <a:lnTo>
                  <a:pt x="91" y="150"/>
                </a:lnTo>
                <a:lnTo>
                  <a:pt x="89" y="156"/>
                </a:lnTo>
                <a:lnTo>
                  <a:pt x="89" y="161"/>
                </a:lnTo>
                <a:lnTo>
                  <a:pt x="91" y="165"/>
                </a:lnTo>
                <a:lnTo>
                  <a:pt x="91" y="165"/>
                </a:lnTo>
                <a:lnTo>
                  <a:pt x="104" y="186"/>
                </a:lnTo>
                <a:lnTo>
                  <a:pt x="121" y="205"/>
                </a:lnTo>
                <a:lnTo>
                  <a:pt x="138" y="226"/>
                </a:lnTo>
                <a:lnTo>
                  <a:pt x="156" y="245"/>
                </a:lnTo>
                <a:lnTo>
                  <a:pt x="156" y="245"/>
                </a:lnTo>
                <a:lnTo>
                  <a:pt x="157" y="247"/>
                </a:lnTo>
                <a:lnTo>
                  <a:pt x="157" y="247"/>
                </a:lnTo>
                <a:lnTo>
                  <a:pt x="159" y="249"/>
                </a:lnTo>
                <a:lnTo>
                  <a:pt x="159" y="249"/>
                </a:lnTo>
                <a:lnTo>
                  <a:pt x="178" y="268"/>
                </a:lnTo>
                <a:lnTo>
                  <a:pt x="199" y="283"/>
                </a:lnTo>
                <a:lnTo>
                  <a:pt x="218" y="300"/>
                </a:lnTo>
                <a:lnTo>
                  <a:pt x="239" y="313"/>
                </a:lnTo>
                <a:lnTo>
                  <a:pt x="239" y="313"/>
                </a:lnTo>
                <a:lnTo>
                  <a:pt x="245" y="315"/>
                </a:lnTo>
                <a:lnTo>
                  <a:pt x="249" y="315"/>
                </a:lnTo>
                <a:lnTo>
                  <a:pt x="254" y="315"/>
                </a:lnTo>
                <a:lnTo>
                  <a:pt x="258" y="311"/>
                </a:lnTo>
                <a:lnTo>
                  <a:pt x="302" y="262"/>
                </a:lnTo>
                <a:lnTo>
                  <a:pt x="302" y="262"/>
                </a:lnTo>
                <a:lnTo>
                  <a:pt x="306" y="262"/>
                </a:lnTo>
                <a:lnTo>
                  <a:pt x="306" y="262"/>
                </a:lnTo>
                <a:lnTo>
                  <a:pt x="310" y="262"/>
                </a:lnTo>
                <a:lnTo>
                  <a:pt x="312" y="264"/>
                </a:lnTo>
                <a:lnTo>
                  <a:pt x="312" y="264"/>
                </a:lnTo>
                <a:lnTo>
                  <a:pt x="313" y="266"/>
                </a:lnTo>
                <a:lnTo>
                  <a:pt x="367" y="306"/>
                </a:lnTo>
                <a:lnTo>
                  <a:pt x="367" y="306"/>
                </a:lnTo>
                <a:lnTo>
                  <a:pt x="371" y="311"/>
                </a:lnTo>
                <a:lnTo>
                  <a:pt x="374" y="315"/>
                </a:lnTo>
                <a:lnTo>
                  <a:pt x="374" y="323"/>
                </a:lnTo>
                <a:lnTo>
                  <a:pt x="372" y="330"/>
                </a:lnTo>
                <a:lnTo>
                  <a:pt x="372" y="3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6" name="Freeform 760">
            <a:extLst>
              <a:ext uri="{FF2B5EF4-FFF2-40B4-BE49-F238E27FC236}">
                <a16:creationId xmlns:a16="http://schemas.microsoft.com/office/drawing/2014/main" id="{FA0D2DD4-248A-4D4C-B672-8FE292AF3C26}"/>
              </a:ext>
            </a:extLst>
          </p:cNvPr>
          <p:cNvSpPr>
            <a:spLocks/>
          </p:cNvSpPr>
          <p:nvPr/>
        </p:nvSpPr>
        <p:spPr bwMode="auto">
          <a:xfrm>
            <a:off x="3024777" y="5315176"/>
            <a:ext cx="226929" cy="225919"/>
          </a:xfrm>
          <a:custGeom>
            <a:avLst/>
            <a:gdLst>
              <a:gd name="T0" fmla="*/ 16 w 225"/>
              <a:gd name="T1" fmla="*/ 0 h 224"/>
              <a:gd name="T2" fmla="*/ 16 w 225"/>
              <a:gd name="T3" fmla="*/ 0 h 224"/>
              <a:gd name="T4" fmla="*/ 10 w 225"/>
              <a:gd name="T5" fmla="*/ 2 h 224"/>
              <a:gd name="T6" fmla="*/ 4 w 225"/>
              <a:gd name="T7" fmla="*/ 5 h 224"/>
              <a:gd name="T8" fmla="*/ 2 w 225"/>
              <a:gd name="T9" fmla="*/ 9 h 224"/>
              <a:gd name="T10" fmla="*/ 0 w 225"/>
              <a:gd name="T11" fmla="*/ 15 h 224"/>
              <a:gd name="T12" fmla="*/ 0 w 225"/>
              <a:gd name="T13" fmla="*/ 15 h 224"/>
              <a:gd name="T14" fmla="*/ 2 w 225"/>
              <a:gd name="T15" fmla="*/ 22 h 224"/>
              <a:gd name="T16" fmla="*/ 4 w 225"/>
              <a:gd name="T17" fmla="*/ 26 h 224"/>
              <a:gd name="T18" fmla="*/ 10 w 225"/>
              <a:gd name="T19" fmla="*/ 30 h 224"/>
              <a:gd name="T20" fmla="*/ 16 w 225"/>
              <a:gd name="T21" fmla="*/ 30 h 224"/>
              <a:gd name="T22" fmla="*/ 16 w 225"/>
              <a:gd name="T23" fmla="*/ 30 h 224"/>
              <a:gd name="T24" fmla="*/ 35 w 225"/>
              <a:gd name="T25" fmla="*/ 32 h 224"/>
              <a:gd name="T26" fmla="*/ 52 w 225"/>
              <a:gd name="T27" fmla="*/ 34 h 224"/>
              <a:gd name="T28" fmla="*/ 69 w 225"/>
              <a:gd name="T29" fmla="*/ 40 h 224"/>
              <a:gd name="T30" fmla="*/ 84 w 225"/>
              <a:gd name="T31" fmla="*/ 45 h 224"/>
              <a:gd name="T32" fmla="*/ 101 w 225"/>
              <a:gd name="T33" fmla="*/ 53 h 224"/>
              <a:gd name="T34" fmla="*/ 114 w 225"/>
              <a:gd name="T35" fmla="*/ 60 h 224"/>
              <a:gd name="T36" fmla="*/ 130 w 225"/>
              <a:gd name="T37" fmla="*/ 72 h 224"/>
              <a:gd name="T38" fmla="*/ 141 w 225"/>
              <a:gd name="T39" fmla="*/ 83 h 224"/>
              <a:gd name="T40" fmla="*/ 153 w 225"/>
              <a:gd name="T41" fmla="*/ 97 h 224"/>
              <a:gd name="T42" fmla="*/ 164 w 225"/>
              <a:gd name="T43" fmla="*/ 110 h 224"/>
              <a:gd name="T44" fmla="*/ 172 w 225"/>
              <a:gd name="T45" fmla="*/ 125 h 224"/>
              <a:gd name="T46" fmla="*/ 179 w 225"/>
              <a:gd name="T47" fmla="*/ 140 h 224"/>
              <a:gd name="T48" fmla="*/ 185 w 225"/>
              <a:gd name="T49" fmla="*/ 156 h 224"/>
              <a:gd name="T50" fmla="*/ 191 w 225"/>
              <a:gd name="T51" fmla="*/ 173 h 224"/>
              <a:gd name="T52" fmla="*/ 192 w 225"/>
              <a:gd name="T53" fmla="*/ 192 h 224"/>
              <a:gd name="T54" fmla="*/ 194 w 225"/>
              <a:gd name="T55" fmla="*/ 209 h 224"/>
              <a:gd name="T56" fmla="*/ 194 w 225"/>
              <a:gd name="T57" fmla="*/ 209 h 224"/>
              <a:gd name="T58" fmla="*/ 194 w 225"/>
              <a:gd name="T59" fmla="*/ 214 h 224"/>
              <a:gd name="T60" fmla="*/ 198 w 225"/>
              <a:gd name="T61" fmla="*/ 220 h 224"/>
              <a:gd name="T62" fmla="*/ 204 w 225"/>
              <a:gd name="T63" fmla="*/ 224 h 224"/>
              <a:gd name="T64" fmla="*/ 210 w 225"/>
              <a:gd name="T65" fmla="*/ 224 h 224"/>
              <a:gd name="T66" fmla="*/ 210 w 225"/>
              <a:gd name="T67" fmla="*/ 224 h 224"/>
              <a:gd name="T68" fmla="*/ 215 w 225"/>
              <a:gd name="T69" fmla="*/ 224 h 224"/>
              <a:gd name="T70" fmla="*/ 219 w 225"/>
              <a:gd name="T71" fmla="*/ 220 h 224"/>
              <a:gd name="T72" fmla="*/ 223 w 225"/>
              <a:gd name="T73" fmla="*/ 214 h 224"/>
              <a:gd name="T74" fmla="*/ 225 w 225"/>
              <a:gd name="T75" fmla="*/ 209 h 224"/>
              <a:gd name="T76" fmla="*/ 225 w 225"/>
              <a:gd name="T77" fmla="*/ 209 h 224"/>
              <a:gd name="T78" fmla="*/ 223 w 225"/>
              <a:gd name="T79" fmla="*/ 188 h 224"/>
              <a:gd name="T80" fmla="*/ 219 w 225"/>
              <a:gd name="T81" fmla="*/ 167 h 224"/>
              <a:gd name="T82" fmla="*/ 215 w 225"/>
              <a:gd name="T83" fmla="*/ 148 h 224"/>
              <a:gd name="T84" fmla="*/ 208 w 225"/>
              <a:gd name="T85" fmla="*/ 127 h 224"/>
              <a:gd name="T86" fmla="*/ 198 w 225"/>
              <a:gd name="T87" fmla="*/ 110 h 224"/>
              <a:gd name="T88" fmla="*/ 189 w 225"/>
              <a:gd name="T89" fmla="*/ 93 h 224"/>
              <a:gd name="T90" fmla="*/ 177 w 225"/>
              <a:gd name="T91" fmla="*/ 76 h 224"/>
              <a:gd name="T92" fmla="*/ 164 w 225"/>
              <a:gd name="T93" fmla="*/ 62 h 224"/>
              <a:gd name="T94" fmla="*/ 149 w 225"/>
              <a:gd name="T95" fmla="*/ 49 h 224"/>
              <a:gd name="T96" fmla="*/ 132 w 225"/>
              <a:gd name="T97" fmla="*/ 36 h 224"/>
              <a:gd name="T98" fmla="*/ 114 w 225"/>
              <a:gd name="T99" fmla="*/ 26 h 224"/>
              <a:gd name="T100" fmla="*/ 97 w 225"/>
              <a:gd name="T101" fmla="*/ 17 h 224"/>
              <a:gd name="T102" fmla="*/ 78 w 225"/>
              <a:gd name="T103" fmla="*/ 9 h 224"/>
              <a:gd name="T104" fmla="*/ 57 w 225"/>
              <a:gd name="T105" fmla="*/ 5 h 224"/>
              <a:gd name="T106" fmla="*/ 36 w 225"/>
              <a:gd name="T107" fmla="*/ 2 h 224"/>
              <a:gd name="T108" fmla="*/ 16 w 225"/>
              <a:gd name="T109" fmla="*/ 0 h 224"/>
              <a:gd name="T110" fmla="*/ 16 w 225"/>
              <a:gd name="T11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5" h="224">
                <a:moveTo>
                  <a:pt x="16" y="0"/>
                </a:moveTo>
                <a:lnTo>
                  <a:pt x="16" y="0"/>
                </a:lnTo>
                <a:lnTo>
                  <a:pt x="10" y="2"/>
                </a:lnTo>
                <a:lnTo>
                  <a:pt x="4" y="5"/>
                </a:lnTo>
                <a:lnTo>
                  <a:pt x="2" y="9"/>
                </a:lnTo>
                <a:lnTo>
                  <a:pt x="0" y="15"/>
                </a:lnTo>
                <a:lnTo>
                  <a:pt x="0" y="15"/>
                </a:lnTo>
                <a:lnTo>
                  <a:pt x="2" y="22"/>
                </a:lnTo>
                <a:lnTo>
                  <a:pt x="4" y="26"/>
                </a:lnTo>
                <a:lnTo>
                  <a:pt x="10" y="30"/>
                </a:lnTo>
                <a:lnTo>
                  <a:pt x="16" y="30"/>
                </a:lnTo>
                <a:lnTo>
                  <a:pt x="16" y="30"/>
                </a:lnTo>
                <a:lnTo>
                  <a:pt x="35" y="32"/>
                </a:lnTo>
                <a:lnTo>
                  <a:pt x="52" y="34"/>
                </a:lnTo>
                <a:lnTo>
                  <a:pt x="69" y="40"/>
                </a:lnTo>
                <a:lnTo>
                  <a:pt x="84" y="45"/>
                </a:lnTo>
                <a:lnTo>
                  <a:pt x="101" y="53"/>
                </a:lnTo>
                <a:lnTo>
                  <a:pt x="114" y="60"/>
                </a:lnTo>
                <a:lnTo>
                  <a:pt x="130" y="72"/>
                </a:lnTo>
                <a:lnTo>
                  <a:pt x="141" y="83"/>
                </a:lnTo>
                <a:lnTo>
                  <a:pt x="153" y="97"/>
                </a:lnTo>
                <a:lnTo>
                  <a:pt x="164" y="110"/>
                </a:lnTo>
                <a:lnTo>
                  <a:pt x="172" y="125"/>
                </a:lnTo>
                <a:lnTo>
                  <a:pt x="179" y="140"/>
                </a:lnTo>
                <a:lnTo>
                  <a:pt x="185" y="156"/>
                </a:lnTo>
                <a:lnTo>
                  <a:pt x="191" y="173"/>
                </a:lnTo>
                <a:lnTo>
                  <a:pt x="192" y="192"/>
                </a:lnTo>
                <a:lnTo>
                  <a:pt x="194" y="209"/>
                </a:lnTo>
                <a:lnTo>
                  <a:pt x="194" y="209"/>
                </a:lnTo>
                <a:lnTo>
                  <a:pt x="194" y="214"/>
                </a:lnTo>
                <a:lnTo>
                  <a:pt x="198" y="220"/>
                </a:lnTo>
                <a:lnTo>
                  <a:pt x="204" y="224"/>
                </a:lnTo>
                <a:lnTo>
                  <a:pt x="210" y="224"/>
                </a:lnTo>
                <a:lnTo>
                  <a:pt x="210" y="224"/>
                </a:lnTo>
                <a:lnTo>
                  <a:pt x="215" y="224"/>
                </a:lnTo>
                <a:lnTo>
                  <a:pt x="219" y="220"/>
                </a:lnTo>
                <a:lnTo>
                  <a:pt x="223" y="214"/>
                </a:lnTo>
                <a:lnTo>
                  <a:pt x="225" y="209"/>
                </a:lnTo>
                <a:lnTo>
                  <a:pt x="225" y="209"/>
                </a:lnTo>
                <a:lnTo>
                  <a:pt x="223" y="188"/>
                </a:lnTo>
                <a:lnTo>
                  <a:pt x="219" y="167"/>
                </a:lnTo>
                <a:lnTo>
                  <a:pt x="215" y="148"/>
                </a:lnTo>
                <a:lnTo>
                  <a:pt x="208" y="127"/>
                </a:lnTo>
                <a:lnTo>
                  <a:pt x="198" y="110"/>
                </a:lnTo>
                <a:lnTo>
                  <a:pt x="189" y="93"/>
                </a:lnTo>
                <a:lnTo>
                  <a:pt x="177" y="76"/>
                </a:lnTo>
                <a:lnTo>
                  <a:pt x="164" y="62"/>
                </a:lnTo>
                <a:lnTo>
                  <a:pt x="149" y="49"/>
                </a:lnTo>
                <a:lnTo>
                  <a:pt x="132" y="36"/>
                </a:lnTo>
                <a:lnTo>
                  <a:pt x="114" y="26"/>
                </a:lnTo>
                <a:lnTo>
                  <a:pt x="97" y="17"/>
                </a:lnTo>
                <a:lnTo>
                  <a:pt x="78" y="9"/>
                </a:lnTo>
                <a:lnTo>
                  <a:pt x="57" y="5"/>
                </a:lnTo>
                <a:lnTo>
                  <a:pt x="36" y="2"/>
                </a:lnTo>
                <a:lnTo>
                  <a:pt x="16" y="0"/>
                </a:lnTo>
                <a:lnTo>
                  <a:pt x="1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47" name="Line">
            <a:extLst>
              <a:ext uri="{FF2B5EF4-FFF2-40B4-BE49-F238E27FC236}">
                <a16:creationId xmlns:a16="http://schemas.microsoft.com/office/drawing/2014/main" id="{DF20301F-2B89-4F1D-ACE3-042321C88BD2}"/>
              </a:ext>
            </a:extLst>
          </p:cNvPr>
          <p:cNvSpPr/>
          <p:nvPr/>
        </p:nvSpPr>
        <p:spPr>
          <a:xfrm flipV="1">
            <a:off x="4356689" y="4006504"/>
            <a:ext cx="1" cy="820466"/>
          </a:xfrm>
          <a:prstGeom prst="line">
            <a:avLst/>
          </a:prstGeom>
          <a:ln w="12700">
            <a:solidFill>
              <a:schemeClr val="accent2"/>
            </a:solidFill>
            <a:miter lim="400000"/>
          </a:ln>
        </p:spPr>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548" name="Line">
            <a:extLst>
              <a:ext uri="{FF2B5EF4-FFF2-40B4-BE49-F238E27FC236}">
                <a16:creationId xmlns:a16="http://schemas.microsoft.com/office/drawing/2014/main" id="{0AF5809C-C81A-418B-B0B9-8CD4C217C210}"/>
              </a:ext>
            </a:extLst>
          </p:cNvPr>
          <p:cNvSpPr/>
          <p:nvPr/>
        </p:nvSpPr>
        <p:spPr>
          <a:xfrm flipV="1">
            <a:off x="3299501" y="3998622"/>
            <a:ext cx="1" cy="820466"/>
          </a:xfrm>
          <a:prstGeom prst="line">
            <a:avLst/>
          </a:prstGeom>
          <a:ln/>
        </p:spPr>
        <p:style>
          <a:lnRef idx="1">
            <a:schemeClr val="accent6"/>
          </a:lnRef>
          <a:fillRef idx="0">
            <a:schemeClr val="accent6"/>
          </a:fillRef>
          <a:effectRef idx="0">
            <a:schemeClr val="accent6"/>
          </a:effectRef>
          <a:fontRef idx="minor">
            <a:schemeClr val="tx1"/>
          </a:fontRef>
        </p:style>
        <p:txBody>
          <a:bodyPr lIns="50800" tIns="50800" rIns="50800" bIns="50800" anchor="ctr"/>
          <a:lstStyle>
            <a:defPPr/>
          </a:lstStyle>
          <a:p>
            <a:pPr marL="0" marR="0" lvl="0" indent="0" algn="ctr" defTabSz="825500" rtl="0" eaLnBrk="1" fontAlgn="auto" latinLnBrk="0" hangingPunct="1">
              <a:lnSpc>
                <a:spcPct val="100000"/>
              </a:lnSpc>
              <a:spcBef>
                <a:spcPts val="0"/>
              </a:spcBef>
              <a:spcAft>
                <a:spcPts val="0"/>
              </a:spcAft>
              <a:buClrTx/>
              <a:buSzTx/>
              <a:buFontTx/>
              <a:buNone/>
              <a:tabLst/>
              <a:defRPr spc="0">
                <a:latin typeface="Helvetica Light"/>
                <a:ea typeface="Helvetica Light"/>
                <a:cs typeface="Helvetica Light"/>
                <a:sym typeface="Helvetica Light"/>
              </a:defRPr>
            </a:pPr>
            <a:endParaRPr kumimoji="0" sz="9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552" name="TextBox 95">
            <a:extLst>
              <a:ext uri="{FF2B5EF4-FFF2-40B4-BE49-F238E27FC236}">
                <a16:creationId xmlns:a16="http://schemas.microsoft.com/office/drawing/2014/main" id="{94F580E0-D81A-4329-92FE-F3AA83502815}"/>
              </a:ext>
            </a:extLst>
          </p:cNvPr>
          <p:cNvSpPr txBox="1"/>
          <p:nvPr/>
        </p:nvSpPr>
        <p:spPr>
          <a:xfrm>
            <a:off x="8552390" y="3569528"/>
            <a:ext cx="1512280" cy="461665"/>
          </a:xfrm>
          <a:prstGeom prst="rect">
            <a:avLst/>
          </a:prstGeom>
          <a:noFill/>
        </p:spPr>
        <p:txBody>
          <a:bodyPr wrap="square" rtlCol="0">
            <a:spAutoFit/>
          </a:bodyPr>
          <a:lstStyle>
            <a:defPPr>
              <a:defRPr lang="en-US"/>
            </a:defPPr>
            <a:lvl1pPr algn="l" rtl="0" fontAlgn="base">
              <a:spcBef>
                <a:spcPct val="0"/>
              </a:spcBef>
              <a:spcAft>
                <a:spcPct val="0"/>
              </a:spcAft>
              <a:defRPr sz="2600" kern="1200">
                <a:solidFill>
                  <a:schemeClr val="tx1"/>
                </a:solidFill>
                <a:latin typeface="Times" charset="0"/>
                <a:ea typeface="Osaka" charset="0"/>
                <a:cs typeface="Osaka" charset="0"/>
              </a:defRPr>
            </a:lvl1pPr>
            <a:lvl2pPr marL="496888" indent="1588" algn="l" rtl="0" fontAlgn="base">
              <a:spcBef>
                <a:spcPct val="0"/>
              </a:spcBef>
              <a:spcAft>
                <a:spcPct val="0"/>
              </a:spcAft>
              <a:defRPr sz="2600" kern="1200">
                <a:solidFill>
                  <a:schemeClr val="tx1"/>
                </a:solidFill>
                <a:latin typeface="Times" charset="0"/>
                <a:ea typeface="Osaka" charset="0"/>
                <a:cs typeface="Osaka" charset="0"/>
              </a:defRPr>
            </a:lvl2pPr>
            <a:lvl3pPr marL="996950" indent="1588" algn="l" rtl="0" fontAlgn="base">
              <a:spcBef>
                <a:spcPct val="0"/>
              </a:spcBef>
              <a:spcAft>
                <a:spcPct val="0"/>
              </a:spcAft>
              <a:defRPr sz="2600" kern="1200">
                <a:solidFill>
                  <a:schemeClr val="tx1"/>
                </a:solidFill>
                <a:latin typeface="Times" charset="0"/>
                <a:ea typeface="Osaka" charset="0"/>
                <a:cs typeface="Osaka" charset="0"/>
              </a:defRPr>
            </a:lvl3pPr>
            <a:lvl4pPr marL="1495425" indent="1588" algn="l" rtl="0" fontAlgn="base">
              <a:spcBef>
                <a:spcPct val="0"/>
              </a:spcBef>
              <a:spcAft>
                <a:spcPct val="0"/>
              </a:spcAft>
              <a:defRPr sz="2600" kern="1200">
                <a:solidFill>
                  <a:schemeClr val="tx1"/>
                </a:solidFill>
                <a:latin typeface="Times" charset="0"/>
                <a:ea typeface="Osaka" charset="0"/>
                <a:cs typeface="Osaka" charset="0"/>
              </a:defRPr>
            </a:lvl4pPr>
            <a:lvl5pPr marL="1995488" indent="1588" algn="l" rtl="0" fontAlgn="base">
              <a:spcBef>
                <a:spcPct val="0"/>
              </a:spcBef>
              <a:spcAft>
                <a:spcPct val="0"/>
              </a:spcAft>
              <a:defRPr sz="2600" kern="1200">
                <a:solidFill>
                  <a:schemeClr val="tx1"/>
                </a:solidFill>
                <a:latin typeface="Times" charset="0"/>
                <a:ea typeface="Osaka" charset="0"/>
                <a:cs typeface="Osaka" charset="0"/>
              </a:defRPr>
            </a:lvl5pPr>
            <a:lvl6pPr marL="2286000" algn="l" defTabSz="457200" rtl="0" eaLnBrk="1" latinLnBrk="0" hangingPunct="1">
              <a:defRPr sz="2600" kern="1200">
                <a:solidFill>
                  <a:schemeClr val="tx1"/>
                </a:solidFill>
                <a:latin typeface="Times" charset="0"/>
                <a:ea typeface="Osaka" charset="0"/>
                <a:cs typeface="Osaka" charset="0"/>
              </a:defRPr>
            </a:lvl6pPr>
            <a:lvl7pPr marL="2743200" algn="l" defTabSz="457200" rtl="0" eaLnBrk="1" latinLnBrk="0" hangingPunct="1">
              <a:defRPr sz="2600" kern="1200">
                <a:solidFill>
                  <a:schemeClr val="tx1"/>
                </a:solidFill>
                <a:latin typeface="Times" charset="0"/>
                <a:ea typeface="Osaka" charset="0"/>
                <a:cs typeface="Osaka" charset="0"/>
              </a:defRPr>
            </a:lvl7pPr>
            <a:lvl8pPr marL="3200400" algn="l" defTabSz="457200" rtl="0" eaLnBrk="1" latinLnBrk="0" hangingPunct="1">
              <a:defRPr sz="2600" kern="1200">
                <a:solidFill>
                  <a:schemeClr val="tx1"/>
                </a:solidFill>
                <a:latin typeface="Times" charset="0"/>
                <a:ea typeface="Osaka" charset="0"/>
                <a:cs typeface="Osaka" charset="0"/>
              </a:defRPr>
            </a:lvl8pPr>
            <a:lvl9pPr marL="3657600" algn="l" defTabSz="457200" rtl="0" eaLnBrk="1" latinLnBrk="0" hangingPunct="1">
              <a:defRPr sz="2600" kern="1200">
                <a:solidFill>
                  <a:schemeClr val="tx1"/>
                </a:solidFill>
                <a:latin typeface="Times" charset="0"/>
                <a:ea typeface="Osaka" charset="0"/>
                <a:cs typeface="Osak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rPr>
              <a:t>$4.7B</a:t>
            </a:r>
            <a:endParaRPr kumimoji="0" lang="en-GB" sz="1600" b="0" i="0" u="none" strike="noStrike" kern="1200" cap="none" spc="0" normalizeH="0" baseline="0" noProof="0" dirty="0">
              <a:ln>
                <a:noFill/>
              </a:ln>
              <a:solidFill>
                <a:schemeClr val="accent5">
                  <a:lumMod val="60000"/>
                  <a:lumOff val="40000"/>
                </a:schemeClr>
              </a:solidFill>
              <a:effectLst/>
              <a:uLnTx/>
              <a:uFillTx/>
              <a:latin typeface="Arial Black"/>
              <a:cs typeface="Arial" panose="020B0604020202020204" pitchFamily="34" charset="0"/>
            </a:endParaRPr>
          </a:p>
        </p:txBody>
      </p:sp>
      <p:pic>
        <p:nvPicPr>
          <p:cNvPr id="6" name="Picture 5">
            <a:extLst>
              <a:ext uri="{FF2B5EF4-FFF2-40B4-BE49-F238E27FC236}">
                <a16:creationId xmlns:a16="http://schemas.microsoft.com/office/drawing/2014/main" id="{166F77A4-8579-4CEC-938B-D97B3B246EC6}"/>
              </a:ext>
            </a:extLst>
          </p:cNvPr>
          <p:cNvPicPr>
            <a:picLocks noChangeAspect="1"/>
          </p:cNvPicPr>
          <p:nvPr/>
        </p:nvPicPr>
        <p:blipFill>
          <a:blip r:embed="rId6"/>
          <a:stretch>
            <a:fillRect/>
          </a:stretch>
        </p:blipFill>
        <p:spPr>
          <a:xfrm>
            <a:off x="367808" y="5035420"/>
            <a:ext cx="2501499" cy="679755"/>
          </a:xfrm>
          <a:prstGeom prst="rect">
            <a:avLst/>
          </a:prstGeom>
        </p:spPr>
      </p:pic>
      <p:pic>
        <p:nvPicPr>
          <p:cNvPr id="7" name="Picture 6">
            <a:extLst>
              <a:ext uri="{FF2B5EF4-FFF2-40B4-BE49-F238E27FC236}">
                <a16:creationId xmlns:a16="http://schemas.microsoft.com/office/drawing/2014/main" id="{70870245-8926-4E6A-ACBD-C2CAB73545C5}"/>
              </a:ext>
            </a:extLst>
          </p:cNvPr>
          <p:cNvPicPr>
            <a:picLocks noChangeAspect="1"/>
          </p:cNvPicPr>
          <p:nvPr/>
        </p:nvPicPr>
        <p:blipFill>
          <a:blip r:embed="rId7"/>
          <a:stretch>
            <a:fillRect/>
          </a:stretch>
        </p:blipFill>
        <p:spPr>
          <a:xfrm>
            <a:off x="314419" y="5781142"/>
            <a:ext cx="2423783" cy="621377"/>
          </a:xfrm>
          <a:prstGeom prst="rect">
            <a:avLst/>
          </a:prstGeom>
        </p:spPr>
      </p:pic>
      <p:sp>
        <p:nvSpPr>
          <p:cNvPr id="144" name="We can’t wait to show you">
            <a:extLst>
              <a:ext uri="{FF2B5EF4-FFF2-40B4-BE49-F238E27FC236}">
                <a16:creationId xmlns:a16="http://schemas.microsoft.com/office/drawing/2014/main" id="{0DCD3BB5-1FF6-4518-A009-411C23FFDCA3}"/>
              </a:ext>
            </a:extLst>
          </p:cNvPr>
          <p:cNvSpPr txBox="1"/>
          <p:nvPr/>
        </p:nvSpPr>
        <p:spPr>
          <a:xfrm>
            <a:off x="3493408" y="5240138"/>
            <a:ext cx="2924369" cy="7899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lnSpc>
                <a:spcPct val="100000"/>
              </a:lnSpc>
              <a:defRPr sz="3500" b="1" spc="-70">
                <a:solidFill>
                  <a:schemeClr val="accent2">
                    <a:hueOff val="2308611"/>
                    <a:satOff val="100000"/>
                    <a:lumOff val="50000"/>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Arial Black"/>
                <a:cs typeface="Arial" panose="020B0604020202020204" pitchFamily="34" charset="0"/>
                <a:sym typeface="Calibri"/>
              </a:rPr>
              <a:t>Everest Group recognizes us as a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Arial Black"/>
                <a:cs typeface="Arial" panose="020B0604020202020204" pitchFamily="34" charset="0"/>
                <a:sym typeface="Calibri"/>
              </a:rPr>
              <a:t>Leader for CXM Services</a:t>
            </a:r>
          </a:p>
        </p:txBody>
      </p:sp>
    </p:spTree>
    <p:extLst>
      <p:ext uri="{BB962C8B-B14F-4D97-AF65-F5344CB8AC3E}">
        <p14:creationId xmlns:p14="http://schemas.microsoft.com/office/powerpoint/2010/main" val="419131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7B7877-CE0E-4C0B-B6AA-B81C75336B82}"/>
              </a:ext>
            </a:extLst>
          </p:cNvPr>
          <p:cNvSpPr>
            <a:spLocks noGrp="1"/>
          </p:cNvSpPr>
          <p:nvPr>
            <p:ph type="title"/>
          </p:nvPr>
        </p:nvSpPr>
        <p:spPr/>
        <p:txBody>
          <a:bodyPr/>
          <a:lstStyle/>
          <a:p>
            <a:r>
              <a:rPr lang="en-US" dirty="0"/>
              <a:t>Licensing Model</a:t>
            </a:r>
            <a:endParaRPr lang="en-IN" dirty="0"/>
          </a:p>
        </p:txBody>
      </p:sp>
      <p:graphicFrame>
        <p:nvGraphicFramePr>
          <p:cNvPr id="2" name="Table 2">
            <a:extLst>
              <a:ext uri="{FF2B5EF4-FFF2-40B4-BE49-F238E27FC236}">
                <a16:creationId xmlns:a16="http://schemas.microsoft.com/office/drawing/2014/main" id="{4E1E13EC-83B6-49E9-8623-0325B2A42BBB}"/>
              </a:ext>
            </a:extLst>
          </p:cNvPr>
          <p:cNvGraphicFramePr>
            <a:graphicFrameLocks noGrp="1"/>
          </p:cNvGraphicFramePr>
          <p:nvPr>
            <p:extLst>
              <p:ext uri="{D42A27DB-BD31-4B8C-83A1-F6EECF244321}">
                <p14:modId xmlns:p14="http://schemas.microsoft.com/office/powerpoint/2010/main" val="153776828"/>
              </p:ext>
            </p:extLst>
          </p:nvPr>
        </p:nvGraphicFramePr>
        <p:xfrm>
          <a:off x="765313" y="1865444"/>
          <a:ext cx="11135955" cy="1454531"/>
        </p:xfrm>
        <a:graphic>
          <a:graphicData uri="http://schemas.openxmlformats.org/drawingml/2006/table">
            <a:tbl>
              <a:tblPr firstRow="1" bandRow="1">
                <a:tableStyleId>{17292A2E-F333-43FB-9621-5CBBE7FDCDCB}</a:tableStyleId>
              </a:tblPr>
              <a:tblGrid>
                <a:gridCol w="796202">
                  <a:extLst>
                    <a:ext uri="{9D8B030D-6E8A-4147-A177-3AD203B41FA5}">
                      <a16:colId xmlns:a16="http://schemas.microsoft.com/office/drawing/2014/main" val="3865180659"/>
                    </a:ext>
                  </a:extLst>
                </a:gridCol>
                <a:gridCol w="2926080">
                  <a:extLst>
                    <a:ext uri="{9D8B030D-6E8A-4147-A177-3AD203B41FA5}">
                      <a16:colId xmlns:a16="http://schemas.microsoft.com/office/drawing/2014/main" val="3369638030"/>
                    </a:ext>
                  </a:extLst>
                </a:gridCol>
                <a:gridCol w="1167618">
                  <a:extLst>
                    <a:ext uri="{9D8B030D-6E8A-4147-A177-3AD203B41FA5}">
                      <a16:colId xmlns:a16="http://schemas.microsoft.com/office/drawing/2014/main" val="2722807284"/>
                    </a:ext>
                  </a:extLst>
                </a:gridCol>
                <a:gridCol w="3587262">
                  <a:extLst>
                    <a:ext uri="{9D8B030D-6E8A-4147-A177-3AD203B41FA5}">
                      <a16:colId xmlns:a16="http://schemas.microsoft.com/office/drawing/2014/main" val="315896588"/>
                    </a:ext>
                  </a:extLst>
                </a:gridCol>
                <a:gridCol w="2658793">
                  <a:extLst>
                    <a:ext uri="{9D8B030D-6E8A-4147-A177-3AD203B41FA5}">
                      <a16:colId xmlns:a16="http://schemas.microsoft.com/office/drawing/2014/main" val="268628069"/>
                    </a:ext>
                  </a:extLst>
                </a:gridCol>
              </a:tblGrid>
              <a:tr h="445837">
                <a:tc>
                  <a:txBody>
                    <a:bodyPr/>
                    <a:lstStyle/>
                    <a:p>
                      <a:pPr algn="l"/>
                      <a:r>
                        <a:rPr lang="en-US" sz="1600" b="1" dirty="0"/>
                        <a:t>#</a:t>
                      </a:r>
                    </a:p>
                  </a:txBody>
                  <a:tcPr marL="118604" marR="118604" marT="59302" marB="59302"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l"/>
                      <a:r>
                        <a:rPr lang="en-US" sz="1600" b="1" dirty="0"/>
                        <a:t>Software Component/Module Name</a:t>
                      </a:r>
                    </a:p>
                  </a:txBody>
                  <a:tcPr marL="118604" marR="118604" marT="59302" marB="59302"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l"/>
                      <a:r>
                        <a:rPr lang="en-US" sz="1600" b="1" dirty="0"/>
                        <a:t>Version</a:t>
                      </a:r>
                    </a:p>
                  </a:txBody>
                  <a:tcPr marL="118604" marR="118604" marT="59302" marB="59302"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l"/>
                      <a:r>
                        <a:rPr lang="en-US" sz="1600" b="1" dirty="0"/>
                        <a:t>Number of Licenses Proposed</a:t>
                      </a:r>
                    </a:p>
                  </a:txBody>
                  <a:tcPr marL="118604" marR="118604" marT="59302" marB="59302"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tc>
                  <a:txBody>
                    <a:bodyPr/>
                    <a:lstStyle/>
                    <a:p>
                      <a:pPr algn="l"/>
                      <a:r>
                        <a:rPr lang="en-US" sz="1600" b="1" dirty="0"/>
                        <a:t>Licensing Model (Perpetual/Subscription)</a:t>
                      </a:r>
                    </a:p>
                  </a:txBody>
                  <a:tcPr marL="118604" marR="118604" marT="59302" marB="59302"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637899880"/>
                  </a:ext>
                </a:extLst>
              </a:tr>
              <a:tr h="848247">
                <a:tc>
                  <a:txBody>
                    <a:bodyPr/>
                    <a:lstStyle/>
                    <a:p>
                      <a:pPr algn="l"/>
                      <a:r>
                        <a:rPr lang="en-US" sz="1400" b="1" dirty="0">
                          <a:solidFill>
                            <a:schemeClr val="tx2"/>
                          </a:solidFill>
                        </a:rPr>
                        <a:t>1</a:t>
                      </a:r>
                    </a:p>
                  </a:txBody>
                  <a:tcPr marL="118604" marR="118604" marT="59302" marB="5930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en-US" sz="1400" b="1" dirty="0">
                          <a:solidFill>
                            <a:schemeClr val="tx2"/>
                          </a:solidFill>
                        </a:rPr>
                        <a:t>Concentrix CCE Email Bot</a:t>
                      </a:r>
                    </a:p>
                  </a:txBody>
                  <a:tcPr marL="118604" marR="118604" marT="59302" marB="5930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en-US" sz="1400" b="1" dirty="0">
                          <a:solidFill>
                            <a:schemeClr val="tx2"/>
                          </a:solidFill>
                        </a:rPr>
                        <a:t>3.2.1</a:t>
                      </a:r>
                    </a:p>
                  </a:txBody>
                  <a:tcPr marL="118604" marR="118604" marT="59302" marB="5930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en-US" sz="1400" b="1" dirty="0">
                          <a:solidFill>
                            <a:schemeClr val="tx2"/>
                          </a:solidFill>
                        </a:rPr>
                        <a:t>No per seat or per agent fees. Email Bot shall be deployed for in-scope business teams (with agents)</a:t>
                      </a:r>
                    </a:p>
                  </a:txBody>
                  <a:tcPr marL="118604" marR="118604" marT="59302" marB="5930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en-US" sz="1400" b="1" dirty="0">
                          <a:solidFill>
                            <a:schemeClr val="tx2"/>
                          </a:solidFill>
                        </a:rPr>
                        <a:t>Perpetual</a:t>
                      </a:r>
                    </a:p>
                  </a:txBody>
                  <a:tcPr marL="118604" marR="118604" marT="59302" marB="5930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620640"/>
                  </a:ext>
                </a:extLst>
              </a:tr>
            </a:tbl>
          </a:graphicData>
        </a:graphic>
      </p:graphicFrame>
      <p:grpSp>
        <p:nvGrpSpPr>
          <p:cNvPr id="6" name="Group 5">
            <a:extLst>
              <a:ext uri="{FF2B5EF4-FFF2-40B4-BE49-F238E27FC236}">
                <a16:creationId xmlns:a16="http://schemas.microsoft.com/office/drawing/2014/main" id="{F4D93630-A978-4E0D-B1B9-93CEFBA3A8D1}"/>
              </a:ext>
            </a:extLst>
          </p:cNvPr>
          <p:cNvGrpSpPr/>
          <p:nvPr/>
        </p:nvGrpSpPr>
        <p:grpSpPr>
          <a:xfrm>
            <a:off x="9174719" y="4222893"/>
            <a:ext cx="1249440" cy="1249440"/>
            <a:chOff x="8819195" y="1113524"/>
            <a:chExt cx="872334" cy="872334"/>
          </a:xfrm>
        </p:grpSpPr>
        <p:sp>
          <p:nvSpPr>
            <p:cNvPr id="7" name="Freeform 260">
              <a:extLst>
                <a:ext uri="{FF2B5EF4-FFF2-40B4-BE49-F238E27FC236}">
                  <a16:creationId xmlns:a16="http://schemas.microsoft.com/office/drawing/2014/main" id="{1DAB352D-9BB4-4977-969F-A06E19B1697D}"/>
                </a:ext>
              </a:extLst>
            </p:cNvPr>
            <p:cNvSpPr/>
            <p:nvPr/>
          </p:nvSpPr>
          <p:spPr>
            <a:xfrm>
              <a:off x="8819195" y="1113524"/>
              <a:ext cx="872334" cy="872334"/>
            </a:xfrm>
            <a:custGeom>
              <a:avLst/>
              <a:gdLst>
                <a:gd name="connsiteX0" fmla="*/ 436167 w 872334"/>
                <a:gd name="connsiteY0" fmla="*/ 31483 h 872334"/>
                <a:gd name="connsiteX1" fmla="*/ 31483 w 872334"/>
                <a:gd name="connsiteY1" fmla="*/ 436167 h 872334"/>
                <a:gd name="connsiteX2" fmla="*/ 436167 w 872334"/>
                <a:gd name="connsiteY2" fmla="*/ 840851 h 872334"/>
                <a:gd name="connsiteX3" fmla="*/ 840851 w 872334"/>
                <a:gd name="connsiteY3" fmla="*/ 436167 h 872334"/>
                <a:gd name="connsiteX4" fmla="*/ 436167 w 872334"/>
                <a:gd name="connsiteY4" fmla="*/ 31483 h 872334"/>
                <a:gd name="connsiteX5" fmla="*/ 436167 w 872334"/>
                <a:gd name="connsiteY5" fmla="*/ 0 h 872334"/>
                <a:gd name="connsiteX6" fmla="*/ 872334 w 872334"/>
                <a:gd name="connsiteY6" fmla="*/ 436167 h 872334"/>
                <a:gd name="connsiteX7" fmla="*/ 436167 w 872334"/>
                <a:gd name="connsiteY7" fmla="*/ 872334 h 872334"/>
                <a:gd name="connsiteX8" fmla="*/ 0 w 872334"/>
                <a:gd name="connsiteY8" fmla="*/ 436167 h 872334"/>
                <a:gd name="connsiteX9" fmla="*/ 436167 w 872334"/>
                <a:gd name="connsiteY9" fmla="*/ 0 h 8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2334" h="872334">
                  <a:moveTo>
                    <a:pt x="436167" y="31483"/>
                  </a:moveTo>
                  <a:cubicBezTo>
                    <a:pt x="212666" y="31483"/>
                    <a:pt x="31483" y="212666"/>
                    <a:pt x="31483" y="436167"/>
                  </a:cubicBezTo>
                  <a:cubicBezTo>
                    <a:pt x="31483" y="659668"/>
                    <a:pt x="212666" y="840851"/>
                    <a:pt x="436167" y="840851"/>
                  </a:cubicBezTo>
                  <a:cubicBezTo>
                    <a:pt x="659668" y="840851"/>
                    <a:pt x="840851" y="659668"/>
                    <a:pt x="840851" y="436167"/>
                  </a:cubicBezTo>
                  <a:cubicBezTo>
                    <a:pt x="840851" y="212666"/>
                    <a:pt x="659668" y="31483"/>
                    <a:pt x="436167" y="31483"/>
                  </a:cubicBezTo>
                  <a:close/>
                  <a:moveTo>
                    <a:pt x="436167" y="0"/>
                  </a:moveTo>
                  <a:cubicBezTo>
                    <a:pt x="677055" y="0"/>
                    <a:pt x="872334" y="195279"/>
                    <a:pt x="872334" y="436167"/>
                  </a:cubicBezTo>
                  <a:cubicBezTo>
                    <a:pt x="872334" y="677055"/>
                    <a:pt x="677055" y="872334"/>
                    <a:pt x="436167" y="872334"/>
                  </a:cubicBezTo>
                  <a:cubicBezTo>
                    <a:pt x="195279" y="872334"/>
                    <a:pt x="0" y="677055"/>
                    <a:pt x="0" y="436167"/>
                  </a:cubicBezTo>
                  <a:cubicBezTo>
                    <a:pt x="0" y="195279"/>
                    <a:pt x="195279" y="0"/>
                    <a:pt x="436167" y="0"/>
                  </a:cubicBezTo>
                  <a:close/>
                </a:path>
              </a:pathLst>
            </a:custGeom>
            <a:solidFill>
              <a:srgbClr val="53535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a typeface="+mn-ea"/>
                <a:cs typeface="+mn-cs"/>
              </a:endParaRPr>
            </a:p>
          </p:txBody>
        </p:sp>
        <p:grpSp>
          <p:nvGrpSpPr>
            <p:cNvPr id="9" name="Group 8">
              <a:extLst>
                <a:ext uri="{FF2B5EF4-FFF2-40B4-BE49-F238E27FC236}">
                  <a16:creationId xmlns:a16="http://schemas.microsoft.com/office/drawing/2014/main" id="{28AB8EF6-2F27-4A16-B2FF-9EF2B1BA5D21}"/>
                </a:ext>
              </a:extLst>
            </p:cNvPr>
            <p:cNvGrpSpPr/>
            <p:nvPr/>
          </p:nvGrpSpPr>
          <p:grpSpPr>
            <a:xfrm>
              <a:off x="9055338" y="1277360"/>
              <a:ext cx="412512" cy="545460"/>
              <a:chOff x="8241712" y="3380052"/>
              <a:chExt cx="373496" cy="493871"/>
            </a:xfrm>
          </p:grpSpPr>
          <p:sp>
            <p:nvSpPr>
              <p:cNvPr id="10" name="Freeform 180">
                <a:extLst>
                  <a:ext uri="{FF2B5EF4-FFF2-40B4-BE49-F238E27FC236}">
                    <a16:creationId xmlns:a16="http://schemas.microsoft.com/office/drawing/2014/main" id="{9B35FBC1-3F02-4172-852C-8C96B125CC3C}"/>
                  </a:ext>
                </a:extLst>
              </p:cNvPr>
              <p:cNvSpPr>
                <a:spLocks noEditPoints="1"/>
              </p:cNvSpPr>
              <p:nvPr/>
            </p:nvSpPr>
            <p:spPr bwMode="auto">
              <a:xfrm>
                <a:off x="8347003" y="3490170"/>
                <a:ext cx="66976" cy="66976"/>
              </a:xfrm>
              <a:custGeom>
                <a:avLst/>
                <a:gdLst>
                  <a:gd name="T0" fmla="*/ 245 w 445"/>
                  <a:gd name="T1" fmla="*/ 445 h 445"/>
                  <a:gd name="T2" fmla="*/ 310 w 445"/>
                  <a:gd name="T3" fmla="*/ 427 h 445"/>
                  <a:gd name="T4" fmla="*/ 364 w 445"/>
                  <a:gd name="T5" fmla="*/ 394 h 445"/>
                  <a:gd name="T6" fmla="*/ 407 w 445"/>
                  <a:gd name="T7" fmla="*/ 347 h 445"/>
                  <a:gd name="T8" fmla="*/ 435 w 445"/>
                  <a:gd name="T9" fmla="*/ 290 h 445"/>
                  <a:gd name="T10" fmla="*/ 445 w 445"/>
                  <a:gd name="T11" fmla="*/ 222 h 445"/>
                  <a:gd name="T12" fmla="*/ 440 w 445"/>
                  <a:gd name="T13" fmla="*/ 179 h 445"/>
                  <a:gd name="T14" fmla="*/ 419 w 445"/>
                  <a:gd name="T15" fmla="*/ 116 h 445"/>
                  <a:gd name="T16" fmla="*/ 379 w 445"/>
                  <a:gd name="T17" fmla="*/ 66 h 445"/>
                  <a:gd name="T18" fmla="*/ 329 w 445"/>
                  <a:gd name="T19" fmla="*/ 28 h 445"/>
                  <a:gd name="T20" fmla="*/ 268 w 445"/>
                  <a:gd name="T21" fmla="*/ 5 h 445"/>
                  <a:gd name="T22" fmla="*/ 223 w 445"/>
                  <a:gd name="T23" fmla="*/ 0 h 445"/>
                  <a:gd name="T24" fmla="*/ 157 w 445"/>
                  <a:gd name="T25" fmla="*/ 11 h 445"/>
                  <a:gd name="T26" fmla="*/ 98 w 445"/>
                  <a:gd name="T27" fmla="*/ 38 h 445"/>
                  <a:gd name="T28" fmla="*/ 51 w 445"/>
                  <a:gd name="T29" fmla="*/ 82 h 445"/>
                  <a:gd name="T30" fmla="*/ 18 w 445"/>
                  <a:gd name="T31" fmla="*/ 137 h 445"/>
                  <a:gd name="T32" fmla="*/ 2 w 445"/>
                  <a:gd name="T33" fmla="*/ 200 h 445"/>
                  <a:gd name="T34" fmla="*/ 2 w 445"/>
                  <a:gd name="T35" fmla="*/ 247 h 445"/>
                  <a:gd name="T36" fmla="*/ 18 w 445"/>
                  <a:gd name="T37" fmla="*/ 309 h 445"/>
                  <a:gd name="T38" fmla="*/ 51 w 445"/>
                  <a:gd name="T39" fmla="*/ 365 h 445"/>
                  <a:gd name="T40" fmla="*/ 98 w 445"/>
                  <a:gd name="T41" fmla="*/ 408 h 445"/>
                  <a:gd name="T42" fmla="*/ 157 w 445"/>
                  <a:gd name="T43" fmla="*/ 436 h 445"/>
                  <a:gd name="T44" fmla="*/ 223 w 445"/>
                  <a:gd name="T45" fmla="*/ 445 h 445"/>
                  <a:gd name="T46" fmla="*/ 223 w 445"/>
                  <a:gd name="T47" fmla="*/ 111 h 445"/>
                  <a:gd name="T48" fmla="*/ 256 w 445"/>
                  <a:gd name="T49" fmla="*/ 116 h 445"/>
                  <a:gd name="T50" fmla="*/ 285 w 445"/>
                  <a:gd name="T51" fmla="*/ 130 h 445"/>
                  <a:gd name="T52" fmla="*/ 320 w 445"/>
                  <a:gd name="T53" fmla="*/ 170 h 445"/>
                  <a:gd name="T54" fmla="*/ 332 w 445"/>
                  <a:gd name="T55" fmla="*/ 201 h 445"/>
                  <a:gd name="T56" fmla="*/ 334 w 445"/>
                  <a:gd name="T57" fmla="*/ 222 h 445"/>
                  <a:gd name="T58" fmla="*/ 329 w 445"/>
                  <a:gd name="T59" fmla="*/ 257 h 445"/>
                  <a:gd name="T60" fmla="*/ 315 w 445"/>
                  <a:gd name="T61" fmla="*/ 285 h 445"/>
                  <a:gd name="T62" fmla="*/ 275 w 445"/>
                  <a:gd name="T63" fmla="*/ 321 h 445"/>
                  <a:gd name="T64" fmla="*/ 245 w 445"/>
                  <a:gd name="T65" fmla="*/ 332 h 445"/>
                  <a:gd name="T66" fmla="*/ 223 w 445"/>
                  <a:gd name="T67" fmla="*/ 333 h 445"/>
                  <a:gd name="T68" fmla="*/ 190 w 445"/>
                  <a:gd name="T69" fmla="*/ 330 h 445"/>
                  <a:gd name="T70" fmla="*/ 160 w 445"/>
                  <a:gd name="T71" fmla="*/ 316 h 445"/>
                  <a:gd name="T72" fmla="*/ 125 w 445"/>
                  <a:gd name="T73" fmla="*/ 276 h 445"/>
                  <a:gd name="T74" fmla="*/ 113 w 445"/>
                  <a:gd name="T75" fmla="*/ 245 h 445"/>
                  <a:gd name="T76" fmla="*/ 112 w 445"/>
                  <a:gd name="T77" fmla="*/ 222 h 445"/>
                  <a:gd name="T78" fmla="*/ 117 w 445"/>
                  <a:gd name="T79" fmla="*/ 191 h 445"/>
                  <a:gd name="T80" fmla="*/ 131 w 445"/>
                  <a:gd name="T81" fmla="*/ 162 h 445"/>
                  <a:gd name="T82" fmla="*/ 171 w 445"/>
                  <a:gd name="T83" fmla="*/ 125 h 445"/>
                  <a:gd name="T84" fmla="*/ 200 w 445"/>
                  <a:gd name="T85" fmla="*/ 115 h 445"/>
                  <a:gd name="T86" fmla="*/ 223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3" y="445"/>
                    </a:moveTo>
                    <a:lnTo>
                      <a:pt x="223" y="445"/>
                    </a:lnTo>
                    <a:lnTo>
                      <a:pt x="245" y="445"/>
                    </a:lnTo>
                    <a:lnTo>
                      <a:pt x="268" y="441"/>
                    </a:lnTo>
                    <a:lnTo>
                      <a:pt x="289" y="436"/>
                    </a:lnTo>
                    <a:lnTo>
                      <a:pt x="310" y="427"/>
                    </a:lnTo>
                    <a:lnTo>
                      <a:pt x="329" y="418"/>
                    </a:lnTo>
                    <a:lnTo>
                      <a:pt x="348" y="408"/>
                    </a:lnTo>
                    <a:lnTo>
                      <a:pt x="364" y="394"/>
                    </a:lnTo>
                    <a:lnTo>
                      <a:pt x="379" y="380"/>
                    </a:lnTo>
                    <a:lnTo>
                      <a:pt x="395" y="365"/>
                    </a:lnTo>
                    <a:lnTo>
                      <a:pt x="407" y="347"/>
                    </a:lnTo>
                    <a:lnTo>
                      <a:pt x="419" y="328"/>
                    </a:lnTo>
                    <a:lnTo>
                      <a:pt x="428" y="309"/>
                    </a:lnTo>
                    <a:lnTo>
                      <a:pt x="435" y="290"/>
                    </a:lnTo>
                    <a:lnTo>
                      <a:pt x="440" y="267"/>
                    </a:lnTo>
                    <a:lnTo>
                      <a:pt x="444" y="247"/>
                    </a:lnTo>
                    <a:lnTo>
                      <a:pt x="445" y="222"/>
                    </a:lnTo>
                    <a:lnTo>
                      <a:pt x="445" y="222"/>
                    </a:lnTo>
                    <a:lnTo>
                      <a:pt x="444" y="200"/>
                    </a:lnTo>
                    <a:lnTo>
                      <a:pt x="440" y="179"/>
                    </a:lnTo>
                    <a:lnTo>
                      <a:pt x="435" y="156"/>
                    </a:lnTo>
                    <a:lnTo>
                      <a:pt x="428" y="137"/>
                    </a:lnTo>
                    <a:lnTo>
                      <a:pt x="419" y="116"/>
                    </a:lnTo>
                    <a:lnTo>
                      <a:pt x="407" y="99"/>
                    </a:lnTo>
                    <a:lnTo>
                      <a:pt x="395" y="82"/>
                    </a:lnTo>
                    <a:lnTo>
                      <a:pt x="379" y="66"/>
                    </a:lnTo>
                    <a:lnTo>
                      <a:pt x="364" y="52"/>
                    </a:lnTo>
                    <a:lnTo>
                      <a:pt x="348" y="38"/>
                    </a:lnTo>
                    <a:lnTo>
                      <a:pt x="329" y="28"/>
                    </a:lnTo>
                    <a:lnTo>
                      <a:pt x="310" y="19"/>
                    </a:lnTo>
                    <a:lnTo>
                      <a:pt x="289" y="11"/>
                    </a:lnTo>
                    <a:lnTo>
                      <a:pt x="268" y="5"/>
                    </a:lnTo>
                    <a:lnTo>
                      <a:pt x="245" y="2"/>
                    </a:lnTo>
                    <a:lnTo>
                      <a:pt x="223" y="0"/>
                    </a:lnTo>
                    <a:lnTo>
                      <a:pt x="223" y="0"/>
                    </a:lnTo>
                    <a:lnTo>
                      <a:pt x="200" y="2"/>
                    </a:lnTo>
                    <a:lnTo>
                      <a:pt x="178" y="5"/>
                    </a:lnTo>
                    <a:lnTo>
                      <a:pt x="157" y="11"/>
                    </a:lnTo>
                    <a:lnTo>
                      <a:pt x="136" y="19"/>
                    </a:lnTo>
                    <a:lnTo>
                      <a:pt x="117" y="28"/>
                    </a:lnTo>
                    <a:lnTo>
                      <a:pt x="98" y="38"/>
                    </a:lnTo>
                    <a:lnTo>
                      <a:pt x="82" y="52"/>
                    </a:lnTo>
                    <a:lnTo>
                      <a:pt x="65" y="66"/>
                    </a:lnTo>
                    <a:lnTo>
                      <a:pt x="51" y="82"/>
                    </a:lnTo>
                    <a:lnTo>
                      <a:pt x="38" y="99"/>
                    </a:lnTo>
                    <a:lnTo>
                      <a:pt x="26" y="116"/>
                    </a:lnTo>
                    <a:lnTo>
                      <a:pt x="18" y="137"/>
                    </a:lnTo>
                    <a:lnTo>
                      <a:pt x="11" y="156"/>
                    </a:lnTo>
                    <a:lnTo>
                      <a:pt x="5" y="179"/>
                    </a:lnTo>
                    <a:lnTo>
                      <a:pt x="2" y="200"/>
                    </a:lnTo>
                    <a:lnTo>
                      <a:pt x="0" y="222"/>
                    </a:lnTo>
                    <a:lnTo>
                      <a:pt x="0" y="222"/>
                    </a:lnTo>
                    <a:lnTo>
                      <a:pt x="2" y="247"/>
                    </a:lnTo>
                    <a:lnTo>
                      <a:pt x="5" y="267"/>
                    </a:lnTo>
                    <a:lnTo>
                      <a:pt x="11" y="290"/>
                    </a:lnTo>
                    <a:lnTo>
                      <a:pt x="18" y="309"/>
                    </a:lnTo>
                    <a:lnTo>
                      <a:pt x="26" y="328"/>
                    </a:lnTo>
                    <a:lnTo>
                      <a:pt x="38" y="347"/>
                    </a:lnTo>
                    <a:lnTo>
                      <a:pt x="51" y="365"/>
                    </a:lnTo>
                    <a:lnTo>
                      <a:pt x="65" y="380"/>
                    </a:lnTo>
                    <a:lnTo>
                      <a:pt x="82" y="394"/>
                    </a:lnTo>
                    <a:lnTo>
                      <a:pt x="98" y="408"/>
                    </a:lnTo>
                    <a:lnTo>
                      <a:pt x="117" y="418"/>
                    </a:lnTo>
                    <a:lnTo>
                      <a:pt x="136" y="427"/>
                    </a:lnTo>
                    <a:lnTo>
                      <a:pt x="157" y="436"/>
                    </a:lnTo>
                    <a:lnTo>
                      <a:pt x="178" y="441"/>
                    </a:lnTo>
                    <a:lnTo>
                      <a:pt x="200" y="445"/>
                    </a:lnTo>
                    <a:lnTo>
                      <a:pt x="223" y="445"/>
                    </a:lnTo>
                    <a:lnTo>
                      <a:pt x="223" y="445"/>
                    </a:lnTo>
                    <a:close/>
                    <a:moveTo>
                      <a:pt x="223" y="111"/>
                    </a:moveTo>
                    <a:lnTo>
                      <a:pt x="223" y="111"/>
                    </a:lnTo>
                    <a:lnTo>
                      <a:pt x="235" y="113"/>
                    </a:lnTo>
                    <a:lnTo>
                      <a:pt x="245" y="115"/>
                    </a:lnTo>
                    <a:lnTo>
                      <a:pt x="256" y="116"/>
                    </a:lnTo>
                    <a:lnTo>
                      <a:pt x="266" y="122"/>
                    </a:lnTo>
                    <a:lnTo>
                      <a:pt x="275" y="125"/>
                    </a:lnTo>
                    <a:lnTo>
                      <a:pt x="285" y="130"/>
                    </a:lnTo>
                    <a:lnTo>
                      <a:pt x="301" y="144"/>
                    </a:lnTo>
                    <a:lnTo>
                      <a:pt x="315" y="162"/>
                    </a:lnTo>
                    <a:lnTo>
                      <a:pt x="320" y="170"/>
                    </a:lnTo>
                    <a:lnTo>
                      <a:pt x="325" y="181"/>
                    </a:lnTo>
                    <a:lnTo>
                      <a:pt x="329" y="189"/>
                    </a:lnTo>
                    <a:lnTo>
                      <a:pt x="332" y="201"/>
                    </a:lnTo>
                    <a:lnTo>
                      <a:pt x="334" y="212"/>
                    </a:lnTo>
                    <a:lnTo>
                      <a:pt x="334" y="222"/>
                    </a:lnTo>
                    <a:lnTo>
                      <a:pt x="334" y="222"/>
                    </a:lnTo>
                    <a:lnTo>
                      <a:pt x="334" y="234"/>
                    </a:lnTo>
                    <a:lnTo>
                      <a:pt x="332" y="245"/>
                    </a:lnTo>
                    <a:lnTo>
                      <a:pt x="329" y="257"/>
                    </a:lnTo>
                    <a:lnTo>
                      <a:pt x="325" y="266"/>
                    </a:lnTo>
                    <a:lnTo>
                      <a:pt x="320" y="276"/>
                    </a:lnTo>
                    <a:lnTo>
                      <a:pt x="315" y="285"/>
                    </a:lnTo>
                    <a:lnTo>
                      <a:pt x="301" y="302"/>
                    </a:lnTo>
                    <a:lnTo>
                      <a:pt x="285" y="316"/>
                    </a:lnTo>
                    <a:lnTo>
                      <a:pt x="275" y="321"/>
                    </a:lnTo>
                    <a:lnTo>
                      <a:pt x="266" y="325"/>
                    </a:lnTo>
                    <a:lnTo>
                      <a:pt x="256" y="330"/>
                    </a:lnTo>
                    <a:lnTo>
                      <a:pt x="245" y="332"/>
                    </a:lnTo>
                    <a:lnTo>
                      <a:pt x="235" y="333"/>
                    </a:lnTo>
                    <a:lnTo>
                      <a:pt x="223" y="333"/>
                    </a:lnTo>
                    <a:lnTo>
                      <a:pt x="223" y="333"/>
                    </a:lnTo>
                    <a:lnTo>
                      <a:pt x="211" y="333"/>
                    </a:lnTo>
                    <a:lnTo>
                      <a:pt x="200" y="332"/>
                    </a:lnTo>
                    <a:lnTo>
                      <a:pt x="190" y="330"/>
                    </a:lnTo>
                    <a:lnTo>
                      <a:pt x="179" y="325"/>
                    </a:lnTo>
                    <a:lnTo>
                      <a:pt x="169" y="321"/>
                    </a:lnTo>
                    <a:lnTo>
                      <a:pt x="160" y="316"/>
                    </a:lnTo>
                    <a:lnTo>
                      <a:pt x="145" y="302"/>
                    </a:lnTo>
                    <a:lnTo>
                      <a:pt x="131" y="285"/>
                    </a:lnTo>
                    <a:lnTo>
                      <a:pt x="125" y="276"/>
                    </a:lnTo>
                    <a:lnTo>
                      <a:pt x="120" y="266"/>
                    </a:lnTo>
                    <a:lnTo>
                      <a:pt x="117" y="257"/>
                    </a:lnTo>
                    <a:lnTo>
                      <a:pt x="113" y="245"/>
                    </a:lnTo>
                    <a:lnTo>
                      <a:pt x="112" y="234"/>
                    </a:lnTo>
                    <a:lnTo>
                      <a:pt x="112" y="222"/>
                    </a:lnTo>
                    <a:lnTo>
                      <a:pt x="112" y="222"/>
                    </a:lnTo>
                    <a:lnTo>
                      <a:pt x="112" y="212"/>
                    </a:lnTo>
                    <a:lnTo>
                      <a:pt x="113" y="201"/>
                    </a:lnTo>
                    <a:lnTo>
                      <a:pt x="117" y="191"/>
                    </a:lnTo>
                    <a:lnTo>
                      <a:pt x="120" y="181"/>
                    </a:lnTo>
                    <a:lnTo>
                      <a:pt x="125" y="170"/>
                    </a:lnTo>
                    <a:lnTo>
                      <a:pt x="131" y="162"/>
                    </a:lnTo>
                    <a:lnTo>
                      <a:pt x="145" y="144"/>
                    </a:lnTo>
                    <a:lnTo>
                      <a:pt x="160" y="132"/>
                    </a:lnTo>
                    <a:lnTo>
                      <a:pt x="171" y="125"/>
                    </a:lnTo>
                    <a:lnTo>
                      <a:pt x="179" y="122"/>
                    </a:lnTo>
                    <a:lnTo>
                      <a:pt x="190" y="118"/>
                    </a:lnTo>
                    <a:lnTo>
                      <a:pt x="200" y="115"/>
                    </a:lnTo>
                    <a:lnTo>
                      <a:pt x="211" y="113"/>
                    </a:lnTo>
                    <a:lnTo>
                      <a:pt x="223" y="113"/>
                    </a:lnTo>
                    <a:lnTo>
                      <a:pt x="223"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1" name="Freeform 181">
                <a:extLst>
                  <a:ext uri="{FF2B5EF4-FFF2-40B4-BE49-F238E27FC236}">
                    <a16:creationId xmlns:a16="http://schemas.microsoft.com/office/drawing/2014/main" id="{E6463F18-7617-4E1A-B0CD-F403A5570755}"/>
                  </a:ext>
                </a:extLst>
              </p:cNvPr>
              <p:cNvSpPr>
                <a:spLocks noEditPoints="1"/>
              </p:cNvSpPr>
              <p:nvPr/>
            </p:nvSpPr>
            <p:spPr bwMode="auto">
              <a:xfrm>
                <a:off x="8442941" y="3490170"/>
                <a:ext cx="66976" cy="66976"/>
              </a:xfrm>
              <a:custGeom>
                <a:avLst/>
                <a:gdLst>
                  <a:gd name="T0" fmla="*/ 245 w 445"/>
                  <a:gd name="T1" fmla="*/ 445 h 445"/>
                  <a:gd name="T2" fmla="*/ 309 w 445"/>
                  <a:gd name="T3" fmla="*/ 427 h 445"/>
                  <a:gd name="T4" fmla="*/ 363 w 445"/>
                  <a:gd name="T5" fmla="*/ 394 h 445"/>
                  <a:gd name="T6" fmla="*/ 407 w 445"/>
                  <a:gd name="T7" fmla="*/ 347 h 445"/>
                  <a:gd name="T8" fmla="*/ 434 w 445"/>
                  <a:gd name="T9" fmla="*/ 290 h 445"/>
                  <a:gd name="T10" fmla="*/ 445 w 445"/>
                  <a:gd name="T11" fmla="*/ 222 h 445"/>
                  <a:gd name="T12" fmla="*/ 440 w 445"/>
                  <a:gd name="T13" fmla="*/ 179 h 445"/>
                  <a:gd name="T14" fmla="*/ 419 w 445"/>
                  <a:gd name="T15" fmla="*/ 116 h 445"/>
                  <a:gd name="T16" fmla="*/ 380 w 445"/>
                  <a:gd name="T17" fmla="*/ 66 h 445"/>
                  <a:gd name="T18" fmla="*/ 328 w 445"/>
                  <a:gd name="T19" fmla="*/ 28 h 445"/>
                  <a:gd name="T20" fmla="*/ 267 w 445"/>
                  <a:gd name="T21" fmla="*/ 5 h 445"/>
                  <a:gd name="T22" fmla="*/ 222 w 445"/>
                  <a:gd name="T23" fmla="*/ 0 h 445"/>
                  <a:gd name="T24" fmla="*/ 156 w 445"/>
                  <a:gd name="T25" fmla="*/ 11 h 445"/>
                  <a:gd name="T26" fmla="*/ 97 w 445"/>
                  <a:gd name="T27" fmla="*/ 38 h 445"/>
                  <a:gd name="T28" fmla="*/ 50 w 445"/>
                  <a:gd name="T29" fmla="*/ 82 h 445"/>
                  <a:gd name="T30" fmla="*/ 17 w 445"/>
                  <a:gd name="T31" fmla="*/ 137 h 445"/>
                  <a:gd name="T32" fmla="*/ 1 w 445"/>
                  <a:gd name="T33" fmla="*/ 200 h 445"/>
                  <a:gd name="T34" fmla="*/ 1 w 445"/>
                  <a:gd name="T35" fmla="*/ 247 h 445"/>
                  <a:gd name="T36" fmla="*/ 17 w 445"/>
                  <a:gd name="T37" fmla="*/ 309 h 445"/>
                  <a:gd name="T38" fmla="*/ 50 w 445"/>
                  <a:gd name="T39" fmla="*/ 365 h 445"/>
                  <a:gd name="T40" fmla="*/ 97 w 445"/>
                  <a:gd name="T41" fmla="*/ 408 h 445"/>
                  <a:gd name="T42" fmla="*/ 156 w 445"/>
                  <a:gd name="T43" fmla="*/ 436 h 445"/>
                  <a:gd name="T44" fmla="*/ 222 w 445"/>
                  <a:gd name="T45" fmla="*/ 445 h 445"/>
                  <a:gd name="T46" fmla="*/ 222 w 445"/>
                  <a:gd name="T47" fmla="*/ 111 h 445"/>
                  <a:gd name="T48" fmla="*/ 255 w 445"/>
                  <a:gd name="T49" fmla="*/ 116 h 445"/>
                  <a:gd name="T50" fmla="*/ 285 w 445"/>
                  <a:gd name="T51" fmla="*/ 130 h 445"/>
                  <a:gd name="T52" fmla="*/ 320 w 445"/>
                  <a:gd name="T53" fmla="*/ 170 h 445"/>
                  <a:gd name="T54" fmla="*/ 332 w 445"/>
                  <a:gd name="T55" fmla="*/ 201 h 445"/>
                  <a:gd name="T56" fmla="*/ 333 w 445"/>
                  <a:gd name="T57" fmla="*/ 222 h 445"/>
                  <a:gd name="T58" fmla="*/ 328 w 445"/>
                  <a:gd name="T59" fmla="*/ 257 h 445"/>
                  <a:gd name="T60" fmla="*/ 314 w 445"/>
                  <a:gd name="T61" fmla="*/ 285 h 445"/>
                  <a:gd name="T62" fmla="*/ 276 w 445"/>
                  <a:gd name="T63" fmla="*/ 321 h 445"/>
                  <a:gd name="T64" fmla="*/ 245 w 445"/>
                  <a:gd name="T65" fmla="*/ 332 h 445"/>
                  <a:gd name="T66" fmla="*/ 222 w 445"/>
                  <a:gd name="T67" fmla="*/ 333 h 445"/>
                  <a:gd name="T68" fmla="*/ 189 w 445"/>
                  <a:gd name="T69" fmla="*/ 330 h 445"/>
                  <a:gd name="T70" fmla="*/ 160 w 445"/>
                  <a:gd name="T71" fmla="*/ 316 h 445"/>
                  <a:gd name="T72" fmla="*/ 125 w 445"/>
                  <a:gd name="T73" fmla="*/ 276 h 445"/>
                  <a:gd name="T74" fmla="*/ 113 w 445"/>
                  <a:gd name="T75" fmla="*/ 245 h 445"/>
                  <a:gd name="T76" fmla="*/ 111 w 445"/>
                  <a:gd name="T77" fmla="*/ 222 h 445"/>
                  <a:gd name="T78" fmla="*/ 116 w 445"/>
                  <a:gd name="T79" fmla="*/ 191 h 445"/>
                  <a:gd name="T80" fmla="*/ 130 w 445"/>
                  <a:gd name="T81" fmla="*/ 162 h 445"/>
                  <a:gd name="T82" fmla="*/ 170 w 445"/>
                  <a:gd name="T83" fmla="*/ 125 h 445"/>
                  <a:gd name="T84" fmla="*/ 200 w 445"/>
                  <a:gd name="T85" fmla="*/ 115 h 445"/>
                  <a:gd name="T86" fmla="*/ 222 w 445"/>
                  <a:gd name="T87" fmla="*/ 1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445">
                    <a:moveTo>
                      <a:pt x="222" y="445"/>
                    </a:moveTo>
                    <a:lnTo>
                      <a:pt x="222" y="445"/>
                    </a:lnTo>
                    <a:lnTo>
                      <a:pt x="245" y="445"/>
                    </a:lnTo>
                    <a:lnTo>
                      <a:pt x="267" y="441"/>
                    </a:lnTo>
                    <a:lnTo>
                      <a:pt x="288" y="436"/>
                    </a:lnTo>
                    <a:lnTo>
                      <a:pt x="309" y="427"/>
                    </a:lnTo>
                    <a:lnTo>
                      <a:pt x="328" y="418"/>
                    </a:lnTo>
                    <a:lnTo>
                      <a:pt x="347" y="408"/>
                    </a:lnTo>
                    <a:lnTo>
                      <a:pt x="363" y="394"/>
                    </a:lnTo>
                    <a:lnTo>
                      <a:pt x="380" y="380"/>
                    </a:lnTo>
                    <a:lnTo>
                      <a:pt x="394" y="365"/>
                    </a:lnTo>
                    <a:lnTo>
                      <a:pt x="407" y="347"/>
                    </a:lnTo>
                    <a:lnTo>
                      <a:pt x="419" y="328"/>
                    </a:lnTo>
                    <a:lnTo>
                      <a:pt x="427" y="309"/>
                    </a:lnTo>
                    <a:lnTo>
                      <a:pt x="434" y="290"/>
                    </a:lnTo>
                    <a:lnTo>
                      <a:pt x="440" y="267"/>
                    </a:lnTo>
                    <a:lnTo>
                      <a:pt x="443" y="247"/>
                    </a:lnTo>
                    <a:lnTo>
                      <a:pt x="445" y="222"/>
                    </a:lnTo>
                    <a:lnTo>
                      <a:pt x="445" y="222"/>
                    </a:lnTo>
                    <a:lnTo>
                      <a:pt x="443" y="200"/>
                    </a:lnTo>
                    <a:lnTo>
                      <a:pt x="440" y="179"/>
                    </a:lnTo>
                    <a:lnTo>
                      <a:pt x="434" y="156"/>
                    </a:lnTo>
                    <a:lnTo>
                      <a:pt x="427" y="137"/>
                    </a:lnTo>
                    <a:lnTo>
                      <a:pt x="419" y="116"/>
                    </a:lnTo>
                    <a:lnTo>
                      <a:pt x="407" y="99"/>
                    </a:lnTo>
                    <a:lnTo>
                      <a:pt x="394" y="82"/>
                    </a:lnTo>
                    <a:lnTo>
                      <a:pt x="380" y="66"/>
                    </a:lnTo>
                    <a:lnTo>
                      <a:pt x="363" y="52"/>
                    </a:lnTo>
                    <a:lnTo>
                      <a:pt x="347" y="38"/>
                    </a:lnTo>
                    <a:lnTo>
                      <a:pt x="328" y="28"/>
                    </a:lnTo>
                    <a:lnTo>
                      <a:pt x="309" y="19"/>
                    </a:lnTo>
                    <a:lnTo>
                      <a:pt x="288" y="11"/>
                    </a:lnTo>
                    <a:lnTo>
                      <a:pt x="267" y="5"/>
                    </a:lnTo>
                    <a:lnTo>
                      <a:pt x="245" y="2"/>
                    </a:lnTo>
                    <a:lnTo>
                      <a:pt x="222" y="0"/>
                    </a:lnTo>
                    <a:lnTo>
                      <a:pt x="222" y="0"/>
                    </a:lnTo>
                    <a:lnTo>
                      <a:pt x="200" y="2"/>
                    </a:lnTo>
                    <a:lnTo>
                      <a:pt x="177" y="5"/>
                    </a:lnTo>
                    <a:lnTo>
                      <a:pt x="156" y="11"/>
                    </a:lnTo>
                    <a:lnTo>
                      <a:pt x="135" y="19"/>
                    </a:lnTo>
                    <a:lnTo>
                      <a:pt x="116" y="28"/>
                    </a:lnTo>
                    <a:lnTo>
                      <a:pt x="97" y="38"/>
                    </a:lnTo>
                    <a:lnTo>
                      <a:pt x="81" y="52"/>
                    </a:lnTo>
                    <a:lnTo>
                      <a:pt x="66" y="66"/>
                    </a:lnTo>
                    <a:lnTo>
                      <a:pt x="50" y="82"/>
                    </a:lnTo>
                    <a:lnTo>
                      <a:pt x="38" y="99"/>
                    </a:lnTo>
                    <a:lnTo>
                      <a:pt x="26" y="116"/>
                    </a:lnTo>
                    <a:lnTo>
                      <a:pt x="17" y="137"/>
                    </a:lnTo>
                    <a:lnTo>
                      <a:pt x="10" y="156"/>
                    </a:lnTo>
                    <a:lnTo>
                      <a:pt x="5" y="179"/>
                    </a:lnTo>
                    <a:lnTo>
                      <a:pt x="1" y="200"/>
                    </a:lnTo>
                    <a:lnTo>
                      <a:pt x="0" y="222"/>
                    </a:lnTo>
                    <a:lnTo>
                      <a:pt x="0" y="222"/>
                    </a:lnTo>
                    <a:lnTo>
                      <a:pt x="1" y="247"/>
                    </a:lnTo>
                    <a:lnTo>
                      <a:pt x="5" y="267"/>
                    </a:lnTo>
                    <a:lnTo>
                      <a:pt x="10" y="290"/>
                    </a:lnTo>
                    <a:lnTo>
                      <a:pt x="17" y="309"/>
                    </a:lnTo>
                    <a:lnTo>
                      <a:pt x="26" y="328"/>
                    </a:lnTo>
                    <a:lnTo>
                      <a:pt x="38" y="347"/>
                    </a:lnTo>
                    <a:lnTo>
                      <a:pt x="50" y="365"/>
                    </a:lnTo>
                    <a:lnTo>
                      <a:pt x="66" y="380"/>
                    </a:lnTo>
                    <a:lnTo>
                      <a:pt x="81" y="394"/>
                    </a:lnTo>
                    <a:lnTo>
                      <a:pt x="97" y="408"/>
                    </a:lnTo>
                    <a:lnTo>
                      <a:pt x="116" y="418"/>
                    </a:lnTo>
                    <a:lnTo>
                      <a:pt x="135" y="427"/>
                    </a:lnTo>
                    <a:lnTo>
                      <a:pt x="156" y="436"/>
                    </a:lnTo>
                    <a:lnTo>
                      <a:pt x="177" y="441"/>
                    </a:lnTo>
                    <a:lnTo>
                      <a:pt x="200" y="445"/>
                    </a:lnTo>
                    <a:lnTo>
                      <a:pt x="222" y="445"/>
                    </a:lnTo>
                    <a:lnTo>
                      <a:pt x="222" y="445"/>
                    </a:lnTo>
                    <a:close/>
                    <a:moveTo>
                      <a:pt x="222" y="111"/>
                    </a:moveTo>
                    <a:lnTo>
                      <a:pt x="222" y="111"/>
                    </a:lnTo>
                    <a:lnTo>
                      <a:pt x="234" y="113"/>
                    </a:lnTo>
                    <a:lnTo>
                      <a:pt x="245" y="115"/>
                    </a:lnTo>
                    <a:lnTo>
                      <a:pt x="255" y="116"/>
                    </a:lnTo>
                    <a:lnTo>
                      <a:pt x="266" y="122"/>
                    </a:lnTo>
                    <a:lnTo>
                      <a:pt x="276" y="125"/>
                    </a:lnTo>
                    <a:lnTo>
                      <a:pt x="285" y="130"/>
                    </a:lnTo>
                    <a:lnTo>
                      <a:pt x="300" y="144"/>
                    </a:lnTo>
                    <a:lnTo>
                      <a:pt x="314" y="162"/>
                    </a:lnTo>
                    <a:lnTo>
                      <a:pt x="320" y="170"/>
                    </a:lnTo>
                    <a:lnTo>
                      <a:pt x="325" y="181"/>
                    </a:lnTo>
                    <a:lnTo>
                      <a:pt x="328" y="189"/>
                    </a:lnTo>
                    <a:lnTo>
                      <a:pt x="332" y="201"/>
                    </a:lnTo>
                    <a:lnTo>
                      <a:pt x="333" y="212"/>
                    </a:lnTo>
                    <a:lnTo>
                      <a:pt x="333" y="222"/>
                    </a:lnTo>
                    <a:lnTo>
                      <a:pt x="333" y="222"/>
                    </a:lnTo>
                    <a:lnTo>
                      <a:pt x="333" y="234"/>
                    </a:lnTo>
                    <a:lnTo>
                      <a:pt x="332" y="245"/>
                    </a:lnTo>
                    <a:lnTo>
                      <a:pt x="328" y="257"/>
                    </a:lnTo>
                    <a:lnTo>
                      <a:pt x="325" y="266"/>
                    </a:lnTo>
                    <a:lnTo>
                      <a:pt x="320" y="276"/>
                    </a:lnTo>
                    <a:lnTo>
                      <a:pt x="314" y="285"/>
                    </a:lnTo>
                    <a:lnTo>
                      <a:pt x="300" y="302"/>
                    </a:lnTo>
                    <a:lnTo>
                      <a:pt x="285" y="316"/>
                    </a:lnTo>
                    <a:lnTo>
                      <a:pt x="276" y="321"/>
                    </a:lnTo>
                    <a:lnTo>
                      <a:pt x="266" y="325"/>
                    </a:lnTo>
                    <a:lnTo>
                      <a:pt x="255" y="330"/>
                    </a:lnTo>
                    <a:lnTo>
                      <a:pt x="245" y="332"/>
                    </a:lnTo>
                    <a:lnTo>
                      <a:pt x="234" y="333"/>
                    </a:lnTo>
                    <a:lnTo>
                      <a:pt x="222" y="333"/>
                    </a:lnTo>
                    <a:lnTo>
                      <a:pt x="222" y="333"/>
                    </a:lnTo>
                    <a:lnTo>
                      <a:pt x="210" y="333"/>
                    </a:lnTo>
                    <a:lnTo>
                      <a:pt x="200" y="332"/>
                    </a:lnTo>
                    <a:lnTo>
                      <a:pt x="189" y="330"/>
                    </a:lnTo>
                    <a:lnTo>
                      <a:pt x="179" y="325"/>
                    </a:lnTo>
                    <a:lnTo>
                      <a:pt x="170" y="321"/>
                    </a:lnTo>
                    <a:lnTo>
                      <a:pt x="160" y="316"/>
                    </a:lnTo>
                    <a:lnTo>
                      <a:pt x="144" y="302"/>
                    </a:lnTo>
                    <a:lnTo>
                      <a:pt x="130" y="285"/>
                    </a:lnTo>
                    <a:lnTo>
                      <a:pt x="125" y="276"/>
                    </a:lnTo>
                    <a:lnTo>
                      <a:pt x="120" y="266"/>
                    </a:lnTo>
                    <a:lnTo>
                      <a:pt x="116" y="257"/>
                    </a:lnTo>
                    <a:lnTo>
                      <a:pt x="113" y="245"/>
                    </a:lnTo>
                    <a:lnTo>
                      <a:pt x="111" y="234"/>
                    </a:lnTo>
                    <a:lnTo>
                      <a:pt x="111" y="222"/>
                    </a:lnTo>
                    <a:lnTo>
                      <a:pt x="111" y="222"/>
                    </a:lnTo>
                    <a:lnTo>
                      <a:pt x="111" y="212"/>
                    </a:lnTo>
                    <a:lnTo>
                      <a:pt x="113" y="201"/>
                    </a:lnTo>
                    <a:lnTo>
                      <a:pt x="116" y="191"/>
                    </a:lnTo>
                    <a:lnTo>
                      <a:pt x="120" y="181"/>
                    </a:lnTo>
                    <a:lnTo>
                      <a:pt x="125" y="170"/>
                    </a:lnTo>
                    <a:lnTo>
                      <a:pt x="130" y="162"/>
                    </a:lnTo>
                    <a:lnTo>
                      <a:pt x="144" y="144"/>
                    </a:lnTo>
                    <a:lnTo>
                      <a:pt x="160" y="132"/>
                    </a:lnTo>
                    <a:lnTo>
                      <a:pt x="170" y="125"/>
                    </a:lnTo>
                    <a:lnTo>
                      <a:pt x="179" y="122"/>
                    </a:lnTo>
                    <a:lnTo>
                      <a:pt x="189" y="118"/>
                    </a:lnTo>
                    <a:lnTo>
                      <a:pt x="200" y="115"/>
                    </a:lnTo>
                    <a:lnTo>
                      <a:pt x="212" y="113"/>
                    </a:lnTo>
                    <a:lnTo>
                      <a:pt x="222" y="113"/>
                    </a:lnTo>
                    <a:lnTo>
                      <a:pt x="222" y="111"/>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2" name="Freeform 182">
                <a:extLst>
                  <a:ext uri="{FF2B5EF4-FFF2-40B4-BE49-F238E27FC236}">
                    <a16:creationId xmlns:a16="http://schemas.microsoft.com/office/drawing/2014/main" id="{FE944C00-312D-49C9-AB51-1D75FC221D34}"/>
                  </a:ext>
                </a:extLst>
              </p:cNvPr>
              <p:cNvSpPr>
                <a:spLocks noEditPoints="1"/>
              </p:cNvSpPr>
              <p:nvPr/>
            </p:nvSpPr>
            <p:spPr bwMode="auto">
              <a:xfrm>
                <a:off x="8277312" y="3380052"/>
                <a:ext cx="302296" cy="253120"/>
              </a:xfrm>
              <a:custGeom>
                <a:avLst/>
                <a:gdLst>
                  <a:gd name="T0" fmla="*/ 296 w 2004"/>
                  <a:gd name="T1" fmla="*/ 1500 h 1679"/>
                  <a:gd name="T2" fmla="*/ 437 w 2004"/>
                  <a:gd name="T3" fmla="*/ 1637 h 1679"/>
                  <a:gd name="T4" fmla="*/ 623 w 2004"/>
                  <a:gd name="T5" fmla="*/ 1679 h 1679"/>
                  <a:gd name="T6" fmla="*/ 1543 w 2004"/>
                  <a:gd name="T7" fmla="*/ 1651 h 1679"/>
                  <a:gd name="T8" fmla="*/ 1694 w 2004"/>
                  <a:gd name="T9" fmla="*/ 1524 h 1679"/>
                  <a:gd name="T10" fmla="*/ 1750 w 2004"/>
                  <a:gd name="T11" fmla="*/ 1345 h 1679"/>
                  <a:gd name="T12" fmla="*/ 1889 w 2004"/>
                  <a:gd name="T13" fmla="*/ 1283 h 1679"/>
                  <a:gd name="T14" fmla="*/ 1988 w 2004"/>
                  <a:gd name="T15" fmla="*/ 1137 h 1679"/>
                  <a:gd name="T16" fmla="*/ 1998 w 2004"/>
                  <a:gd name="T17" fmla="*/ 986 h 1679"/>
                  <a:gd name="T18" fmla="*/ 1939 w 2004"/>
                  <a:gd name="T19" fmla="*/ 852 h 1679"/>
                  <a:gd name="T20" fmla="*/ 1830 w 2004"/>
                  <a:gd name="T21" fmla="*/ 762 h 1679"/>
                  <a:gd name="T22" fmla="*/ 1727 w 2004"/>
                  <a:gd name="T23" fmla="*/ 710 h 1679"/>
                  <a:gd name="T24" fmla="*/ 1644 w 2004"/>
                  <a:gd name="T25" fmla="*/ 576 h 1679"/>
                  <a:gd name="T26" fmla="*/ 1489 w 2004"/>
                  <a:gd name="T27" fmla="*/ 495 h 1679"/>
                  <a:gd name="T28" fmla="*/ 1058 w 2004"/>
                  <a:gd name="T29" fmla="*/ 361 h 1679"/>
                  <a:gd name="T30" fmla="*/ 1146 w 2004"/>
                  <a:gd name="T31" fmla="*/ 300 h 1679"/>
                  <a:gd name="T32" fmla="*/ 1186 w 2004"/>
                  <a:gd name="T33" fmla="*/ 201 h 1679"/>
                  <a:gd name="T34" fmla="*/ 1172 w 2004"/>
                  <a:gd name="T35" fmla="*/ 111 h 1679"/>
                  <a:gd name="T36" fmla="*/ 1103 w 2004"/>
                  <a:gd name="T37" fmla="*/ 30 h 1679"/>
                  <a:gd name="T38" fmla="*/ 1002 w 2004"/>
                  <a:gd name="T39" fmla="*/ 0 h 1679"/>
                  <a:gd name="T40" fmla="*/ 912 w 2004"/>
                  <a:gd name="T41" fmla="*/ 23 h 1679"/>
                  <a:gd name="T42" fmla="*/ 839 w 2004"/>
                  <a:gd name="T43" fmla="*/ 99 h 1679"/>
                  <a:gd name="T44" fmla="*/ 818 w 2004"/>
                  <a:gd name="T45" fmla="*/ 203 h 1679"/>
                  <a:gd name="T46" fmla="*/ 856 w 2004"/>
                  <a:gd name="T47" fmla="*/ 299 h 1679"/>
                  <a:gd name="T48" fmla="*/ 946 w 2004"/>
                  <a:gd name="T49" fmla="*/ 481 h 1679"/>
                  <a:gd name="T50" fmla="*/ 512 w 2004"/>
                  <a:gd name="T51" fmla="*/ 495 h 1679"/>
                  <a:gd name="T52" fmla="*/ 362 w 2004"/>
                  <a:gd name="T53" fmla="*/ 573 h 1679"/>
                  <a:gd name="T54" fmla="*/ 268 w 2004"/>
                  <a:gd name="T55" fmla="*/ 731 h 1679"/>
                  <a:gd name="T56" fmla="*/ 127 w 2004"/>
                  <a:gd name="T57" fmla="*/ 788 h 1679"/>
                  <a:gd name="T58" fmla="*/ 20 w 2004"/>
                  <a:gd name="T59" fmla="*/ 929 h 1679"/>
                  <a:gd name="T60" fmla="*/ 4 w 2004"/>
                  <a:gd name="T61" fmla="*/ 1080 h 1679"/>
                  <a:gd name="T62" fmla="*/ 56 w 2004"/>
                  <a:gd name="T63" fmla="*/ 1215 h 1679"/>
                  <a:gd name="T64" fmla="*/ 162 w 2004"/>
                  <a:gd name="T65" fmla="*/ 1311 h 1679"/>
                  <a:gd name="T66" fmla="*/ 1892 w 2004"/>
                  <a:gd name="T67" fmla="*/ 1040 h 1679"/>
                  <a:gd name="T68" fmla="*/ 1877 w 2004"/>
                  <a:gd name="T69" fmla="*/ 1118 h 1679"/>
                  <a:gd name="T70" fmla="*/ 1819 w 2004"/>
                  <a:gd name="T71" fmla="*/ 1193 h 1679"/>
                  <a:gd name="T72" fmla="*/ 1748 w 2004"/>
                  <a:gd name="T73" fmla="*/ 851 h 1679"/>
                  <a:gd name="T74" fmla="*/ 1819 w 2004"/>
                  <a:gd name="T75" fmla="*/ 887 h 1679"/>
                  <a:gd name="T76" fmla="*/ 1877 w 2004"/>
                  <a:gd name="T77" fmla="*/ 962 h 1679"/>
                  <a:gd name="T78" fmla="*/ 1892 w 2004"/>
                  <a:gd name="T79" fmla="*/ 1040 h 1679"/>
                  <a:gd name="T80" fmla="*/ 950 w 2004"/>
                  <a:gd name="T81" fmla="*/ 135 h 1679"/>
                  <a:gd name="T82" fmla="*/ 1018 w 2004"/>
                  <a:gd name="T83" fmla="*/ 115 h 1679"/>
                  <a:gd name="T84" fmla="*/ 1075 w 2004"/>
                  <a:gd name="T85" fmla="*/ 174 h 1679"/>
                  <a:gd name="T86" fmla="*/ 1054 w 2004"/>
                  <a:gd name="T87" fmla="*/ 240 h 1679"/>
                  <a:gd name="T88" fmla="*/ 1002 w 2004"/>
                  <a:gd name="T89" fmla="*/ 262 h 1679"/>
                  <a:gd name="T90" fmla="*/ 934 w 2004"/>
                  <a:gd name="T91" fmla="*/ 217 h 1679"/>
                  <a:gd name="T92" fmla="*/ 366 w 2004"/>
                  <a:gd name="T93" fmla="*/ 814 h 1679"/>
                  <a:gd name="T94" fmla="*/ 439 w 2004"/>
                  <a:gd name="T95" fmla="*/ 656 h 1679"/>
                  <a:gd name="T96" fmla="*/ 564 w 2004"/>
                  <a:gd name="T97" fmla="*/ 601 h 1679"/>
                  <a:gd name="T98" fmla="*/ 1456 w 2004"/>
                  <a:gd name="T99" fmla="*/ 602 h 1679"/>
                  <a:gd name="T100" fmla="*/ 1595 w 2004"/>
                  <a:gd name="T101" fmla="*/ 689 h 1679"/>
                  <a:gd name="T102" fmla="*/ 1638 w 2004"/>
                  <a:gd name="T103" fmla="*/ 816 h 1679"/>
                  <a:gd name="T104" fmla="*/ 1635 w 2004"/>
                  <a:gd name="T105" fmla="*/ 1364 h 1679"/>
                  <a:gd name="T106" fmla="*/ 1579 w 2004"/>
                  <a:gd name="T107" fmla="*/ 1489 h 1679"/>
                  <a:gd name="T108" fmla="*/ 1421 w 2004"/>
                  <a:gd name="T109" fmla="*/ 1562 h 1679"/>
                  <a:gd name="T110" fmla="*/ 564 w 2004"/>
                  <a:gd name="T111" fmla="*/ 1559 h 1679"/>
                  <a:gd name="T112" fmla="*/ 439 w 2004"/>
                  <a:gd name="T113" fmla="*/ 1503 h 1679"/>
                  <a:gd name="T114" fmla="*/ 367 w 2004"/>
                  <a:gd name="T115" fmla="*/ 1345 h 1679"/>
                  <a:gd name="T116" fmla="*/ 233 w 2004"/>
                  <a:gd name="T117" fmla="*/ 1227 h 1679"/>
                  <a:gd name="T118" fmla="*/ 145 w 2004"/>
                  <a:gd name="T119" fmla="*/ 1156 h 1679"/>
                  <a:gd name="T120" fmla="*/ 110 w 2004"/>
                  <a:gd name="T121" fmla="*/ 1049 h 1679"/>
                  <a:gd name="T122" fmla="*/ 138 w 2004"/>
                  <a:gd name="T123" fmla="*/ 943 h 1679"/>
                  <a:gd name="T124" fmla="*/ 253 w 2004"/>
                  <a:gd name="T125" fmla="*/ 854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4" h="1679">
                    <a:moveTo>
                      <a:pt x="254" y="1345"/>
                    </a:moveTo>
                    <a:lnTo>
                      <a:pt x="254" y="1345"/>
                    </a:lnTo>
                    <a:lnTo>
                      <a:pt x="260" y="1389"/>
                    </a:lnTo>
                    <a:lnTo>
                      <a:pt x="268" y="1430"/>
                    </a:lnTo>
                    <a:lnTo>
                      <a:pt x="280" y="1467"/>
                    </a:lnTo>
                    <a:lnTo>
                      <a:pt x="296" y="1500"/>
                    </a:lnTo>
                    <a:lnTo>
                      <a:pt x="313" y="1531"/>
                    </a:lnTo>
                    <a:lnTo>
                      <a:pt x="334" y="1559"/>
                    </a:lnTo>
                    <a:lnTo>
                      <a:pt x="357" y="1581"/>
                    </a:lnTo>
                    <a:lnTo>
                      <a:pt x="381" y="1604"/>
                    </a:lnTo>
                    <a:lnTo>
                      <a:pt x="407" y="1621"/>
                    </a:lnTo>
                    <a:lnTo>
                      <a:pt x="437" y="1637"/>
                    </a:lnTo>
                    <a:lnTo>
                      <a:pt x="466" y="1651"/>
                    </a:lnTo>
                    <a:lnTo>
                      <a:pt x="496" y="1661"/>
                    </a:lnTo>
                    <a:lnTo>
                      <a:pt x="527" y="1668"/>
                    </a:lnTo>
                    <a:lnTo>
                      <a:pt x="559" y="1675"/>
                    </a:lnTo>
                    <a:lnTo>
                      <a:pt x="592" y="1677"/>
                    </a:lnTo>
                    <a:lnTo>
                      <a:pt x="623" y="1679"/>
                    </a:lnTo>
                    <a:lnTo>
                      <a:pt x="1381" y="1679"/>
                    </a:lnTo>
                    <a:lnTo>
                      <a:pt x="1381" y="1679"/>
                    </a:lnTo>
                    <a:lnTo>
                      <a:pt x="1426" y="1677"/>
                    </a:lnTo>
                    <a:lnTo>
                      <a:pt x="1468" y="1672"/>
                    </a:lnTo>
                    <a:lnTo>
                      <a:pt x="1508" y="1663"/>
                    </a:lnTo>
                    <a:lnTo>
                      <a:pt x="1543" y="1651"/>
                    </a:lnTo>
                    <a:lnTo>
                      <a:pt x="1576" y="1635"/>
                    </a:lnTo>
                    <a:lnTo>
                      <a:pt x="1605" y="1618"/>
                    </a:lnTo>
                    <a:lnTo>
                      <a:pt x="1631" y="1597"/>
                    </a:lnTo>
                    <a:lnTo>
                      <a:pt x="1656" y="1575"/>
                    </a:lnTo>
                    <a:lnTo>
                      <a:pt x="1677" y="1550"/>
                    </a:lnTo>
                    <a:lnTo>
                      <a:pt x="1694" y="1524"/>
                    </a:lnTo>
                    <a:lnTo>
                      <a:pt x="1710" y="1496"/>
                    </a:lnTo>
                    <a:lnTo>
                      <a:pt x="1722" y="1469"/>
                    </a:lnTo>
                    <a:lnTo>
                      <a:pt x="1732" y="1437"/>
                    </a:lnTo>
                    <a:lnTo>
                      <a:pt x="1741" y="1408"/>
                    </a:lnTo>
                    <a:lnTo>
                      <a:pt x="1746" y="1377"/>
                    </a:lnTo>
                    <a:lnTo>
                      <a:pt x="1750" y="1345"/>
                    </a:lnTo>
                    <a:lnTo>
                      <a:pt x="1750" y="1345"/>
                    </a:lnTo>
                    <a:lnTo>
                      <a:pt x="1781" y="1338"/>
                    </a:lnTo>
                    <a:lnTo>
                      <a:pt x="1809" y="1328"/>
                    </a:lnTo>
                    <a:lnTo>
                      <a:pt x="1837" y="1316"/>
                    </a:lnTo>
                    <a:lnTo>
                      <a:pt x="1864" y="1300"/>
                    </a:lnTo>
                    <a:lnTo>
                      <a:pt x="1889" y="1283"/>
                    </a:lnTo>
                    <a:lnTo>
                      <a:pt x="1910" y="1262"/>
                    </a:lnTo>
                    <a:lnTo>
                      <a:pt x="1931" y="1241"/>
                    </a:lnTo>
                    <a:lnTo>
                      <a:pt x="1948" y="1217"/>
                    </a:lnTo>
                    <a:lnTo>
                      <a:pt x="1964" y="1193"/>
                    </a:lnTo>
                    <a:lnTo>
                      <a:pt x="1977" y="1165"/>
                    </a:lnTo>
                    <a:lnTo>
                      <a:pt x="1988" y="1137"/>
                    </a:lnTo>
                    <a:lnTo>
                      <a:pt x="1997" y="1109"/>
                    </a:lnTo>
                    <a:lnTo>
                      <a:pt x="2002" y="1078"/>
                    </a:lnTo>
                    <a:lnTo>
                      <a:pt x="2004" y="1049"/>
                    </a:lnTo>
                    <a:lnTo>
                      <a:pt x="2004" y="1017"/>
                    </a:lnTo>
                    <a:lnTo>
                      <a:pt x="1998" y="986"/>
                    </a:lnTo>
                    <a:lnTo>
                      <a:pt x="1998" y="986"/>
                    </a:lnTo>
                    <a:lnTo>
                      <a:pt x="1993" y="962"/>
                    </a:lnTo>
                    <a:lnTo>
                      <a:pt x="1986" y="937"/>
                    </a:lnTo>
                    <a:lnTo>
                      <a:pt x="1977" y="915"/>
                    </a:lnTo>
                    <a:lnTo>
                      <a:pt x="1967" y="894"/>
                    </a:lnTo>
                    <a:lnTo>
                      <a:pt x="1953" y="873"/>
                    </a:lnTo>
                    <a:lnTo>
                      <a:pt x="1939" y="852"/>
                    </a:lnTo>
                    <a:lnTo>
                      <a:pt x="1925" y="835"/>
                    </a:lnTo>
                    <a:lnTo>
                      <a:pt x="1908" y="818"/>
                    </a:lnTo>
                    <a:lnTo>
                      <a:pt x="1891" y="802"/>
                    </a:lnTo>
                    <a:lnTo>
                      <a:pt x="1871" y="786"/>
                    </a:lnTo>
                    <a:lnTo>
                      <a:pt x="1851" y="774"/>
                    </a:lnTo>
                    <a:lnTo>
                      <a:pt x="1830" y="762"/>
                    </a:lnTo>
                    <a:lnTo>
                      <a:pt x="1807" y="753"/>
                    </a:lnTo>
                    <a:lnTo>
                      <a:pt x="1784" y="745"/>
                    </a:lnTo>
                    <a:lnTo>
                      <a:pt x="1760" y="740"/>
                    </a:lnTo>
                    <a:lnTo>
                      <a:pt x="1736" y="734"/>
                    </a:lnTo>
                    <a:lnTo>
                      <a:pt x="1736" y="734"/>
                    </a:lnTo>
                    <a:lnTo>
                      <a:pt x="1727" y="710"/>
                    </a:lnTo>
                    <a:lnTo>
                      <a:pt x="1718" y="684"/>
                    </a:lnTo>
                    <a:lnTo>
                      <a:pt x="1708" y="661"/>
                    </a:lnTo>
                    <a:lnTo>
                      <a:pt x="1694" y="637"/>
                    </a:lnTo>
                    <a:lnTo>
                      <a:pt x="1680" y="616"/>
                    </a:lnTo>
                    <a:lnTo>
                      <a:pt x="1663" y="595"/>
                    </a:lnTo>
                    <a:lnTo>
                      <a:pt x="1644" y="576"/>
                    </a:lnTo>
                    <a:lnTo>
                      <a:pt x="1624" y="557"/>
                    </a:lnTo>
                    <a:lnTo>
                      <a:pt x="1602" y="542"/>
                    </a:lnTo>
                    <a:lnTo>
                      <a:pt x="1576" y="528"/>
                    </a:lnTo>
                    <a:lnTo>
                      <a:pt x="1550" y="514"/>
                    </a:lnTo>
                    <a:lnTo>
                      <a:pt x="1520" y="503"/>
                    </a:lnTo>
                    <a:lnTo>
                      <a:pt x="1489" y="495"/>
                    </a:lnTo>
                    <a:lnTo>
                      <a:pt x="1456" y="488"/>
                    </a:lnTo>
                    <a:lnTo>
                      <a:pt x="1419" y="484"/>
                    </a:lnTo>
                    <a:lnTo>
                      <a:pt x="1381" y="483"/>
                    </a:lnTo>
                    <a:lnTo>
                      <a:pt x="1058" y="483"/>
                    </a:lnTo>
                    <a:lnTo>
                      <a:pt x="1058" y="361"/>
                    </a:lnTo>
                    <a:lnTo>
                      <a:pt x="1058" y="361"/>
                    </a:lnTo>
                    <a:lnTo>
                      <a:pt x="1075" y="354"/>
                    </a:lnTo>
                    <a:lnTo>
                      <a:pt x="1092" y="345"/>
                    </a:lnTo>
                    <a:lnTo>
                      <a:pt x="1108" y="337"/>
                    </a:lnTo>
                    <a:lnTo>
                      <a:pt x="1122" y="326"/>
                    </a:lnTo>
                    <a:lnTo>
                      <a:pt x="1136" y="312"/>
                    </a:lnTo>
                    <a:lnTo>
                      <a:pt x="1146" y="300"/>
                    </a:lnTo>
                    <a:lnTo>
                      <a:pt x="1157" y="285"/>
                    </a:lnTo>
                    <a:lnTo>
                      <a:pt x="1165" y="271"/>
                    </a:lnTo>
                    <a:lnTo>
                      <a:pt x="1174" y="253"/>
                    </a:lnTo>
                    <a:lnTo>
                      <a:pt x="1179" y="238"/>
                    </a:lnTo>
                    <a:lnTo>
                      <a:pt x="1185" y="220"/>
                    </a:lnTo>
                    <a:lnTo>
                      <a:pt x="1186" y="201"/>
                    </a:lnTo>
                    <a:lnTo>
                      <a:pt x="1188" y="184"/>
                    </a:lnTo>
                    <a:lnTo>
                      <a:pt x="1186" y="165"/>
                    </a:lnTo>
                    <a:lnTo>
                      <a:pt x="1183" y="148"/>
                    </a:lnTo>
                    <a:lnTo>
                      <a:pt x="1179" y="128"/>
                    </a:lnTo>
                    <a:lnTo>
                      <a:pt x="1179" y="128"/>
                    </a:lnTo>
                    <a:lnTo>
                      <a:pt x="1172" y="111"/>
                    </a:lnTo>
                    <a:lnTo>
                      <a:pt x="1164" y="95"/>
                    </a:lnTo>
                    <a:lnTo>
                      <a:pt x="1155" y="80"/>
                    </a:lnTo>
                    <a:lnTo>
                      <a:pt x="1143" y="64"/>
                    </a:lnTo>
                    <a:lnTo>
                      <a:pt x="1131" y="52"/>
                    </a:lnTo>
                    <a:lnTo>
                      <a:pt x="1117" y="40"/>
                    </a:lnTo>
                    <a:lnTo>
                      <a:pt x="1103" y="30"/>
                    </a:lnTo>
                    <a:lnTo>
                      <a:pt x="1087" y="21"/>
                    </a:lnTo>
                    <a:lnTo>
                      <a:pt x="1072" y="14"/>
                    </a:lnTo>
                    <a:lnTo>
                      <a:pt x="1054" y="7"/>
                    </a:lnTo>
                    <a:lnTo>
                      <a:pt x="1037" y="3"/>
                    </a:lnTo>
                    <a:lnTo>
                      <a:pt x="1019" y="0"/>
                    </a:lnTo>
                    <a:lnTo>
                      <a:pt x="1002" y="0"/>
                    </a:lnTo>
                    <a:lnTo>
                      <a:pt x="983" y="0"/>
                    </a:lnTo>
                    <a:lnTo>
                      <a:pt x="965" y="3"/>
                    </a:lnTo>
                    <a:lnTo>
                      <a:pt x="946" y="9"/>
                    </a:lnTo>
                    <a:lnTo>
                      <a:pt x="946" y="9"/>
                    </a:lnTo>
                    <a:lnTo>
                      <a:pt x="929" y="16"/>
                    </a:lnTo>
                    <a:lnTo>
                      <a:pt x="912" y="23"/>
                    </a:lnTo>
                    <a:lnTo>
                      <a:pt x="896" y="33"/>
                    </a:lnTo>
                    <a:lnTo>
                      <a:pt x="882" y="43"/>
                    </a:lnTo>
                    <a:lnTo>
                      <a:pt x="868" y="56"/>
                    </a:lnTo>
                    <a:lnTo>
                      <a:pt x="858" y="69"/>
                    </a:lnTo>
                    <a:lnTo>
                      <a:pt x="847" y="83"/>
                    </a:lnTo>
                    <a:lnTo>
                      <a:pt x="839" y="99"/>
                    </a:lnTo>
                    <a:lnTo>
                      <a:pt x="830" y="115"/>
                    </a:lnTo>
                    <a:lnTo>
                      <a:pt x="825" y="132"/>
                    </a:lnTo>
                    <a:lnTo>
                      <a:pt x="819" y="149"/>
                    </a:lnTo>
                    <a:lnTo>
                      <a:pt x="818" y="167"/>
                    </a:lnTo>
                    <a:lnTo>
                      <a:pt x="816" y="186"/>
                    </a:lnTo>
                    <a:lnTo>
                      <a:pt x="818" y="203"/>
                    </a:lnTo>
                    <a:lnTo>
                      <a:pt x="821" y="222"/>
                    </a:lnTo>
                    <a:lnTo>
                      <a:pt x="825" y="240"/>
                    </a:lnTo>
                    <a:lnTo>
                      <a:pt x="825" y="240"/>
                    </a:lnTo>
                    <a:lnTo>
                      <a:pt x="833" y="260"/>
                    </a:lnTo>
                    <a:lnTo>
                      <a:pt x="844" y="281"/>
                    </a:lnTo>
                    <a:lnTo>
                      <a:pt x="856" y="299"/>
                    </a:lnTo>
                    <a:lnTo>
                      <a:pt x="872" y="316"/>
                    </a:lnTo>
                    <a:lnTo>
                      <a:pt x="887" y="330"/>
                    </a:lnTo>
                    <a:lnTo>
                      <a:pt x="906" y="342"/>
                    </a:lnTo>
                    <a:lnTo>
                      <a:pt x="925" y="352"/>
                    </a:lnTo>
                    <a:lnTo>
                      <a:pt x="946" y="361"/>
                    </a:lnTo>
                    <a:lnTo>
                      <a:pt x="946" y="481"/>
                    </a:lnTo>
                    <a:lnTo>
                      <a:pt x="625" y="481"/>
                    </a:lnTo>
                    <a:lnTo>
                      <a:pt x="625" y="481"/>
                    </a:lnTo>
                    <a:lnTo>
                      <a:pt x="595" y="481"/>
                    </a:lnTo>
                    <a:lnTo>
                      <a:pt x="567" y="484"/>
                    </a:lnTo>
                    <a:lnTo>
                      <a:pt x="539" y="488"/>
                    </a:lnTo>
                    <a:lnTo>
                      <a:pt x="512" y="495"/>
                    </a:lnTo>
                    <a:lnTo>
                      <a:pt x="484" y="502"/>
                    </a:lnTo>
                    <a:lnTo>
                      <a:pt x="458" y="512"/>
                    </a:lnTo>
                    <a:lnTo>
                      <a:pt x="432" y="524"/>
                    </a:lnTo>
                    <a:lnTo>
                      <a:pt x="407" y="538"/>
                    </a:lnTo>
                    <a:lnTo>
                      <a:pt x="385" y="554"/>
                    </a:lnTo>
                    <a:lnTo>
                      <a:pt x="362" y="573"/>
                    </a:lnTo>
                    <a:lnTo>
                      <a:pt x="341" y="592"/>
                    </a:lnTo>
                    <a:lnTo>
                      <a:pt x="322" y="616"/>
                    </a:lnTo>
                    <a:lnTo>
                      <a:pt x="306" y="641"/>
                    </a:lnTo>
                    <a:lnTo>
                      <a:pt x="291" y="668"/>
                    </a:lnTo>
                    <a:lnTo>
                      <a:pt x="279" y="700"/>
                    </a:lnTo>
                    <a:lnTo>
                      <a:pt x="268" y="731"/>
                    </a:lnTo>
                    <a:lnTo>
                      <a:pt x="268" y="731"/>
                    </a:lnTo>
                    <a:lnTo>
                      <a:pt x="237" y="738"/>
                    </a:lnTo>
                    <a:lnTo>
                      <a:pt x="207" y="746"/>
                    </a:lnTo>
                    <a:lnTo>
                      <a:pt x="178" y="759"/>
                    </a:lnTo>
                    <a:lnTo>
                      <a:pt x="152" y="772"/>
                    </a:lnTo>
                    <a:lnTo>
                      <a:pt x="127" y="788"/>
                    </a:lnTo>
                    <a:lnTo>
                      <a:pt x="103" y="807"/>
                    </a:lnTo>
                    <a:lnTo>
                      <a:pt x="82" y="828"/>
                    </a:lnTo>
                    <a:lnTo>
                      <a:pt x="63" y="851"/>
                    </a:lnTo>
                    <a:lnTo>
                      <a:pt x="46" y="875"/>
                    </a:lnTo>
                    <a:lnTo>
                      <a:pt x="32" y="901"/>
                    </a:lnTo>
                    <a:lnTo>
                      <a:pt x="20" y="929"/>
                    </a:lnTo>
                    <a:lnTo>
                      <a:pt x="11" y="958"/>
                    </a:lnTo>
                    <a:lnTo>
                      <a:pt x="4" y="988"/>
                    </a:lnTo>
                    <a:lnTo>
                      <a:pt x="0" y="1017"/>
                    </a:lnTo>
                    <a:lnTo>
                      <a:pt x="0" y="1049"/>
                    </a:lnTo>
                    <a:lnTo>
                      <a:pt x="4" y="1080"/>
                    </a:lnTo>
                    <a:lnTo>
                      <a:pt x="4" y="1080"/>
                    </a:lnTo>
                    <a:lnTo>
                      <a:pt x="7" y="1104"/>
                    </a:lnTo>
                    <a:lnTo>
                      <a:pt x="14" y="1128"/>
                    </a:lnTo>
                    <a:lnTo>
                      <a:pt x="21" y="1151"/>
                    </a:lnTo>
                    <a:lnTo>
                      <a:pt x="32" y="1174"/>
                    </a:lnTo>
                    <a:lnTo>
                      <a:pt x="44" y="1194"/>
                    </a:lnTo>
                    <a:lnTo>
                      <a:pt x="56" y="1215"/>
                    </a:lnTo>
                    <a:lnTo>
                      <a:pt x="70" y="1234"/>
                    </a:lnTo>
                    <a:lnTo>
                      <a:pt x="87" y="1252"/>
                    </a:lnTo>
                    <a:lnTo>
                      <a:pt x="103" y="1269"/>
                    </a:lnTo>
                    <a:lnTo>
                      <a:pt x="122" y="1285"/>
                    </a:lnTo>
                    <a:lnTo>
                      <a:pt x="141" y="1298"/>
                    </a:lnTo>
                    <a:lnTo>
                      <a:pt x="162" y="1311"/>
                    </a:lnTo>
                    <a:lnTo>
                      <a:pt x="185" y="1321"/>
                    </a:lnTo>
                    <a:lnTo>
                      <a:pt x="207" y="1330"/>
                    </a:lnTo>
                    <a:lnTo>
                      <a:pt x="232" y="1337"/>
                    </a:lnTo>
                    <a:lnTo>
                      <a:pt x="256" y="1342"/>
                    </a:lnTo>
                    <a:lnTo>
                      <a:pt x="254" y="1345"/>
                    </a:lnTo>
                    <a:close/>
                    <a:moveTo>
                      <a:pt x="1892" y="1040"/>
                    </a:moveTo>
                    <a:lnTo>
                      <a:pt x="1892" y="1040"/>
                    </a:lnTo>
                    <a:lnTo>
                      <a:pt x="1892" y="1057"/>
                    </a:lnTo>
                    <a:lnTo>
                      <a:pt x="1889" y="1073"/>
                    </a:lnTo>
                    <a:lnTo>
                      <a:pt x="1887" y="1088"/>
                    </a:lnTo>
                    <a:lnTo>
                      <a:pt x="1882" y="1104"/>
                    </a:lnTo>
                    <a:lnTo>
                      <a:pt x="1877" y="1118"/>
                    </a:lnTo>
                    <a:lnTo>
                      <a:pt x="1870" y="1134"/>
                    </a:lnTo>
                    <a:lnTo>
                      <a:pt x="1861" y="1146"/>
                    </a:lnTo>
                    <a:lnTo>
                      <a:pt x="1852" y="1160"/>
                    </a:lnTo>
                    <a:lnTo>
                      <a:pt x="1842" y="1172"/>
                    </a:lnTo>
                    <a:lnTo>
                      <a:pt x="1831" y="1182"/>
                    </a:lnTo>
                    <a:lnTo>
                      <a:pt x="1819" y="1193"/>
                    </a:lnTo>
                    <a:lnTo>
                      <a:pt x="1807" y="1203"/>
                    </a:lnTo>
                    <a:lnTo>
                      <a:pt x="1793" y="1212"/>
                    </a:lnTo>
                    <a:lnTo>
                      <a:pt x="1779" y="1219"/>
                    </a:lnTo>
                    <a:lnTo>
                      <a:pt x="1764" y="1226"/>
                    </a:lnTo>
                    <a:lnTo>
                      <a:pt x="1748" y="1231"/>
                    </a:lnTo>
                    <a:lnTo>
                      <a:pt x="1748" y="851"/>
                    </a:lnTo>
                    <a:lnTo>
                      <a:pt x="1748" y="851"/>
                    </a:lnTo>
                    <a:lnTo>
                      <a:pt x="1764" y="856"/>
                    </a:lnTo>
                    <a:lnTo>
                      <a:pt x="1779" y="863"/>
                    </a:lnTo>
                    <a:lnTo>
                      <a:pt x="1793" y="870"/>
                    </a:lnTo>
                    <a:lnTo>
                      <a:pt x="1807" y="878"/>
                    </a:lnTo>
                    <a:lnTo>
                      <a:pt x="1819" y="887"/>
                    </a:lnTo>
                    <a:lnTo>
                      <a:pt x="1831" y="897"/>
                    </a:lnTo>
                    <a:lnTo>
                      <a:pt x="1842" y="910"/>
                    </a:lnTo>
                    <a:lnTo>
                      <a:pt x="1852" y="922"/>
                    </a:lnTo>
                    <a:lnTo>
                      <a:pt x="1861" y="934"/>
                    </a:lnTo>
                    <a:lnTo>
                      <a:pt x="1870" y="948"/>
                    </a:lnTo>
                    <a:lnTo>
                      <a:pt x="1877" y="962"/>
                    </a:lnTo>
                    <a:lnTo>
                      <a:pt x="1882" y="977"/>
                    </a:lnTo>
                    <a:lnTo>
                      <a:pt x="1887" y="993"/>
                    </a:lnTo>
                    <a:lnTo>
                      <a:pt x="1889" y="1009"/>
                    </a:lnTo>
                    <a:lnTo>
                      <a:pt x="1892" y="1024"/>
                    </a:lnTo>
                    <a:lnTo>
                      <a:pt x="1892" y="1040"/>
                    </a:lnTo>
                    <a:lnTo>
                      <a:pt x="1892" y="1040"/>
                    </a:lnTo>
                    <a:close/>
                    <a:moveTo>
                      <a:pt x="927" y="187"/>
                    </a:moveTo>
                    <a:lnTo>
                      <a:pt x="927" y="187"/>
                    </a:lnTo>
                    <a:lnTo>
                      <a:pt x="929" y="174"/>
                    </a:lnTo>
                    <a:lnTo>
                      <a:pt x="934" y="160"/>
                    </a:lnTo>
                    <a:lnTo>
                      <a:pt x="941" y="146"/>
                    </a:lnTo>
                    <a:lnTo>
                      <a:pt x="950" y="135"/>
                    </a:lnTo>
                    <a:lnTo>
                      <a:pt x="960" y="127"/>
                    </a:lnTo>
                    <a:lnTo>
                      <a:pt x="972" y="120"/>
                    </a:lnTo>
                    <a:lnTo>
                      <a:pt x="986" y="115"/>
                    </a:lnTo>
                    <a:lnTo>
                      <a:pt x="1002" y="115"/>
                    </a:lnTo>
                    <a:lnTo>
                      <a:pt x="1002" y="115"/>
                    </a:lnTo>
                    <a:lnTo>
                      <a:pt x="1018" y="115"/>
                    </a:lnTo>
                    <a:lnTo>
                      <a:pt x="1032" y="120"/>
                    </a:lnTo>
                    <a:lnTo>
                      <a:pt x="1044" y="127"/>
                    </a:lnTo>
                    <a:lnTo>
                      <a:pt x="1054" y="135"/>
                    </a:lnTo>
                    <a:lnTo>
                      <a:pt x="1063" y="146"/>
                    </a:lnTo>
                    <a:lnTo>
                      <a:pt x="1070" y="160"/>
                    </a:lnTo>
                    <a:lnTo>
                      <a:pt x="1075" y="174"/>
                    </a:lnTo>
                    <a:lnTo>
                      <a:pt x="1077" y="187"/>
                    </a:lnTo>
                    <a:lnTo>
                      <a:pt x="1077" y="187"/>
                    </a:lnTo>
                    <a:lnTo>
                      <a:pt x="1075" y="203"/>
                    </a:lnTo>
                    <a:lnTo>
                      <a:pt x="1070" y="217"/>
                    </a:lnTo>
                    <a:lnTo>
                      <a:pt x="1063" y="229"/>
                    </a:lnTo>
                    <a:lnTo>
                      <a:pt x="1054" y="240"/>
                    </a:lnTo>
                    <a:lnTo>
                      <a:pt x="1044" y="248"/>
                    </a:lnTo>
                    <a:lnTo>
                      <a:pt x="1032" y="255"/>
                    </a:lnTo>
                    <a:lnTo>
                      <a:pt x="1018" y="260"/>
                    </a:lnTo>
                    <a:lnTo>
                      <a:pt x="1002" y="262"/>
                    </a:lnTo>
                    <a:lnTo>
                      <a:pt x="1002" y="262"/>
                    </a:lnTo>
                    <a:lnTo>
                      <a:pt x="1002" y="262"/>
                    </a:lnTo>
                    <a:lnTo>
                      <a:pt x="986" y="260"/>
                    </a:lnTo>
                    <a:lnTo>
                      <a:pt x="972" y="255"/>
                    </a:lnTo>
                    <a:lnTo>
                      <a:pt x="960" y="248"/>
                    </a:lnTo>
                    <a:lnTo>
                      <a:pt x="950" y="240"/>
                    </a:lnTo>
                    <a:lnTo>
                      <a:pt x="941" y="229"/>
                    </a:lnTo>
                    <a:lnTo>
                      <a:pt x="934" y="217"/>
                    </a:lnTo>
                    <a:lnTo>
                      <a:pt x="929" y="203"/>
                    </a:lnTo>
                    <a:lnTo>
                      <a:pt x="927" y="187"/>
                    </a:lnTo>
                    <a:lnTo>
                      <a:pt x="927" y="187"/>
                    </a:lnTo>
                    <a:close/>
                    <a:moveTo>
                      <a:pt x="364" y="854"/>
                    </a:moveTo>
                    <a:lnTo>
                      <a:pt x="364" y="854"/>
                    </a:lnTo>
                    <a:lnTo>
                      <a:pt x="366" y="814"/>
                    </a:lnTo>
                    <a:lnTo>
                      <a:pt x="371" y="778"/>
                    </a:lnTo>
                    <a:lnTo>
                      <a:pt x="380" y="746"/>
                    </a:lnTo>
                    <a:lnTo>
                      <a:pt x="392" y="719"/>
                    </a:lnTo>
                    <a:lnTo>
                      <a:pt x="406" y="694"/>
                    </a:lnTo>
                    <a:lnTo>
                      <a:pt x="421" y="674"/>
                    </a:lnTo>
                    <a:lnTo>
                      <a:pt x="439" y="656"/>
                    </a:lnTo>
                    <a:lnTo>
                      <a:pt x="458" y="641"/>
                    </a:lnTo>
                    <a:lnTo>
                      <a:pt x="479" y="628"/>
                    </a:lnTo>
                    <a:lnTo>
                      <a:pt x="499" y="618"/>
                    </a:lnTo>
                    <a:lnTo>
                      <a:pt x="520" y="609"/>
                    </a:lnTo>
                    <a:lnTo>
                      <a:pt x="543" y="604"/>
                    </a:lnTo>
                    <a:lnTo>
                      <a:pt x="564" y="601"/>
                    </a:lnTo>
                    <a:lnTo>
                      <a:pt x="585" y="597"/>
                    </a:lnTo>
                    <a:lnTo>
                      <a:pt x="623" y="595"/>
                    </a:lnTo>
                    <a:lnTo>
                      <a:pt x="1381" y="595"/>
                    </a:lnTo>
                    <a:lnTo>
                      <a:pt x="1381" y="595"/>
                    </a:lnTo>
                    <a:lnTo>
                      <a:pt x="1421" y="597"/>
                    </a:lnTo>
                    <a:lnTo>
                      <a:pt x="1456" y="602"/>
                    </a:lnTo>
                    <a:lnTo>
                      <a:pt x="1489" y="611"/>
                    </a:lnTo>
                    <a:lnTo>
                      <a:pt x="1517" y="623"/>
                    </a:lnTo>
                    <a:lnTo>
                      <a:pt x="1541" y="635"/>
                    </a:lnTo>
                    <a:lnTo>
                      <a:pt x="1562" y="653"/>
                    </a:lnTo>
                    <a:lnTo>
                      <a:pt x="1579" y="670"/>
                    </a:lnTo>
                    <a:lnTo>
                      <a:pt x="1595" y="689"/>
                    </a:lnTo>
                    <a:lnTo>
                      <a:pt x="1607" y="708"/>
                    </a:lnTo>
                    <a:lnTo>
                      <a:pt x="1618" y="731"/>
                    </a:lnTo>
                    <a:lnTo>
                      <a:pt x="1624" y="752"/>
                    </a:lnTo>
                    <a:lnTo>
                      <a:pt x="1631" y="772"/>
                    </a:lnTo>
                    <a:lnTo>
                      <a:pt x="1635" y="795"/>
                    </a:lnTo>
                    <a:lnTo>
                      <a:pt x="1638" y="816"/>
                    </a:lnTo>
                    <a:lnTo>
                      <a:pt x="1640" y="854"/>
                    </a:lnTo>
                    <a:lnTo>
                      <a:pt x="1640" y="1305"/>
                    </a:lnTo>
                    <a:lnTo>
                      <a:pt x="1640" y="1305"/>
                    </a:lnTo>
                    <a:lnTo>
                      <a:pt x="1638" y="1325"/>
                    </a:lnTo>
                    <a:lnTo>
                      <a:pt x="1638" y="1344"/>
                    </a:lnTo>
                    <a:lnTo>
                      <a:pt x="1635" y="1364"/>
                    </a:lnTo>
                    <a:lnTo>
                      <a:pt x="1631" y="1387"/>
                    </a:lnTo>
                    <a:lnTo>
                      <a:pt x="1624" y="1408"/>
                    </a:lnTo>
                    <a:lnTo>
                      <a:pt x="1618" y="1430"/>
                    </a:lnTo>
                    <a:lnTo>
                      <a:pt x="1607" y="1451"/>
                    </a:lnTo>
                    <a:lnTo>
                      <a:pt x="1595" y="1470"/>
                    </a:lnTo>
                    <a:lnTo>
                      <a:pt x="1579" y="1489"/>
                    </a:lnTo>
                    <a:lnTo>
                      <a:pt x="1562" y="1509"/>
                    </a:lnTo>
                    <a:lnTo>
                      <a:pt x="1541" y="1524"/>
                    </a:lnTo>
                    <a:lnTo>
                      <a:pt x="1517" y="1538"/>
                    </a:lnTo>
                    <a:lnTo>
                      <a:pt x="1487" y="1548"/>
                    </a:lnTo>
                    <a:lnTo>
                      <a:pt x="1456" y="1557"/>
                    </a:lnTo>
                    <a:lnTo>
                      <a:pt x="1421" y="1562"/>
                    </a:lnTo>
                    <a:lnTo>
                      <a:pt x="1381" y="1564"/>
                    </a:lnTo>
                    <a:lnTo>
                      <a:pt x="625" y="1564"/>
                    </a:lnTo>
                    <a:lnTo>
                      <a:pt x="625" y="1564"/>
                    </a:lnTo>
                    <a:lnTo>
                      <a:pt x="606" y="1564"/>
                    </a:lnTo>
                    <a:lnTo>
                      <a:pt x="585" y="1562"/>
                    </a:lnTo>
                    <a:lnTo>
                      <a:pt x="564" y="1559"/>
                    </a:lnTo>
                    <a:lnTo>
                      <a:pt x="543" y="1555"/>
                    </a:lnTo>
                    <a:lnTo>
                      <a:pt x="520" y="1550"/>
                    </a:lnTo>
                    <a:lnTo>
                      <a:pt x="499" y="1542"/>
                    </a:lnTo>
                    <a:lnTo>
                      <a:pt x="479" y="1531"/>
                    </a:lnTo>
                    <a:lnTo>
                      <a:pt x="458" y="1519"/>
                    </a:lnTo>
                    <a:lnTo>
                      <a:pt x="439" y="1503"/>
                    </a:lnTo>
                    <a:lnTo>
                      <a:pt x="421" y="1486"/>
                    </a:lnTo>
                    <a:lnTo>
                      <a:pt x="406" y="1465"/>
                    </a:lnTo>
                    <a:lnTo>
                      <a:pt x="392" y="1441"/>
                    </a:lnTo>
                    <a:lnTo>
                      <a:pt x="381" y="1413"/>
                    </a:lnTo>
                    <a:lnTo>
                      <a:pt x="373" y="1382"/>
                    </a:lnTo>
                    <a:lnTo>
                      <a:pt x="367" y="1345"/>
                    </a:lnTo>
                    <a:lnTo>
                      <a:pt x="366" y="1305"/>
                    </a:lnTo>
                    <a:lnTo>
                      <a:pt x="364" y="854"/>
                    </a:lnTo>
                    <a:close/>
                    <a:moveTo>
                      <a:pt x="253" y="854"/>
                    </a:moveTo>
                    <a:lnTo>
                      <a:pt x="253" y="1234"/>
                    </a:lnTo>
                    <a:lnTo>
                      <a:pt x="253" y="1234"/>
                    </a:lnTo>
                    <a:lnTo>
                      <a:pt x="233" y="1227"/>
                    </a:lnTo>
                    <a:lnTo>
                      <a:pt x="216" y="1219"/>
                    </a:lnTo>
                    <a:lnTo>
                      <a:pt x="199" y="1210"/>
                    </a:lnTo>
                    <a:lnTo>
                      <a:pt x="183" y="1198"/>
                    </a:lnTo>
                    <a:lnTo>
                      <a:pt x="169" y="1186"/>
                    </a:lnTo>
                    <a:lnTo>
                      <a:pt x="155" y="1172"/>
                    </a:lnTo>
                    <a:lnTo>
                      <a:pt x="145" y="1156"/>
                    </a:lnTo>
                    <a:lnTo>
                      <a:pt x="134" y="1141"/>
                    </a:lnTo>
                    <a:lnTo>
                      <a:pt x="126" y="1123"/>
                    </a:lnTo>
                    <a:lnTo>
                      <a:pt x="119" y="1106"/>
                    </a:lnTo>
                    <a:lnTo>
                      <a:pt x="115" y="1087"/>
                    </a:lnTo>
                    <a:lnTo>
                      <a:pt x="112" y="1068"/>
                    </a:lnTo>
                    <a:lnTo>
                      <a:pt x="110" y="1049"/>
                    </a:lnTo>
                    <a:lnTo>
                      <a:pt x="110" y="1029"/>
                    </a:lnTo>
                    <a:lnTo>
                      <a:pt x="113" y="1009"/>
                    </a:lnTo>
                    <a:lnTo>
                      <a:pt x="117" y="989"/>
                    </a:lnTo>
                    <a:lnTo>
                      <a:pt x="117" y="989"/>
                    </a:lnTo>
                    <a:lnTo>
                      <a:pt x="126" y="965"/>
                    </a:lnTo>
                    <a:lnTo>
                      <a:pt x="138" y="943"/>
                    </a:lnTo>
                    <a:lnTo>
                      <a:pt x="152" y="924"/>
                    </a:lnTo>
                    <a:lnTo>
                      <a:pt x="167" y="904"/>
                    </a:lnTo>
                    <a:lnTo>
                      <a:pt x="187" y="889"/>
                    </a:lnTo>
                    <a:lnTo>
                      <a:pt x="207" y="875"/>
                    </a:lnTo>
                    <a:lnTo>
                      <a:pt x="230" y="863"/>
                    </a:lnTo>
                    <a:lnTo>
                      <a:pt x="253" y="854"/>
                    </a:lnTo>
                    <a:lnTo>
                      <a:pt x="253" y="854"/>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3" name="Freeform 183">
                <a:extLst>
                  <a:ext uri="{FF2B5EF4-FFF2-40B4-BE49-F238E27FC236}">
                    <a16:creationId xmlns:a16="http://schemas.microsoft.com/office/drawing/2014/main" id="{01125E6F-0E4D-43D5-957C-4557592CBCB4}"/>
                  </a:ext>
                </a:extLst>
              </p:cNvPr>
              <p:cNvSpPr>
                <a:spLocks/>
              </p:cNvSpPr>
              <p:nvPr/>
            </p:nvSpPr>
            <p:spPr bwMode="auto">
              <a:xfrm>
                <a:off x="8372043" y="3580074"/>
                <a:ext cx="112833" cy="16895"/>
              </a:xfrm>
              <a:custGeom>
                <a:avLst/>
                <a:gdLst>
                  <a:gd name="T0" fmla="*/ 692 w 748"/>
                  <a:gd name="T1" fmla="*/ 0 h 111"/>
                  <a:gd name="T2" fmla="*/ 56 w 748"/>
                  <a:gd name="T3" fmla="*/ 0 h 111"/>
                  <a:gd name="T4" fmla="*/ 56 w 748"/>
                  <a:gd name="T5" fmla="*/ 0 h 111"/>
                  <a:gd name="T6" fmla="*/ 45 w 748"/>
                  <a:gd name="T7" fmla="*/ 0 h 111"/>
                  <a:gd name="T8" fmla="*/ 35 w 748"/>
                  <a:gd name="T9" fmla="*/ 4 h 111"/>
                  <a:gd name="T10" fmla="*/ 25 w 748"/>
                  <a:gd name="T11" fmla="*/ 9 h 111"/>
                  <a:gd name="T12" fmla="*/ 16 w 748"/>
                  <a:gd name="T13" fmla="*/ 16 h 111"/>
                  <a:gd name="T14" fmla="*/ 9 w 748"/>
                  <a:gd name="T15" fmla="*/ 25 h 111"/>
                  <a:gd name="T16" fmla="*/ 4 w 748"/>
                  <a:gd name="T17" fmla="*/ 33 h 111"/>
                  <a:gd name="T18" fmla="*/ 2 w 748"/>
                  <a:gd name="T19" fmla="*/ 44 h 111"/>
                  <a:gd name="T20" fmla="*/ 0 w 748"/>
                  <a:gd name="T21" fmla="*/ 56 h 111"/>
                  <a:gd name="T22" fmla="*/ 0 w 748"/>
                  <a:gd name="T23" fmla="*/ 56 h 111"/>
                  <a:gd name="T24" fmla="*/ 2 w 748"/>
                  <a:gd name="T25" fmla="*/ 66 h 111"/>
                  <a:gd name="T26" fmla="*/ 4 w 748"/>
                  <a:gd name="T27" fmla="*/ 77 h 111"/>
                  <a:gd name="T28" fmla="*/ 9 w 748"/>
                  <a:gd name="T29" fmla="*/ 85 h 111"/>
                  <a:gd name="T30" fmla="*/ 16 w 748"/>
                  <a:gd name="T31" fmla="*/ 94 h 111"/>
                  <a:gd name="T32" fmla="*/ 25 w 748"/>
                  <a:gd name="T33" fmla="*/ 101 h 111"/>
                  <a:gd name="T34" fmla="*/ 35 w 748"/>
                  <a:gd name="T35" fmla="*/ 106 h 111"/>
                  <a:gd name="T36" fmla="*/ 45 w 748"/>
                  <a:gd name="T37" fmla="*/ 110 h 111"/>
                  <a:gd name="T38" fmla="*/ 56 w 748"/>
                  <a:gd name="T39" fmla="*/ 111 h 111"/>
                  <a:gd name="T40" fmla="*/ 692 w 748"/>
                  <a:gd name="T41" fmla="*/ 111 h 111"/>
                  <a:gd name="T42" fmla="*/ 692 w 748"/>
                  <a:gd name="T43" fmla="*/ 111 h 111"/>
                  <a:gd name="T44" fmla="*/ 703 w 748"/>
                  <a:gd name="T45" fmla="*/ 110 h 111"/>
                  <a:gd name="T46" fmla="*/ 713 w 748"/>
                  <a:gd name="T47" fmla="*/ 106 h 111"/>
                  <a:gd name="T48" fmla="*/ 723 w 748"/>
                  <a:gd name="T49" fmla="*/ 101 h 111"/>
                  <a:gd name="T50" fmla="*/ 732 w 748"/>
                  <a:gd name="T51" fmla="*/ 94 h 111"/>
                  <a:gd name="T52" fmla="*/ 739 w 748"/>
                  <a:gd name="T53" fmla="*/ 85 h 111"/>
                  <a:gd name="T54" fmla="*/ 744 w 748"/>
                  <a:gd name="T55" fmla="*/ 77 h 111"/>
                  <a:gd name="T56" fmla="*/ 746 w 748"/>
                  <a:gd name="T57" fmla="*/ 66 h 111"/>
                  <a:gd name="T58" fmla="*/ 748 w 748"/>
                  <a:gd name="T59" fmla="*/ 56 h 111"/>
                  <a:gd name="T60" fmla="*/ 748 w 748"/>
                  <a:gd name="T61" fmla="*/ 56 h 111"/>
                  <a:gd name="T62" fmla="*/ 746 w 748"/>
                  <a:gd name="T63" fmla="*/ 44 h 111"/>
                  <a:gd name="T64" fmla="*/ 744 w 748"/>
                  <a:gd name="T65" fmla="*/ 33 h 111"/>
                  <a:gd name="T66" fmla="*/ 739 w 748"/>
                  <a:gd name="T67" fmla="*/ 25 h 111"/>
                  <a:gd name="T68" fmla="*/ 732 w 748"/>
                  <a:gd name="T69" fmla="*/ 16 h 111"/>
                  <a:gd name="T70" fmla="*/ 723 w 748"/>
                  <a:gd name="T71" fmla="*/ 9 h 111"/>
                  <a:gd name="T72" fmla="*/ 713 w 748"/>
                  <a:gd name="T73" fmla="*/ 4 h 111"/>
                  <a:gd name="T74" fmla="*/ 703 w 748"/>
                  <a:gd name="T75" fmla="*/ 0 h 111"/>
                  <a:gd name="T76" fmla="*/ 692 w 748"/>
                  <a:gd name="T77" fmla="*/ 0 h 111"/>
                  <a:gd name="T78" fmla="*/ 692 w 748"/>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8" h="111">
                    <a:moveTo>
                      <a:pt x="692" y="0"/>
                    </a:moveTo>
                    <a:lnTo>
                      <a:pt x="56" y="0"/>
                    </a:lnTo>
                    <a:lnTo>
                      <a:pt x="56" y="0"/>
                    </a:lnTo>
                    <a:lnTo>
                      <a:pt x="45" y="0"/>
                    </a:lnTo>
                    <a:lnTo>
                      <a:pt x="35" y="4"/>
                    </a:lnTo>
                    <a:lnTo>
                      <a:pt x="25" y="9"/>
                    </a:lnTo>
                    <a:lnTo>
                      <a:pt x="16" y="16"/>
                    </a:lnTo>
                    <a:lnTo>
                      <a:pt x="9" y="25"/>
                    </a:lnTo>
                    <a:lnTo>
                      <a:pt x="4" y="33"/>
                    </a:lnTo>
                    <a:lnTo>
                      <a:pt x="2" y="44"/>
                    </a:lnTo>
                    <a:lnTo>
                      <a:pt x="0" y="56"/>
                    </a:lnTo>
                    <a:lnTo>
                      <a:pt x="0" y="56"/>
                    </a:lnTo>
                    <a:lnTo>
                      <a:pt x="2" y="66"/>
                    </a:lnTo>
                    <a:lnTo>
                      <a:pt x="4" y="77"/>
                    </a:lnTo>
                    <a:lnTo>
                      <a:pt x="9" y="85"/>
                    </a:lnTo>
                    <a:lnTo>
                      <a:pt x="16" y="94"/>
                    </a:lnTo>
                    <a:lnTo>
                      <a:pt x="25" y="101"/>
                    </a:lnTo>
                    <a:lnTo>
                      <a:pt x="35" y="106"/>
                    </a:lnTo>
                    <a:lnTo>
                      <a:pt x="45" y="110"/>
                    </a:lnTo>
                    <a:lnTo>
                      <a:pt x="56" y="111"/>
                    </a:lnTo>
                    <a:lnTo>
                      <a:pt x="692" y="111"/>
                    </a:lnTo>
                    <a:lnTo>
                      <a:pt x="692" y="111"/>
                    </a:lnTo>
                    <a:lnTo>
                      <a:pt x="703" y="110"/>
                    </a:lnTo>
                    <a:lnTo>
                      <a:pt x="713" y="106"/>
                    </a:lnTo>
                    <a:lnTo>
                      <a:pt x="723" y="101"/>
                    </a:lnTo>
                    <a:lnTo>
                      <a:pt x="732" y="94"/>
                    </a:lnTo>
                    <a:lnTo>
                      <a:pt x="739" y="85"/>
                    </a:lnTo>
                    <a:lnTo>
                      <a:pt x="744" y="77"/>
                    </a:lnTo>
                    <a:lnTo>
                      <a:pt x="746" y="66"/>
                    </a:lnTo>
                    <a:lnTo>
                      <a:pt x="748" y="56"/>
                    </a:lnTo>
                    <a:lnTo>
                      <a:pt x="748" y="56"/>
                    </a:lnTo>
                    <a:lnTo>
                      <a:pt x="746" y="44"/>
                    </a:lnTo>
                    <a:lnTo>
                      <a:pt x="744" y="33"/>
                    </a:lnTo>
                    <a:lnTo>
                      <a:pt x="739" y="25"/>
                    </a:lnTo>
                    <a:lnTo>
                      <a:pt x="732" y="16"/>
                    </a:lnTo>
                    <a:lnTo>
                      <a:pt x="723" y="9"/>
                    </a:lnTo>
                    <a:lnTo>
                      <a:pt x="713" y="4"/>
                    </a:lnTo>
                    <a:lnTo>
                      <a:pt x="703" y="0"/>
                    </a:lnTo>
                    <a:lnTo>
                      <a:pt x="692" y="0"/>
                    </a:lnTo>
                    <a:lnTo>
                      <a:pt x="692" y="0"/>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4" name="Freeform 184">
                <a:extLst>
                  <a:ext uri="{FF2B5EF4-FFF2-40B4-BE49-F238E27FC236}">
                    <a16:creationId xmlns:a16="http://schemas.microsoft.com/office/drawing/2014/main" id="{B2A4A9FB-AA58-45B5-B1A3-126EF6DD3BEF}"/>
                  </a:ext>
                </a:extLst>
              </p:cNvPr>
              <p:cNvSpPr>
                <a:spLocks noEditPoints="1"/>
              </p:cNvSpPr>
              <p:nvPr/>
            </p:nvSpPr>
            <p:spPr bwMode="auto">
              <a:xfrm>
                <a:off x="8241712" y="3616277"/>
                <a:ext cx="373496" cy="257646"/>
              </a:xfrm>
              <a:custGeom>
                <a:avLst/>
                <a:gdLst>
                  <a:gd name="T0" fmla="*/ 2426 w 2476"/>
                  <a:gd name="T1" fmla="*/ 80 h 1708"/>
                  <a:gd name="T2" fmla="*/ 2259 w 2476"/>
                  <a:gd name="T3" fmla="*/ 3 h 1708"/>
                  <a:gd name="T4" fmla="*/ 2125 w 2476"/>
                  <a:gd name="T5" fmla="*/ 50 h 1708"/>
                  <a:gd name="T6" fmla="*/ 1900 w 2476"/>
                  <a:gd name="T7" fmla="*/ 199 h 1708"/>
                  <a:gd name="T8" fmla="*/ 365 w 2476"/>
                  <a:gd name="T9" fmla="*/ 61 h 1708"/>
                  <a:gd name="T10" fmla="*/ 191 w 2476"/>
                  <a:gd name="T11" fmla="*/ 2 h 1708"/>
                  <a:gd name="T12" fmla="*/ 45 w 2476"/>
                  <a:gd name="T13" fmla="*/ 83 h 1708"/>
                  <a:gd name="T14" fmla="*/ 5 w 2476"/>
                  <a:gd name="T15" fmla="*/ 262 h 1708"/>
                  <a:gd name="T16" fmla="*/ 132 w 2476"/>
                  <a:gd name="T17" fmla="*/ 415 h 1708"/>
                  <a:gd name="T18" fmla="*/ 82 w 2476"/>
                  <a:gd name="T19" fmla="*/ 878 h 1708"/>
                  <a:gd name="T20" fmla="*/ 3 w 2476"/>
                  <a:gd name="T21" fmla="*/ 1010 h 1708"/>
                  <a:gd name="T22" fmla="*/ 24 w 2476"/>
                  <a:gd name="T23" fmla="*/ 1191 h 1708"/>
                  <a:gd name="T24" fmla="*/ 103 w 2476"/>
                  <a:gd name="T25" fmla="*/ 1175 h 1708"/>
                  <a:gd name="T26" fmla="*/ 129 w 2476"/>
                  <a:gd name="T27" fmla="*/ 988 h 1708"/>
                  <a:gd name="T28" fmla="*/ 236 w 2476"/>
                  <a:gd name="T29" fmla="*/ 944 h 1708"/>
                  <a:gd name="T30" fmla="*/ 320 w 2476"/>
                  <a:gd name="T31" fmla="*/ 1047 h 1708"/>
                  <a:gd name="T32" fmla="*/ 365 w 2476"/>
                  <a:gd name="T33" fmla="*/ 1199 h 1708"/>
                  <a:gd name="T34" fmla="*/ 431 w 2476"/>
                  <a:gd name="T35" fmla="*/ 1156 h 1708"/>
                  <a:gd name="T36" fmla="*/ 405 w 2476"/>
                  <a:gd name="T37" fmla="*/ 944 h 1708"/>
                  <a:gd name="T38" fmla="*/ 289 w 2476"/>
                  <a:gd name="T39" fmla="*/ 843 h 1708"/>
                  <a:gd name="T40" fmla="*/ 398 w 2476"/>
                  <a:gd name="T41" fmla="*/ 331 h 1708"/>
                  <a:gd name="T42" fmla="*/ 529 w 2476"/>
                  <a:gd name="T43" fmla="*/ 1135 h 1708"/>
                  <a:gd name="T44" fmla="*/ 629 w 2476"/>
                  <a:gd name="T45" fmla="*/ 1378 h 1708"/>
                  <a:gd name="T46" fmla="*/ 855 w 2476"/>
                  <a:gd name="T47" fmla="*/ 1599 h 1708"/>
                  <a:gd name="T48" fmla="*/ 1148 w 2476"/>
                  <a:gd name="T49" fmla="*/ 1703 h 1708"/>
                  <a:gd name="T50" fmla="*/ 1464 w 2476"/>
                  <a:gd name="T51" fmla="*/ 1670 h 1708"/>
                  <a:gd name="T52" fmla="*/ 1699 w 2476"/>
                  <a:gd name="T53" fmla="*/ 1540 h 1708"/>
                  <a:gd name="T54" fmla="*/ 1880 w 2476"/>
                  <a:gd name="T55" fmla="*/ 1312 h 1708"/>
                  <a:gd name="T56" fmla="*/ 1956 w 2476"/>
                  <a:gd name="T57" fmla="*/ 1060 h 1708"/>
                  <a:gd name="T58" fmla="*/ 2111 w 2476"/>
                  <a:gd name="T59" fmla="*/ 371 h 1708"/>
                  <a:gd name="T60" fmla="*/ 2154 w 2476"/>
                  <a:gd name="T61" fmla="*/ 859 h 1708"/>
                  <a:gd name="T62" fmla="*/ 2055 w 2476"/>
                  <a:gd name="T63" fmla="*/ 975 h 1708"/>
                  <a:gd name="T64" fmla="*/ 2053 w 2476"/>
                  <a:gd name="T65" fmla="*/ 1175 h 1708"/>
                  <a:gd name="T66" fmla="*/ 2130 w 2476"/>
                  <a:gd name="T67" fmla="*/ 1191 h 1708"/>
                  <a:gd name="T68" fmla="*/ 2156 w 2476"/>
                  <a:gd name="T69" fmla="*/ 1026 h 1708"/>
                  <a:gd name="T70" fmla="*/ 2259 w 2476"/>
                  <a:gd name="T71" fmla="*/ 942 h 1708"/>
                  <a:gd name="T72" fmla="*/ 2363 w 2476"/>
                  <a:gd name="T73" fmla="*/ 1034 h 1708"/>
                  <a:gd name="T74" fmla="*/ 2398 w 2476"/>
                  <a:gd name="T75" fmla="*/ 1196 h 1708"/>
                  <a:gd name="T76" fmla="*/ 2471 w 2476"/>
                  <a:gd name="T77" fmla="*/ 1166 h 1708"/>
                  <a:gd name="T78" fmla="*/ 2457 w 2476"/>
                  <a:gd name="T79" fmla="*/ 960 h 1708"/>
                  <a:gd name="T80" fmla="*/ 2349 w 2476"/>
                  <a:gd name="T81" fmla="*/ 850 h 1708"/>
                  <a:gd name="T82" fmla="*/ 2394 w 2476"/>
                  <a:gd name="T83" fmla="*/ 385 h 1708"/>
                  <a:gd name="T84" fmla="*/ 2473 w 2476"/>
                  <a:gd name="T85" fmla="*/ 253 h 1708"/>
                  <a:gd name="T86" fmla="*/ 158 w 2476"/>
                  <a:gd name="T87" fmla="*/ 304 h 1708"/>
                  <a:gd name="T88" fmla="*/ 113 w 2476"/>
                  <a:gd name="T89" fmla="*/ 196 h 1708"/>
                  <a:gd name="T90" fmla="*/ 216 w 2476"/>
                  <a:gd name="T91" fmla="*/ 113 h 1708"/>
                  <a:gd name="T92" fmla="*/ 320 w 2476"/>
                  <a:gd name="T93" fmla="*/ 206 h 1708"/>
                  <a:gd name="T94" fmla="*/ 257 w 2476"/>
                  <a:gd name="T95" fmla="*/ 312 h 1708"/>
                  <a:gd name="T96" fmla="*/ 1122 w 2476"/>
                  <a:gd name="T97" fmla="*/ 1586 h 1708"/>
                  <a:gd name="T98" fmla="*/ 819 w 2476"/>
                  <a:gd name="T99" fmla="*/ 1432 h 1708"/>
                  <a:gd name="T100" fmla="*/ 1683 w 2476"/>
                  <a:gd name="T101" fmla="*/ 1404 h 1708"/>
                  <a:gd name="T102" fmla="*/ 1391 w 2476"/>
                  <a:gd name="T103" fmla="*/ 1578 h 1708"/>
                  <a:gd name="T104" fmla="*/ 1847 w 2476"/>
                  <a:gd name="T105" fmla="*/ 1041 h 1708"/>
                  <a:gd name="T106" fmla="*/ 656 w 2476"/>
                  <a:gd name="T107" fmla="*/ 1177 h 1708"/>
                  <a:gd name="T108" fmla="*/ 1850 w 2476"/>
                  <a:gd name="T109" fmla="*/ 311 h 1708"/>
                  <a:gd name="T110" fmla="*/ 2172 w 2476"/>
                  <a:gd name="T111" fmla="*/ 274 h 1708"/>
                  <a:gd name="T112" fmla="*/ 2172 w 2476"/>
                  <a:gd name="T113" fmla="*/ 156 h 1708"/>
                  <a:gd name="T114" fmla="*/ 2280 w 2476"/>
                  <a:gd name="T115" fmla="*/ 113 h 1708"/>
                  <a:gd name="T116" fmla="*/ 2363 w 2476"/>
                  <a:gd name="T117" fmla="*/ 215 h 1708"/>
                  <a:gd name="T118" fmla="*/ 2271 w 2476"/>
                  <a:gd name="T119" fmla="*/ 321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6" h="1708">
                    <a:moveTo>
                      <a:pt x="2476" y="217"/>
                    </a:moveTo>
                    <a:lnTo>
                      <a:pt x="2476" y="217"/>
                    </a:lnTo>
                    <a:lnTo>
                      <a:pt x="2474" y="194"/>
                    </a:lnTo>
                    <a:lnTo>
                      <a:pt x="2471" y="173"/>
                    </a:lnTo>
                    <a:lnTo>
                      <a:pt x="2466" y="153"/>
                    </a:lnTo>
                    <a:lnTo>
                      <a:pt x="2459" y="133"/>
                    </a:lnTo>
                    <a:lnTo>
                      <a:pt x="2448" y="114"/>
                    </a:lnTo>
                    <a:lnTo>
                      <a:pt x="2438" y="97"/>
                    </a:lnTo>
                    <a:lnTo>
                      <a:pt x="2426" y="80"/>
                    </a:lnTo>
                    <a:lnTo>
                      <a:pt x="2412" y="64"/>
                    </a:lnTo>
                    <a:lnTo>
                      <a:pt x="2396" y="50"/>
                    </a:lnTo>
                    <a:lnTo>
                      <a:pt x="2379" y="38"/>
                    </a:lnTo>
                    <a:lnTo>
                      <a:pt x="2361" y="28"/>
                    </a:lnTo>
                    <a:lnTo>
                      <a:pt x="2342" y="19"/>
                    </a:lnTo>
                    <a:lnTo>
                      <a:pt x="2323" y="12"/>
                    </a:lnTo>
                    <a:lnTo>
                      <a:pt x="2302" y="7"/>
                    </a:lnTo>
                    <a:lnTo>
                      <a:pt x="2280" y="3"/>
                    </a:lnTo>
                    <a:lnTo>
                      <a:pt x="2259" y="3"/>
                    </a:lnTo>
                    <a:lnTo>
                      <a:pt x="2259" y="3"/>
                    </a:lnTo>
                    <a:lnTo>
                      <a:pt x="2240" y="3"/>
                    </a:lnTo>
                    <a:lnTo>
                      <a:pt x="2222" y="7"/>
                    </a:lnTo>
                    <a:lnTo>
                      <a:pt x="2203" y="10"/>
                    </a:lnTo>
                    <a:lnTo>
                      <a:pt x="2187" y="15"/>
                    </a:lnTo>
                    <a:lnTo>
                      <a:pt x="2170" y="22"/>
                    </a:lnTo>
                    <a:lnTo>
                      <a:pt x="2154" y="31"/>
                    </a:lnTo>
                    <a:lnTo>
                      <a:pt x="2139" y="40"/>
                    </a:lnTo>
                    <a:lnTo>
                      <a:pt x="2125" y="50"/>
                    </a:lnTo>
                    <a:lnTo>
                      <a:pt x="2111" y="62"/>
                    </a:lnTo>
                    <a:lnTo>
                      <a:pt x="2099" y="74"/>
                    </a:lnTo>
                    <a:lnTo>
                      <a:pt x="2088" y="88"/>
                    </a:lnTo>
                    <a:lnTo>
                      <a:pt x="2078" y="102"/>
                    </a:lnTo>
                    <a:lnTo>
                      <a:pt x="2069" y="118"/>
                    </a:lnTo>
                    <a:lnTo>
                      <a:pt x="2060" y="135"/>
                    </a:lnTo>
                    <a:lnTo>
                      <a:pt x="2055" y="153"/>
                    </a:lnTo>
                    <a:lnTo>
                      <a:pt x="2050" y="170"/>
                    </a:lnTo>
                    <a:lnTo>
                      <a:pt x="1900" y="199"/>
                    </a:lnTo>
                    <a:lnTo>
                      <a:pt x="576" y="199"/>
                    </a:lnTo>
                    <a:lnTo>
                      <a:pt x="426" y="170"/>
                    </a:lnTo>
                    <a:lnTo>
                      <a:pt x="426" y="170"/>
                    </a:lnTo>
                    <a:lnTo>
                      <a:pt x="421" y="149"/>
                    </a:lnTo>
                    <a:lnTo>
                      <a:pt x="412" y="128"/>
                    </a:lnTo>
                    <a:lnTo>
                      <a:pt x="403" y="109"/>
                    </a:lnTo>
                    <a:lnTo>
                      <a:pt x="391" y="92"/>
                    </a:lnTo>
                    <a:lnTo>
                      <a:pt x="379" y="74"/>
                    </a:lnTo>
                    <a:lnTo>
                      <a:pt x="365" y="61"/>
                    </a:lnTo>
                    <a:lnTo>
                      <a:pt x="349" y="47"/>
                    </a:lnTo>
                    <a:lnTo>
                      <a:pt x="332" y="35"/>
                    </a:lnTo>
                    <a:lnTo>
                      <a:pt x="315" y="24"/>
                    </a:lnTo>
                    <a:lnTo>
                      <a:pt x="296" y="15"/>
                    </a:lnTo>
                    <a:lnTo>
                      <a:pt x="275" y="9"/>
                    </a:lnTo>
                    <a:lnTo>
                      <a:pt x="256" y="3"/>
                    </a:lnTo>
                    <a:lnTo>
                      <a:pt x="235" y="2"/>
                    </a:lnTo>
                    <a:lnTo>
                      <a:pt x="212" y="0"/>
                    </a:lnTo>
                    <a:lnTo>
                      <a:pt x="191" y="2"/>
                    </a:lnTo>
                    <a:lnTo>
                      <a:pt x="169" y="5"/>
                    </a:lnTo>
                    <a:lnTo>
                      <a:pt x="169" y="5"/>
                    </a:lnTo>
                    <a:lnTo>
                      <a:pt x="148" y="12"/>
                    </a:lnTo>
                    <a:lnTo>
                      <a:pt x="127" y="19"/>
                    </a:lnTo>
                    <a:lnTo>
                      <a:pt x="108" y="29"/>
                    </a:lnTo>
                    <a:lnTo>
                      <a:pt x="90" y="40"/>
                    </a:lnTo>
                    <a:lnTo>
                      <a:pt x="75" y="52"/>
                    </a:lnTo>
                    <a:lnTo>
                      <a:pt x="59" y="68"/>
                    </a:lnTo>
                    <a:lnTo>
                      <a:pt x="45" y="83"/>
                    </a:lnTo>
                    <a:lnTo>
                      <a:pt x="33" y="99"/>
                    </a:lnTo>
                    <a:lnTo>
                      <a:pt x="23" y="118"/>
                    </a:lnTo>
                    <a:lnTo>
                      <a:pt x="14" y="137"/>
                    </a:lnTo>
                    <a:lnTo>
                      <a:pt x="9" y="156"/>
                    </a:lnTo>
                    <a:lnTo>
                      <a:pt x="3" y="177"/>
                    </a:lnTo>
                    <a:lnTo>
                      <a:pt x="0" y="198"/>
                    </a:lnTo>
                    <a:lnTo>
                      <a:pt x="0" y="219"/>
                    </a:lnTo>
                    <a:lnTo>
                      <a:pt x="0" y="239"/>
                    </a:lnTo>
                    <a:lnTo>
                      <a:pt x="5" y="262"/>
                    </a:lnTo>
                    <a:lnTo>
                      <a:pt x="5" y="262"/>
                    </a:lnTo>
                    <a:lnTo>
                      <a:pt x="9" y="276"/>
                    </a:lnTo>
                    <a:lnTo>
                      <a:pt x="12" y="291"/>
                    </a:lnTo>
                    <a:lnTo>
                      <a:pt x="24" y="318"/>
                    </a:lnTo>
                    <a:lnTo>
                      <a:pt x="40" y="342"/>
                    </a:lnTo>
                    <a:lnTo>
                      <a:pt x="59" y="364"/>
                    </a:lnTo>
                    <a:lnTo>
                      <a:pt x="82" y="385"/>
                    </a:lnTo>
                    <a:lnTo>
                      <a:pt x="106" y="401"/>
                    </a:lnTo>
                    <a:lnTo>
                      <a:pt x="132" y="415"/>
                    </a:lnTo>
                    <a:lnTo>
                      <a:pt x="146" y="420"/>
                    </a:lnTo>
                    <a:lnTo>
                      <a:pt x="160" y="425"/>
                    </a:lnTo>
                    <a:lnTo>
                      <a:pt x="160" y="840"/>
                    </a:lnTo>
                    <a:lnTo>
                      <a:pt x="160" y="840"/>
                    </a:lnTo>
                    <a:lnTo>
                      <a:pt x="143" y="845"/>
                    </a:lnTo>
                    <a:lnTo>
                      <a:pt x="127" y="852"/>
                    </a:lnTo>
                    <a:lnTo>
                      <a:pt x="111" y="859"/>
                    </a:lnTo>
                    <a:lnTo>
                      <a:pt x="96" y="868"/>
                    </a:lnTo>
                    <a:lnTo>
                      <a:pt x="82" y="878"/>
                    </a:lnTo>
                    <a:lnTo>
                      <a:pt x="68" y="890"/>
                    </a:lnTo>
                    <a:lnTo>
                      <a:pt x="56" y="903"/>
                    </a:lnTo>
                    <a:lnTo>
                      <a:pt x="45" y="916"/>
                    </a:lnTo>
                    <a:lnTo>
                      <a:pt x="35" y="930"/>
                    </a:lnTo>
                    <a:lnTo>
                      <a:pt x="26" y="944"/>
                    </a:lnTo>
                    <a:lnTo>
                      <a:pt x="19" y="960"/>
                    </a:lnTo>
                    <a:lnTo>
                      <a:pt x="12" y="977"/>
                    </a:lnTo>
                    <a:lnTo>
                      <a:pt x="7" y="993"/>
                    </a:lnTo>
                    <a:lnTo>
                      <a:pt x="3" y="1010"/>
                    </a:lnTo>
                    <a:lnTo>
                      <a:pt x="0" y="1029"/>
                    </a:lnTo>
                    <a:lnTo>
                      <a:pt x="0" y="1047"/>
                    </a:lnTo>
                    <a:lnTo>
                      <a:pt x="0" y="1146"/>
                    </a:lnTo>
                    <a:lnTo>
                      <a:pt x="0" y="1146"/>
                    </a:lnTo>
                    <a:lnTo>
                      <a:pt x="2" y="1156"/>
                    </a:lnTo>
                    <a:lnTo>
                      <a:pt x="5" y="1166"/>
                    </a:lnTo>
                    <a:lnTo>
                      <a:pt x="9" y="1175"/>
                    </a:lnTo>
                    <a:lnTo>
                      <a:pt x="16" y="1184"/>
                    </a:lnTo>
                    <a:lnTo>
                      <a:pt x="24" y="1191"/>
                    </a:lnTo>
                    <a:lnTo>
                      <a:pt x="35" y="1196"/>
                    </a:lnTo>
                    <a:lnTo>
                      <a:pt x="45" y="1199"/>
                    </a:lnTo>
                    <a:lnTo>
                      <a:pt x="56" y="1201"/>
                    </a:lnTo>
                    <a:lnTo>
                      <a:pt x="56" y="1201"/>
                    </a:lnTo>
                    <a:lnTo>
                      <a:pt x="66" y="1199"/>
                    </a:lnTo>
                    <a:lnTo>
                      <a:pt x="77" y="1196"/>
                    </a:lnTo>
                    <a:lnTo>
                      <a:pt x="87" y="1191"/>
                    </a:lnTo>
                    <a:lnTo>
                      <a:pt x="96" y="1184"/>
                    </a:lnTo>
                    <a:lnTo>
                      <a:pt x="103" y="1175"/>
                    </a:lnTo>
                    <a:lnTo>
                      <a:pt x="106" y="1166"/>
                    </a:lnTo>
                    <a:lnTo>
                      <a:pt x="110" y="1156"/>
                    </a:lnTo>
                    <a:lnTo>
                      <a:pt x="111" y="1146"/>
                    </a:lnTo>
                    <a:lnTo>
                      <a:pt x="111" y="1047"/>
                    </a:lnTo>
                    <a:lnTo>
                      <a:pt x="111" y="1047"/>
                    </a:lnTo>
                    <a:lnTo>
                      <a:pt x="111" y="1034"/>
                    </a:lnTo>
                    <a:lnTo>
                      <a:pt x="113" y="1026"/>
                    </a:lnTo>
                    <a:lnTo>
                      <a:pt x="120" y="1005"/>
                    </a:lnTo>
                    <a:lnTo>
                      <a:pt x="129" y="988"/>
                    </a:lnTo>
                    <a:lnTo>
                      <a:pt x="143" y="972"/>
                    </a:lnTo>
                    <a:lnTo>
                      <a:pt x="158" y="960"/>
                    </a:lnTo>
                    <a:lnTo>
                      <a:pt x="176" y="949"/>
                    </a:lnTo>
                    <a:lnTo>
                      <a:pt x="195" y="944"/>
                    </a:lnTo>
                    <a:lnTo>
                      <a:pt x="205" y="942"/>
                    </a:lnTo>
                    <a:lnTo>
                      <a:pt x="216" y="941"/>
                    </a:lnTo>
                    <a:lnTo>
                      <a:pt x="216" y="941"/>
                    </a:lnTo>
                    <a:lnTo>
                      <a:pt x="226" y="942"/>
                    </a:lnTo>
                    <a:lnTo>
                      <a:pt x="236" y="944"/>
                    </a:lnTo>
                    <a:lnTo>
                      <a:pt x="257" y="949"/>
                    </a:lnTo>
                    <a:lnTo>
                      <a:pt x="275" y="960"/>
                    </a:lnTo>
                    <a:lnTo>
                      <a:pt x="290" y="972"/>
                    </a:lnTo>
                    <a:lnTo>
                      <a:pt x="303" y="988"/>
                    </a:lnTo>
                    <a:lnTo>
                      <a:pt x="313" y="1005"/>
                    </a:lnTo>
                    <a:lnTo>
                      <a:pt x="318" y="1026"/>
                    </a:lnTo>
                    <a:lnTo>
                      <a:pt x="320" y="1034"/>
                    </a:lnTo>
                    <a:lnTo>
                      <a:pt x="320" y="1047"/>
                    </a:lnTo>
                    <a:lnTo>
                      <a:pt x="320" y="1047"/>
                    </a:lnTo>
                    <a:lnTo>
                      <a:pt x="320" y="1146"/>
                    </a:lnTo>
                    <a:lnTo>
                      <a:pt x="320" y="1146"/>
                    </a:lnTo>
                    <a:lnTo>
                      <a:pt x="322" y="1156"/>
                    </a:lnTo>
                    <a:lnTo>
                      <a:pt x="325" y="1166"/>
                    </a:lnTo>
                    <a:lnTo>
                      <a:pt x="330" y="1175"/>
                    </a:lnTo>
                    <a:lnTo>
                      <a:pt x="337" y="1184"/>
                    </a:lnTo>
                    <a:lnTo>
                      <a:pt x="344" y="1191"/>
                    </a:lnTo>
                    <a:lnTo>
                      <a:pt x="355" y="1196"/>
                    </a:lnTo>
                    <a:lnTo>
                      <a:pt x="365" y="1199"/>
                    </a:lnTo>
                    <a:lnTo>
                      <a:pt x="376" y="1201"/>
                    </a:lnTo>
                    <a:lnTo>
                      <a:pt x="376" y="1201"/>
                    </a:lnTo>
                    <a:lnTo>
                      <a:pt x="388" y="1199"/>
                    </a:lnTo>
                    <a:lnTo>
                      <a:pt x="398" y="1196"/>
                    </a:lnTo>
                    <a:lnTo>
                      <a:pt x="407" y="1191"/>
                    </a:lnTo>
                    <a:lnTo>
                      <a:pt x="416" y="1184"/>
                    </a:lnTo>
                    <a:lnTo>
                      <a:pt x="423" y="1175"/>
                    </a:lnTo>
                    <a:lnTo>
                      <a:pt x="428" y="1166"/>
                    </a:lnTo>
                    <a:lnTo>
                      <a:pt x="431" y="1156"/>
                    </a:lnTo>
                    <a:lnTo>
                      <a:pt x="431" y="1146"/>
                    </a:lnTo>
                    <a:lnTo>
                      <a:pt x="431" y="1047"/>
                    </a:lnTo>
                    <a:lnTo>
                      <a:pt x="431" y="1047"/>
                    </a:lnTo>
                    <a:lnTo>
                      <a:pt x="431" y="1028"/>
                    </a:lnTo>
                    <a:lnTo>
                      <a:pt x="429" y="1010"/>
                    </a:lnTo>
                    <a:lnTo>
                      <a:pt x="424" y="993"/>
                    </a:lnTo>
                    <a:lnTo>
                      <a:pt x="419" y="975"/>
                    </a:lnTo>
                    <a:lnTo>
                      <a:pt x="414" y="960"/>
                    </a:lnTo>
                    <a:lnTo>
                      <a:pt x="405" y="944"/>
                    </a:lnTo>
                    <a:lnTo>
                      <a:pt x="396" y="929"/>
                    </a:lnTo>
                    <a:lnTo>
                      <a:pt x="386" y="915"/>
                    </a:lnTo>
                    <a:lnTo>
                      <a:pt x="376" y="903"/>
                    </a:lnTo>
                    <a:lnTo>
                      <a:pt x="363" y="890"/>
                    </a:lnTo>
                    <a:lnTo>
                      <a:pt x="349" y="878"/>
                    </a:lnTo>
                    <a:lnTo>
                      <a:pt x="336" y="868"/>
                    </a:lnTo>
                    <a:lnTo>
                      <a:pt x="322" y="859"/>
                    </a:lnTo>
                    <a:lnTo>
                      <a:pt x="306" y="850"/>
                    </a:lnTo>
                    <a:lnTo>
                      <a:pt x="289" y="843"/>
                    </a:lnTo>
                    <a:lnTo>
                      <a:pt x="271" y="838"/>
                    </a:lnTo>
                    <a:lnTo>
                      <a:pt x="271" y="423"/>
                    </a:lnTo>
                    <a:lnTo>
                      <a:pt x="271" y="423"/>
                    </a:lnTo>
                    <a:lnTo>
                      <a:pt x="297" y="415"/>
                    </a:lnTo>
                    <a:lnTo>
                      <a:pt x="322" y="403"/>
                    </a:lnTo>
                    <a:lnTo>
                      <a:pt x="344" y="389"/>
                    </a:lnTo>
                    <a:lnTo>
                      <a:pt x="363" y="371"/>
                    </a:lnTo>
                    <a:lnTo>
                      <a:pt x="383" y="352"/>
                    </a:lnTo>
                    <a:lnTo>
                      <a:pt x="398" y="331"/>
                    </a:lnTo>
                    <a:lnTo>
                      <a:pt x="410" y="307"/>
                    </a:lnTo>
                    <a:lnTo>
                      <a:pt x="421" y="281"/>
                    </a:lnTo>
                    <a:lnTo>
                      <a:pt x="513" y="300"/>
                    </a:lnTo>
                    <a:lnTo>
                      <a:pt x="513" y="986"/>
                    </a:lnTo>
                    <a:lnTo>
                      <a:pt x="513" y="986"/>
                    </a:lnTo>
                    <a:lnTo>
                      <a:pt x="515" y="1022"/>
                    </a:lnTo>
                    <a:lnTo>
                      <a:pt x="518" y="1060"/>
                    </a:lnTo>
                    <a:lnTo>
                      <a:pt x="523" y="1097"/>
                    </a:lnTo>
                    <a:lnTo>
                      <a:pt x="529" y="1135"/>
                    </a:lnTo>
                    <a:lnTo>
                      <a:pt x="539" y="1172"/>
                    </a:lnTo>
                    <a:lnTo>
                      <a:pt x="549" y="1206"/>
                    </a:lnTo>
                    <a:lnTo>
                      <a:pt x="562" y="1243"/>
                    </a:lnTo>
                    <a:lnTo>
                      <a:pt x="576" y="1277"/>
                    </a:lnTo>
                    <a:lnTo>
                      <a:pt x="576" y="1283"/>
                    </a:lnTo>
                    <a:lnTo>
                      <a:pt x="576" y="1283"/>
                    </a:lnTo>
                    <a:lnTo>
                      <a:pt x="591" y="1316"/>
                    </a:lnTo>
                    <a:lnTo>
                      <a:pt x="610" y="1349"/>
                    </a:lnTo>
                    <a:lnTo>
                      <a:pt x="629" y="1378"/>
                    </a:lnTo>
                    <a:lnTo>
                      <a:pt x="649" y="1409"/>
                    </a:lnTo>
                    <a:lnTo>
                      <a:pt x="671" y="1437"/>
                    </a:lnTo>
                    <a:lnTo>
                      <a:pt x="694" y="1465"/>
                    </a:lnTo>
                    <a:lnTo>
                      <a:pt x="718" y="1491"/>
                    </a:lnTo>
                    <a:lnTo>
                      <a:pt x="744" y="1515"/>
                    </a:lnTo>
                    <a:lnTo>
                      <a:pt x="770" y="1538"/>
                    </a:lnTo>
                    <a:lnTo>
                      <a:pt x="798" y="1560"/>
                    </a:lnTo>
                    <a:lnTo>
                      <a:pt x="826" y="1581"/>
                    </a:lnTo>
                    <a:lnTo>
                      <a:pt x="855" y="1599"/>
                    </a:lnTo>
                    <a:lnTo>
                      <a:pt x="885" y="1618"/>
                    </a:lnTo>
                    <a:lnTo>
                      <a:pt x="916" y="1633"/>
                    </a:lnTo>
                    <a:lnTo>
                      <a:pt x="948" y="1647"/>
                    </a:lnTo>
                    <a:lnTo>
                      <a:pt x="979" y="1661"/>
                    </a:lnTo>
                    <a:lnTo>
                      <a:pt x="1012" y="1672"/>
                    </a:lnTo>
                    <a:lnTo>
                      <a:pt x="1045" y="1682"/>
                    </a:lnTo>
                    <a:lnTo>
                      <a:pt x="1080" y="1691"/>
                    </a:lnTo>
                    <a:lnTo>
                      <a:pt x="1113" y="1698"/>
                    </a:lnTo>
                    <a:lnTo>
                      <a:pt x="1148" y="1703"/>
                    </a:lnTo>
                    <a:lnTo>
                      <a:pt x="1182" y="1706"/>
                    </a:lnTo>
                    <a:lnTo>
                      <a:pt x="1217" y="1708"/>
                    </a:lnTo>
                    <a:lnTo>
                      <a:pt x="1252" y="1708"/>
                    </a:lnTo>
                    <a:lnTo>
                      <a:pt x="1288" y="1706"/>
                    </a:lnTo>
                    <a:lnTo>
                      <a:pt x="1323" y="1703"/>
                    </a:lnTo>
                    <a:lnTo>
                      <a:pt x="1358" y="1698"/>
                    </a:lnTo>
                    <a:lnTo>
                      <a:pt x="1394" y="1691"/>
                    </a:lnTo>
                    <a:lnTo>
                      <a:pt x="1429" y="1680"/>
                    </a:lnTo>
                    <a:lnTo>
                      <a:pt x="1464" y="1670"/>
                    </a:lnTo>
                    <a:lnTo>
                      <a:pt x="1499" y="1658"/>
                    </a:lnTo>
                    <a:lnTo>
                      <a:pt x="1532" y="1644"/>
                    </a:lnTo>
                    <a:lnTo>
                      <a:pt x="1532" y="1644"/>
                    </a:lnTo>
                    <a:lnTo>
                      <a:pt x="1563" y="1630"/>
                    </a:lnTo>
                    <a:lnTo>
                      <a:pt x="1591" y="1614"/>
                    </a:lnTo>
                    <a:lnTo>
                      <a:pt x="1619" y="1597"/>
                    </a:lnTo>
                    <a:lnTo>
                      <a:pt x="1647" y="1580"/>
                    </a:lnTo>
                    <a:lnTo>
                      <a:pt x="1673" y="1560"/>
                    </a:lnTo>
                    <a:lnTo>
                      <a:pt x="1699" y="1540"/>
                    </a:lnTo>
                    <a:lnTo>
                      <a:pt x="1723" y="1519"/>
                    </a:lnTo>
                    <a:lnTo>
                      <a:pt x="1747" y="1496"/>
                    </a:lnTo>
                    <a:lnTo>
                      <a:pt x="1768" y="1472"/>
                    </a:lnTo>
                    <a:lnTo>
                      <a:pt x="1791" y="1448"/>
                    </a:lnTo>
                    <a:lnTo>
                      <a:pt x="1810" y="1422"/>
                    </a:lnTo>
                    <a:lnTo>
                      <a:pt x="1829" y="1396"/>
                    </a:lnTo>
                    <a:lnTo>
                      <a:pt x="1848" y="1369"/>
                    </a:lnTo>
                    <a:lnTo>
                      <a:pt x="1864" y="1340"/>
                    </a:lnTo>
                    <a:lnTo>
                      <a:pt x="1880" y="1312"/>
                    </a:lnTo>
                    <a:lnTo>
                      <a:pt x="1895" y="1283"/>
                    </a:lnTo>
                    <a:lnTo>
                      <a:pt x="1897" y="1276"/>
                    </a:lnTo>
                    <a:lnTo>
                      <a:pt x="1897" y="1276"/>
                    </a:lnTo>
                    <a:lnTo>
                      <a:pt x="1913" y="1241"/>
                    </a:lnTo>
                    <a:lnTo>
                      <a:pt x="1925" y="1206"/>
                    </a:lnTo>
                    <a:lnTo>
                      <a:pt x="1935" y="1170"/>
                    </a:lnTo>
                    <a:lnTo>
                      <a:pt x="1944" y="1133"/>
                    </a:lnTo>
                    <a:lnTo>
                      <a:pt x="1951" y="1097"/>
                    </a:lnTo>
                    <a:lnTo>
                      <a:pt x="1956" y="1060"/>
                    </a:lnTo>
                    <a:lnTo>
                      <a:pt x="1960" y="1022"/>
                    </a:lnTo>
                    <a:lnTo>
                      <a:pt x="1961" y="986"/>
                    </a:lnTo>
                    <a:lnTo>
                      <a:pt x="1961" y="300"/>
                    </a:lnTo>
                    <a:lnTo>
                      <a:pt x="2053" y="281"/>
                    </a:lnTo>
                    <a:lnTo>
                      <a:pt x="2053" y="281"/>
                    </a:lnTo>
                    <a:lnTo>
                      <a:pt x="2064" y="307"/>
                    </a:lnTo>
                    <a:lnTo>
                      <a:pt x="2078" y="331"/>
                    </a:lnTo>
                    <a:lnTo>
                      <a:pt x="2092" y="352"/>
                    </a:lnTo>
                    <a:lnTo>
                      <a:pt x="2111" y="371"/>
                    </a:lnTo>
                    <a:lnTo>
                      <a:pt x="2132" y="389"/>
                    </a:lnTo>
                    <a:lnTo>
                      <a:pt x="2153" y="403"/>
                    </a:lnTo>
                    <a:lnTo>
                      <a:pt x="2177" y="415"/>
                    </a:lnTo>
                    <a:lnTo>
                      <a:pt x="2203" y="423"/>
                    </a:lnTo>
                    <a:lnTo>
                      <a:pt x="2203" y="838"/>
                    </a:lnTo>
                    <a:lnTo>
                      <a:pt x="2203" y="838"/>
                    </a:lnTo>
                    <a:lnTo>
                      <a:pt x="2186" y="843"/>
                    </a:lnTo>
                    <a:lnTo>
                      <a:pt x="2170" y="850"/>
                    </a:lnTo>
                    <a:lnTo>
                      <a:pt x="2154" y="859"/>
                    </a:lnTo>
                    <a:lnTo>
                      <a:pt x="2139" y="868"/>
                    </a:lnTo>
                    <a:lnTo>
                      <a:pt x="2125" y="878"/>
                    </a:lnTo>
                    <a:lnTo>
                      <a:pt x="2111" y="890"/>
                    </a:lnTo>
                    <a:lnTo>
                      <a:pt x="2099" y="903"/>
                    </a:lnTo>
                    <a:lnTo>
                      <a:pt x="2088" y="915"/>
                    </a:lnTo>
                    <a:lnTo>
                      <a:pt x="2078" y="929"/>
                    </a:lnTo>
                    <a:lnTo>
                      <a:pt x="2069" y="944"/>
                    </a:lnTo>
                    <a:lnTo>
                      <a:pt x="2062" y="960"/>
                    </a:lnTo>
                    <a:lnTo>
                      <a:pt x="2055" y="975"/>
                    </a:lnTo>
                    <a:lnTo>
                      <a:pt x="2050" y="993"/>
                    </a:lnTo>
                    <a:lnTo>
                      <a:pt x="2047" y="1010"/>
                    </a:lnTo>
                    <a:lnTo>
                      <a:pt x="2045" y="1028"/>
                    </a:lnTo>
                    <a:lnTo>
                      <a:pt x="2043" y="1047"/>
                    </a:lnTo>
                    <a:lnTo>
                      <a:pt x="2043" y="1146"/>
                    </a:lnTo>
                    <a:lnTo>
                      <a:pt x="2043" y="1146"/>
                    </a:lnTo>
                    <a:lnTo>
                      <a:pt x="2045" y="1156"/>
                    </a:lnTo>
                    <a:lnTo>
                      <a:pt x="2048" y="1166"/>
                    </a:lnTo>
                    <a:lnTo>
                      <a:pt x="2053" y="1175"/>
                    </a:lnTo>
                    <a:lnTo>
                      <a:pt x="2059" y="1184"/>
                    </a:lnTo>
                    <a:lnTo>
                      <a:pt x="2067" y="1191"/>
                    </a:lnTo>
                    <a:lnTo>
                      <a:pt x="2078" y="1196"/>
                    </a:lnTo>
                    <a:lnTo>
                      <a:pt x="2088" y="1199"/>
                    </a:lnTo>
                    <a:lnTo>
                      <a:pt x="2099" y="1201"/>
                    </a:lnTo>
                    <a:lnTo>
                      <a:pt x="2099" y="1201"/>
                    </a:lnTo>
                    <a:lnTo>
                      <a:pt x="2109" y="1199"/>
                    </a:lnTo>
                    <a:lnTo>
                      <a:pt x="2120" y="1196"/>
                    </a:lnTo>
                    <a:lnTo>
                      <a:pt x="2130" y="1191"/>
                    </a:lnTo>
                    <a:lnTo>
                      <a:pt x="2139" y="1184"/>
                    </a:lnTo>
                    <a:lnTo>
                      <a:pt x="2146" y="1175"/>
                    </a:lnTo>
                    <a:lnTo>
                      <a:pt x="2151" y="1166"/>
                    </a:lnTo>
                    <a:lnTo>
                      <a:pt x="2153" y="1156"/>
                    </a:lnTo>
                    <a:lnTo>
                      <a:pt x="2154" y="1146"/>
                    </a:lnTo>
                    <a:lnTo>
                      <a:pt x="2154" y="1047"/>
                    </a:lnTo>
                    <a:lnTo>
                      <a:pt x="2154" y="1047"/>
                    </a:lnTo>
                    <a:lnTo>
                      <a:pt x="2154" y="1034"/>
                    </a:lnTo>
                    <a:lnTo>
                      <a:pt x="2156" y="1026"/>
                    </a:lnTo>
                    <a:lnTo>
                      <a:pt x="2163" y="1005"/>
                    </a:lnTo>
                    <a:lnTo>
                      <a:pt x="2172" y="988"/>
                    </a:lnTo>
                    <a:lnTo>
                      <a:pt x="2186" y="972"/>
                    </a:lnTo>
                    <a:lnTo>
                      <a:pt x="2201" y="960"/>
                    </a:lnTo>
                    <a:lnTo>
                      <a:pt x="2219" y="949"/>
                    </a:lnTo>
                    <a:lnTo>
                      <a:pt x="2238" y="944"/>
                    </a:lnTo>
                    <a:lnTo>
                      <a:pt x="2248" y="942"/>
                    </a:lnTo>
                    <a:lnTo>
                      <a:pt x="2259" y="942"/>
                    </a:lnTo>
                    <a:lnTo>
                      <a:pt x="2259" y="942"/>
                    </a:lnTo>
                    <a:lnTo>
                      <a:pt x="2269" y="942"/>
                    </a:lnTo>
                    <a:lnTo>
                      <a:pt x="2280" y="944"/>
                    </a:lnTo>
                    <a:lnTo>
                      <a:pt x="2300" y="949"/>
                    </a:lnTo>
                    <a:lnTo>
                      <a:pt x="2318" y="960"/>
                    </a:lnTo>
                    <a:lnTo>
                      <a:pt x="2333" y="972"/>
                    </a:lnTo>
                    <a:lnTo>
                      <a:pt x="2346" y="988"/>
                    </a:lnTo>
                    <a:lnTo>
                      <a:pt x="2356" y="1005"/>
                    </a:lnTo>
                    <a:lnTo>
                      <a:pt x="2361" y="1026"/>
                    </a:lnTo>
                    <a:lnTo>
                      <a:pt x="2363" y="1034"/>
                    </a:lnTo>
                    <a:lnTo>
                      <a:pt x="2363" y="1047"/>
                    </a:lnTo>
                    <a:lnTo>
                      <a:pt x="2363" y="1146"/>
                    </a:lnTo>
                    <a:lnTo>
                      <a:pt x="2363" y="1146"/>
                    </a:lnTo>
                    <a:lnTo>
                      <a:pt x="2365" y="1156"/>
                    </a:lnTo>
                    <a:lnTo>
                      <a:pt x="2368" y="1166"/>
                    </a:lnTo>
                    <a:lnTo>
                      <a:pt x="2373" y="1175"/>
                    </a:lnTo>
                    <a:lnTo>
                      <a:pt x="2380" y="1184"/>
                    </a:lnTo>
                    <a:lnTo>
                      <a:pt x="2387" y="1191"/>
                    </a:lnTo>
                    <a:lnTo>
                      <a:pt x="2398" y="1196"/>
                    </a:lnTo>
                    <a:lnTo>
                      <a:pt x="2408" y="1199"/>
                    </a:lnTo>
                    <a:lnTo>
                      <a:pt x="2419" y="1201"/>
                    </a:lnTo>
                    <a:lnTo>
                      <a:pt x="2419" y="1201"/>
                    </a:lnTo>
                    <a:lnTo>
                      <a:pt x="2431" y="1199"/>
                    </a:lnTo>
                    <a:lnTo>
                      <a:pt x="2441" y="1196"/>
                    </a:lnTo>
                    <a:lnTo>
                      <a:pt x="2450" y="1191"/>
                    </a:lnTo>
                    <a:lnTo>
                      <a:pt x="2459" y="1184"/>
                    </a:lnTo>
                    <a:lnTo>
                      <a:pt x="2466" y="1175"/>
                    </a:lnTo>
                    <a:lnTo>
                      <a:pt x="2471" y="1166"/>
                    </a:lnTo>
                    <a:lnTo>
                      <a:pt x="2474" y="1156"/>
                    </a:lnTo>
                    <a:lnTo>
                      <a:pt x="2474" y="1146"/>
                    </a:lnTo>
                    <a:lnTo>
                      <a:pt x="2474" y="1047"/>
                    </a:lnTo>
                    <a:lnTo>
                      <a:pt x="2474" y="1047"/>
                    </a:lnTo>
                    <a:lnTo>
                      <a:pt x="2474" y="1028"/>
                    </a:lnTo>
                    <a:lnTo>
                      <a:pt x="2473" y="1010"/>
                    </a:lnTo>
                    <a:lnTo>
                      <a:pt x="2467" y="993"/>
                    </a:lnTo>
                    <a:lnTo>
                      <a:pt x="2462" y="975"/>
                    </a:lnTo>
                    <a:lnTo>
                      <a:pt x="2457" y="960"/>
                    </a:lnTo>
                    <a:lnTo>
                      <a:pt x="2448" y="944"/>
                    </a:lnTo>
                    <a:lnTo>
                      <a:pt x="2439" y="929"/>
                    </a:lnTo>
                    <a:lnTo>
                      <a:pt x="2429" y="915"/>
                    </a:lnTo>
                    <a:lnTo>
                      <a:pt x="2419" y="903"/>
                    </a:lnTo>
                    <a:lnTo>
                      <a:pt x="2406" y="890"/>
                    </a:lnTo>
                    <a:lnTo>
                      <a:pt x="2394" y="878"/>
                    </a:lnTo>
                    <a:lnTo>
                      <a:pt x="2379" y="868"/>
                    </a:lnTo>
                    <a:lnTo>
                      <a:pt x="2365" y="859"/>
                    </a:lnTo>
                    <a:lnTo>
                      <a:pt x="2349" y="850"/>
                    </a:lnTo>
                    <a:lnTo>
                      <a:pt x="2332" y="843"/>
                    </a:lnTo>
                    <a:lnTo>
                      <a:pt x="2314" y="838"/>
                    </a:lnTo>
                    <a:lnTo>
                      <a:pt x="2314" y="423"/>
                    </a:lnTo>
                    <a:lnTo>
                      <a:pt x="2314" y="423"/>
                    </a:lnTo>
                    <a:lnTo>
                      <a:pt x="2332" y="418"/>
                    </a:lnTo>
                    <a:lnTo>
                      <a:pt x="2349" y="411"/>
                    </a:lnTo>
                    <a:lnTo>
                      <a:pt x="2365" y="404"/>
                    </a:lnTo>
                    <a:lnTo>
                      <a:pt x="2380" y="396"/>
                    </a:lnTo>
                    <a:lnTo>
                      <a:pt x="2394" y="385"/>
                    </a:lnTo>
                    <a:lnTo>
                      <a:pt x="2406" y="373"/>
                    </a:lnTo>
                    <a:lnTo>
                      <a:pt x="2419" y="361"/>
                    </a:lnTo>
                    <a:lnTo>
                      <a:pt x="2431" y="347"/>
                    </a:lnTo>
                    <a:lnTo>
                      <a:pt x="2441" y="333"/>
                    </a:lnTo>
                    <a:lnTo>
                      <a:pt x="2450" y="319"/>
                    </a:lnTo>
                    <a:lnTo>
                      <a:pt x="2457" y="304"/>
                    </a:lnTo>
                    <a:lnTo>
                      <a:pt x="2464" y="286"/>
                    </a:lnTo>
                    <a:lnTo>
                      <a:pt x="2469" y="271"/>
                    </a:lnTo>
                    <a:lnTo>
                      <a:pt x="2473" y="253"/>
                    </a:lnTo>
                    <a:lnTo>
                      <a:pt x="2474" y="234"/>
                    </a:lnTo>
                    <a:lnTo>
                      <a:pt x="2476" y="217"/>
                    </a:lnTo>
                    <a:lnTo>
                      <a:pt x="2476" y="217"/>
                    </a:lnTo>
                    <a:close/>
                    <a:moveTo>
                      <a:pt x="216" y="321"/>
                    </a:moveTo>
                    <a:lnTo>
                      <a:pt x="216" y="321"/>
                    </a:lnTo>
                    <a:lnTo>
                      <a:pt x="205" y="321"/>
                    </a:lnTo>
                    <a:lnTo>
                      <a:pt x="195" y="319"/>
                    </a:lnTo>
                    <a:lnTo>
                      <a:pt x="176" y="312"/>
                    </a:lnTo>
                    <a:lnTo>
                      <a:pt x="158" y="304"/>
                    </a:lnTo>
                    <a:lnTo>
                      <a:pt x="143" y="290"/>
                    </a:lnTo>
                    <a:lnTo>
                      <a:pt x="129" y="276"/>
                    </a:lnTo>
                    <a:lnTo>
                      <a:pt x="120" y="257"/>
                    </a:lnTo>
                    <a:lnTo>
                      <a:pt x="113" y="238"/>
                    </a:lnTo>
                    <a:lnTo>
                      <a:pt x="111" y="227"/>
                    </a:lnTo>
                    <a:lnTo>
                      <a:pt x="111" y="217"/>
                    </a:lnTo>
                    <a:lnTo>
                      <a:pt x="111" y="217"/>
                    </a:lnTo>
                    <a:lnTo>
                      <a:pt x="111" y="206"/>
                    </a:lnTo>
                    <a:lnTo>
                      <a:pt x="113" y="196"/>
                    </a:lnTo>
                    <a:lnTo>
                      <a:pt x="120" y="175"/>
                    </a:lnTo>
                    <a:lnTo>
                      <a:pt x="129" y="158"/>
                    </a:lnTo>
                    <a:lnTo>
                      <a:pt x="143" y="142"/>
                    </a:lnTo>
                    <a:lnTo>
                      <a:pt x="158" y="130"/>
                    </a:lnTo>
                    <a:lnTo>
                      <a:pt x="176" y="120"/>
                    </a:lnTo>
                    <a:lnTo>
                      <a:pt x="195" y="114"/>
                    </a:lnTo>
                    <a:lnTo>
                      <a:pt x="205" y="113"/>
                    </a:lnTo>
                    <a:lnTo>
                      <a:pt x="216" y="113"/>
                    </a:lnTo>
                    <a:lnTo>
                      <a:pt x="216" y="113"/>
                    </a:lnTo>
                    <a:lnTo>
                      <a:pt x="226" y="113"/>
                    </a:lnTo>
                    <a:lnTo>
                      <a:pt x="236" y="114"/>
                    </a:lnTo>
                    <a:lnTo>
                      <a:pt x="257" y="120"/>
                    </a:lnTo>
                    <a:lnTo>
                      <a:pt x="275" y="130"/>
                    </a:lnTo>
                    <a:lnTo>
                      <a:pt x="290" y="142"/>
                    </a:lnTo>
                    <a:lnTo>
                      <a:pt x="303" y="158"/>
                    </a:lnTo>
                    <a:lnTo>
                      <a:pt x="313" y="175"/>
                    </a:lnTo>
                    <a:lnTo>
                      <a:pt x="318" y="196"/>
                    </a:lnTo>
                    <a:lnTo>
                      <a:pt x="320" y="206"/>
                    </a:lnTo>
                    <a:lnTo>
                      <a:pt x="320" y="217"/>
                    </a:lnTo>
                    <a:lnTo>
                      <a:pt x="320" y="217"/>
                    </a:lnTo>
                    <a:lnTo>
                      <a:pt x="320" y="227"/>
                    </a:lnTo>
                    <a:lnTo>
                      <a:pt x="318" y="238"/>
                    </a:lnTo>
                    <a:lnTo>
                      <a:pt x="313" y="257"/>
                    </a:lnTo>
                    <a:lnTo>
                      <a:pt x="303" y="276"/>
                    </a:lnTo>
                    <a:lnTo>
                      <a:pt x="290" y="290"/>
                    </a:lnTo>
                    <a:lnTo>
                      <a:pt x="275" y="304"/>
                    </a:lnTo>
                    <a:lnTo>
                      <a:pt x="257" y="312"/>
                    </a:lnTo>
                    <a:lnTo>
                      <a:pt x="236" y="319"/>
                    </a:lnTo>
                    <a:lnTo>
                      <a:pt x="226" y="321"/>
                    </a:lnTo>
                    <a:lnTo>
                      <a:pt x="216" y="321"/>
                    </a:lnTo>
                    <a:lnTo>
                      <a:pt x="216" y="321"/>
                    </a:lnTo>
                    <a:close/>
                    <a:moveTo>
                      <a:pt x="1238" y="1597"/>
                    </a:moveTo>
                    <a:lnTo>
                      <a:pt x="1238" y="1597"/>
                    </a:lnTo>
                    <a:lnTo>
                      <a:pt x="1200" y="1595"/>
                    </a:lnTo>
                    <a:lnTo>
                      <a:pt x="1160" y="1592"/>
                    </a:lnTo>
                    <a:lnTo>
                      <a:pt x="1122" y="1586"/>
                    </a:lnTo>
                    <a:lnTo>
                      <a:pt x="1085" y="1578"/>
                    </a:lnTo>
                    <a:lnTo>
                      <a:pt x="1048" y="1567"/>
                    </a:lnTo>
                    <a:lnTo>
                      <a:pt x="1012" y="1554"/>
                    </a:lnTo>
                    <a:lnTo>
                      <a:pt x="977" y="1538"/>
                    </a:lnTo>
                    <a:lnTo>
                      <a:pt x="942" y="1522"/>
                    </a:lnTo>
                    <a:lnTo>
                      <a:pt x="911" y="1501"/>
                    </a:lnTo>
                    <a:lnTo>
                      <a:pt x="878" y="1481"/>
                    </a:lnTo>
                    <a:lnTo>
                      <a:pt x="849" y="1458"/>
                    </a:lnTo>
                    <a:lnTo>
                      <a:pt x="819" y="1432"/>
                    </a:lnTo>
                    <a:lnTo>
                      <a:pt x="793" y="1404"/>
                    </a:lnTo>
                    <a:lnTo>
                      <a:pt x="767" y="1376"/>
                    </a:lnTo>
                    <a:lnTo>
                      <a:pt x="742" y="1345"/>
                    </a:lnTo>
                    <a:lnTo>
                      <a:pt x="722" y="1314"/>
                    </a:lnTo>
                    <a:lnTo>
                      <a:pt x="1754" y="1314"/>
                    </a:lnTo>
                    <a:lnTo>
                      <a:pt x="1754" y="1314"/>
                    </a:lnTo>
                    <a:lnTo>
                      <a:pt x="1734" y="1345"/>
                    </a:lnTo>
                    <a:lnTo>
                      <a:pt x="1709" y="1376"/>
                    </a:lnTo>
                    <a:lnTo>
                      <a:pt x="1683" y="1404"/>
                    </a:lnTo>
                    <a:lnTo>
                      <a:pt x="1657" y="1432"/>
                    </a:lnTo>
                    <a:lnTo>
                      <a:pt x="1627" y="1458"/>
                    </a:lnTo>
                    <a:lnTo>
                      <a:pt x="1598" y="1481"/>
                    </a:lnTo>
                    <a:lnTo>
                      <a:pt x="1565" y="1501"/>
                    </a:lnTo>
                    <a:lnTo>
                      <a:pt x="1534" y="1522"/>
                    </a:lnTo>
                    <a:lnTo>
                      <a:pt x="1499" y="1538"/>
                    </a:lnTo>
                    <a:lnTo>
                      <a:pt x="1464" y="1554"/>
                    </a:lnTo>
                    <a:lnTo>
                      <a:pt x="1428" y="1567"/>
                    </a:lnTo>
                    <a:lnTo>
                      <a:pt x="1391" y="1578"/>
                    </a:lnTo>
                    <a:lnTo>
                      <a:pt x="1354" y="1586"/>
                    </a:lnTo>
                    <a:lnTo>
                      <a:pt x="1316" y="1592"/>
                    </a:lnTo>
                    <a:lnTo>
                      <a:pt x="1276" y="1595"/>
                    </a:lnTo>
                    <a:lnTo>
                      <a:pt x="1238" y="1597"/>
                    </a:lnTo>
                    <a:lnTo>
                      <a:pt x="1238" y="1597"/>
                    </a:lnTo>
                    <a:close/>
                    <a:moveTo>
                      <a:pt x="1850" y="986"/>
                    </a:moveTo>
                    <a:lnTo>
                      <a:pt x="1850" y="986"/>
                    </a:lnTo>
                    <a:lnTo>
                      <a:pt x="1850" y="1014"/>
                    </a:lnTo>
                    <a:lnTo>
                      <a:pt x="1847" y="1041"/>
                    </a:lnTo>
                    <a:lnTo>
                      <a:pt x="1845" y="1069"/>
                    </a:lnTo>
                    <a:lnTo>
                      <a:pt x="1840" y="1097"/>
                    </a:lnTo>
                    <a:lnTo>
                      <a:pt x="1834" y="1123"/>
                    </a:lnTo>
                    <a:lnTo>
                      <a:pt x="1827" y="1151"/>
                    </a:lnTo>
                    <a:lnTo>
                      <a:pt x="1819" y="1177"/>
                    </a:lnTo>
                    <a:lnTo>
                      <a:pt x="1810" y="1203"/>
                    </a:lnTo>
                    <a:lnTo>
                      <a:pt x="666" y="1203"/>
                    </a:lnTo>
                    <a:lnTo>
                      <a:pt x="666" y="1203"/>
                    </a:lnTo>
                    <a:lnTo>
                      <a:pt x="656" y="1177"/>
                    </a:lnTo>
                    <a:lnTo>
                      <a:pt x="649" y="1151"/>
                    </a:lnTo>
                    <a:lnTo>
                      <a:pt x="642" y="1123"/>
                    </a:lnTo>
                    <a:lnTo>
                      <a:pt x="635" y="1097"/>
                    </a:lnTo>
                    <a:lnTo>
                      <a:pt x="631" y="1069"/>
                    </a:lnTo>
                    <a:lnTo>
                      <a:pt x="628" y="1041"/>
                    </a:lnTo>
                    <a:lnTo>
                      <a:pt x="626" y="1014"/>
                    </a:lnTo>
                    <a:lnTo>
                      <a:pt x="624" y="986"/>
                    </a:lnTo>
                    <a:lnTo>
                      <a:pt x="624" y="311"/>
                    </a:lnTo>
                    <a:lnTo>
                      <a:pt x="1850" y="311"/>
                    </a:lnTo>
                    <a:lnTo>
                      <a:pt x="1850" y="986"/>
                    </a:lnTo>
                    <a:close/>
                    <a:moveTo>
                      <a:pt x="2259" y="319"/>
                    </a:moveTo>
                    <a:lnTo>
                      <a:pt x="2259" y="319"/>
                    </a:lnTo>
                    <a:lnTo>
                      <a:pt x="2248" y="319"/>
                    </a:lnTo>
                    <a:lnTo>
                      <a:pt x="2238" y="318"/>
                    </a:lnTo>
                    <a:lnTo>
                      <a:pt x="2219" y="311"/>
                    </a:lnTo>
                    <a:lnTo>
                      <a:pt x="2201" y="302"/>
                    </a:lnTo>
                    <a:lnTo>
                      <a:pt x="2186" y="288"/>
                    </a:lnTo>
                    <a:lnTo>
                      <a:pt x="2172" y="274"/>
                    </a:lnTo>
                    <a:lnTo>
                      <a:pt x="2163" y="255"/>
                    </a:lnTo>
                    <a:lnTo>
                      <a:pt x="2156" y="236"/>
                    </a:lnTo>
                    <a:lnTo>
                      <a:pt x="2154" y="225"/>
                    </a:lnTo>
                    <a:lnTo>
                      <a:pt x="2154" y="215"/>
                    </a:lnTo>
                    <a:lnTo>
                      <a:pt x="2154" y="215"/>
                    </a:lnTo>
                    <a:lnTo>
                      <a:pt x="2154" y="205"/>
                    </a:lnTo>
                    <a:lnTo>
                      <a:pt x="2156" y="194"/>
                    </a:lnTo>
                    <a:lnTo>
                      <a:pt x="2163" y="175"/>
                    </a:lnTo>
                    <a:lnTo>
                      <a:pt x="2172" y="156"/>
                    </a:lnTo>
                    <a:lnTo>
                      <a:pt x="2186" y="140"/>
                    </a:lnTo>
                    <a:lnTo>
                      <a:pt x="2201" y="128"/>
                    </a:lnTo>
                    <a:lnTo>
                      <a:pt x="2219" y="118"/>
                    </a:lnTo>
                    <a:lnTo>
                      <a:pt x="2238" y="113"/>
                    </a:lnTo>
                    <a:lnTo>
                      <a:pt x="2248" y="111"/>
                    </a:lnTo>
                    <a:lnTo>
                      <a:pt x="2259" y="111"/>
                    </a:lnTo>
                    <a:lnTo>
                      <a:pt x="2259" y="111"/>
                    </a:lnTo>
                    <a:lnTo>
                      <a:pt x="2269" y="111"/>
                    </a:lnTo>
                    <a:lnTo>
                      <a:pt x="2280" y="113"/>
                    </a:lnTo>
                    <a:lnTo>
                      <a:pt x="2300" y="118"/>
                    </a:lnTo>
                    <a:lnTo>
                      <a:pt x="2318" y="128"/>
                    </a:lnTo>
                    <a:lnTo>
                      <a:pt x="2333" y="140"/>
                    </a:lnTo>
                    <a:lnTo>
                      <a:pt x="2346" y="156"/>
                    </a:lnTo>
                    <a:lnTo>
                      <a:pt x="2356" y="175"/>
                    </a:lnTo>
                    <a:lnTo>
                      <a:pt x="2361" y="194"/>
                    </a:lnTo>
                    <a:lnTo>
                      <a:pt x="2363" y="205"/>
                    </a:lnTo>
                    <a:lnTo>
                      <a:pt x="2363" y="215"/>
                    </a:lnTo>
                    <a:lnTo>
                      <a:pt x="2363" y="215"/>
                    </a:lnTo>
                    <a:lnTo>
                      <a:pt x="2363" y="225"/>
                    </a:lnTo>
                    <a:lnTo>
                      <a:pt x="2361" y="236"/>
                    </a:lnTo>
                    <a:lnTo>
                      <a:pt x="2356" y="255"/>
                    </a:lnTo>
                    <a:lnTo>
                      <a:pt x="2347" y="274"/>
                    </a:lnTo>
                    <a:lnTo>
                      <a:pt x="2333" y="290"/>
                    </a:lnTo>
                    <a:lnTo>
                      <a:pt x="2320" y="302"/>
                    </a:lnTo>
                    <a:lnTo>
                      <a:pt x="2302" y="312"/>
                    </a:lnTo>
                    <a:lnTo>
                      <a:pt x="2281" y="319"/>
                    </a:lnTo>
                    <a:lnTo>
                      <a:pt x="2271" y="321"/>
                    </a:lnTo>
                    <a:lnTo>
                      <a:pt x="2260" y="321"/>
                    </a:lnTo>
                    <a:lnTo>
                      <a:pt x="2260" y="321"/>
                    </a:lnTo>
                    <a:lnTo>
                      <a:pt x="2260" y="321"/>
                    </a:lnTo>
                    <a:lnTo>
                      <a:pt x="2259" y="319"/>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sp>
            <p:nvSpPr>
              <p:cNvPr id="15" name="Freeform 185">
                <a:extLst>
                  <a:ext uri="{FF2B5EF4-FFF2-40B4-BE49-F238E27FC236}">
                    <a16:creationId xmlns:a16="http://schemas.microsoft.com/office/drawing/2014/main" id="{E6B5EB15-FC29-4E0D-8600-967EFC12C07B}"/>
                  </a:ext>
                </a:extLst>
              </p:cNvPr>
              <p:cNvSpPr>
                <a:spLocks/>
              </p:cNvSpPr>
              <p:nvPr/>
            </p:nvSpPr>
            <p:spPr bwMode="auto">
              <a:xfrm>
                <a:off x="8399196" y="3674504"/>
                <a:ext cx="61847" cy="111626"/>
              </a:xfrm>
              <a:custGeom>
                <a:avLst/>
                <a:gdLst>
                  <a:gd name="T0" fmla="*/ 21 w 411"/>
                  <a:gd name="T1" fmla="*/ 726 h 739"/>
                  <a:gd name="T2" fmla="*/ 40 w 411"/>
                  <a:gd name="T3" fmla="*/ 736 h 739"/>
                  <a:gd name="T4" fmla="*/ 61 w 411"/>
                  <a:gd name="T5" fmla="*/ 739 h 739"/>
                  <a:gd name="T6" fmla="*/ 82 w 411"/>
                  <a:gd name="T7" fmla="*/ 734 h 739"/>
                  <a:gd name="T8" fmla="*/ 99 w 411"/>
                  <a:gd name="T9" fmla="*/ 720 h 739"/>
                  <a:gd name="T10" fmla="*/ 397 w 411"/>
                  <a:gd name="T11" fmla="*/ 394 h 739"/>
                  <a:gd name="T12" fmla="*/ 407 w 411"/>
                  <a:gd name="T13" fmla="*/ 375 h 739"/>
                  <a:gd name="T14" fmla="*/ 411 w 411"/>
                  <a:gd name="T15" fmla="*/ 354 h 739"/>
                  <a:gd name="T16" fmla="*/ 405 w 411"/>
                  <a:gd name="T17" fmla="*/ 333 h 739"/>
                  <a:gd name="T18" fmla="*/ 391 w 411"/>
                  <a:gd name="T19" fmla="*/ 314 h 739"/>
                  <a:gd name="T20" fmla="*/ 385 w 411"/>
                  <a:gd name="T21" fmla="*/ 309 h 739"/>
                  <a:gd name="T22" fmla="*/ 365 w 411"/>
                  <a:gd name="T23" fmla="*/ 302 h 739"/>
                  <a:gd name="T24" fmla="*/ 188 w 411"/>
                  <a:gd name="T25" fmla="*/ 300 h 739"/>
                  <a:gd name="T26" fmla="*/ 393 w 411"/>
                  <a:gd name="T27" fmla="*/ 90 h 739"/>
                  <a:gd name="T28" fmla="*/ 404 w 411"/>
                  <a:gd name="T29" fmla="*/ 71 h 739"/>
                  <a:gd name="T30" fmla="*/ 405 w 411"/>
                  <a:gd name="T31" fmla="*/ 50 h 739"/>
                  <a:gd name="T32" fmla="*/ 398 w 411"/>
                  <a:gd name="T33" fmla="*/ 29 h 739"/>
                  <a:gd name="T34" fmla="*/ 386 w 411"/>
                  <a:gd name="T35" fmla="*/ 12 h 739"/>
                  <a:gd name="T36" fmla="*/ 378 w 411"/>
                  <a:gd name="T37" fmla="*/ 7 h 739"/>
                  <a:gd name="T38" fmla="*/ 358 w 411"/>
                  <a:gd name="T39" fmla="*/ 0 h 739"/>
                  <a:gd name="T40" fmla="*/ 339 w 411"/>
                  <a:gd name="T41" fmla="*/ 0 h 739"/>
                  <a:gd name="T42" fmla="*/ 322 w 411"/>
                  <a:gd name="T43" fmla="*/ 7 h 739"/>
                  <a:gd name="T44" fmla="*/ 16 w 411"/>
                  <a:gd name="T45" fmla="*/ 318 h 739"/>
                  <a:gd name="T46" fmla="*/ 9 w 411"/>
                  <a:gd name="T47" fmla="*/ 326 h 739"/>
                  <a:gd name="T48" fmla="*/ 2 w 411"/>
                  <a:gd name="T49" fmla="*/ 347 h 739"/>
                  <a:gd name="T50" fmla="*/ 2 w 411"/>
                  <a:gd name="T51" fmla="*/ 368 h 739"/>
                  <a:gd name="T52" fmla="*/ 11 w 411"/>
                  <a:gd name="T53" fmla="*/ 387 h 739"/>
                  <a:gd name="T54" fmla="*/ 18 w 411"/>
                  <a:gd name="T55" fmla="*/ 396 h 739"/>
                  <a:gd name="T56" fmla="*/ 35 w 411"/>
                  <a:gd name="T57" fmla="*/ 408 h 739"/>
                  <a:gd name="T58" fmla="*/ 56 w 411"/>
                  <a:gd name="T59" fmla="*/ 413 h 739"/>
                  <a:gd name="T60" fmla="*/ 18 w 411"/>
                  <a:gd name="T61" fmla="*/ 647 h 739"/>
                  <a:gd name="T62" fmla="*/ 11 w 411"/>
                  <a:gd name="T63" fmla="*/ 656 h 739"/>
                  <a:gd name="T64" fmla="*/ 4 w 411"/>
                  <a:gd name="T65" fmla="*/ 677 h 739"/>
                  <a:gd name="T66" fmla="*/ 4 w 411"/>
                  <a:gd name="T67" fmla="*/ 698 h 739"/>
                  <a:gd name="T68" fmla="*/ 14 w 411"/>
                  <a:gd name="T69" fmla="*/ 717 h 739"/>
                  <a:gd name="T70" fmla="*/ 21 w 411"/>
                  <a:gd name="T71" fmla="*/ 72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739">
                    <a:moveTo>
                      <a:pt x="21" y="726"/>
                    </a:moveTo>
                    <a:lnTo>
                      <a:pt x="21" y="726"/>
                    </a:lnTo>
                    <a:lnTo>
                      <a:pt x="30" y="733"/>
                    </a:lnTo>
                    <a:lnTo>
                      <a:pt x="40" y="736"/>
                    </a:lnTo>
                    <a:lnTo>
                      <a:pt x="51" y="739"/>
                    </a:lnTo>
                    <a:lnTo>
                      <a:pt x="61" y="739"/>
                    </a:lnTo>
                    <a:lnTo>
                      <a:pt x="72" y="738"/>
                    </a:lnTo>
                    <a:lnTo>
                      <a:pt x="82" y="734"/>
                    </a:lnTo>
                    <a:lnTo>
                      <a:pt x="91" y="729"/>
                    </a:lnTo>
                    <a:lnTo>
                      <a:pt x="99" y="720"/>
                    </a:lnTo>
                    <a:lnTo>
                      <a:pt x="397" y="394"/>
                    </a:lnTo>
                    <a:lnTo>
                      <a:pt x="397" y="394"/>
                    </a:lnTo>
                    <a:lnTo>
                      <a:pt x="402" y="384"/>
                    </a:lnTo>
                    <a:lnTo>
                      <a:pt x="407" y="375"/>
                    </a:lnTo>
                    <a:lnTo>
                      <a:pt x="409" y="364"/>
                    </a:lnTo>
                    <a:lnTo>
                      <a:pt x="411" y="354"/>
                    </a:lnTo>
                    <a:lnTo>
                      <a:pt x="409" y="344"/>
                    </a:lnTo>
                    <a:lnTo>
                      <a:pt x="405" y="333"/>
                    </a:lnTo>
                    <a:lnTo>
                      <a:pt x="400" y="323"/>
                    </a:lnTo>
                    <a:lnTo>
                      <a:pt x="391" y="314"/>
                    </a:lnTo>
                    <a:lnTo>
                      <a:pt x="391" y="314"/>
                    </a:lnTo>
                    <a:lnTo>
                      <a:pt x="385" y="309"/>
                    </a:lnTo>
                    <a:lnTo>
                      <a:pt x="374" y="304"/>
                    </a:lnTo>
                    <a:lnTo>
                      <a:pt x="365" y="302"/>
                    </a:lnTo>
                    <a:lnTo>
                      <a:pt x="355" y="300"/>
                    </a:lnTo>
                    <a:lnTo>
                      <a:pt x="188" y="300"/>
                    </a:lnTo>
                    <a:lnTo>
                      <a:pt x="393" y="90"/>
                    </a:lnTo>
                    <a:lnTo>
                      <a:pt x="393" y="90"/>
                    </a:lnTo>
                    <a:lnTo>
                      <a:pt x="398" y="82"/>
                    </a:lnTo>
                    <a:lnTo>
                      <a:pt x="404" y="71"/>
                    </a:lnTo>
                    <a:lnTo>
                      <a:pt x="405" y="61"/>
                    </a:lnTo>
                    <a:lnTo>
                      <a:pt x="405" y="50"/>
                    </a:lnTo>
                    <a:lnTo>
                      <a:pt x="404" y="40"/>
                    </a:lnTo>
                    <a:lnTo>
                      <a:pt x="398" y="29"/>
                    </a:lnTo>
                    <a:lnTo>
                      <a:pt x="393" y="21"/>
                    </a:lnTo>
                    <a:lnTo>
                      <a:pt x="386" y="12"/>
                    </a:lnTo>
                    <a:lnTo>
                      <a:pt x="386" y="12"/>
                    </a:lnTo>
                    <a:lnTo>
                      <a:pt x="378" y="7"/>
                    </a:lnTo>
                    <a:lnTo>
                      <a:pt x="369" y="3"/>
                    </a:lnTo>
                    <a:lnTo>
                      <a:pt x="358" y="0"/>
                    </a:lnTo>
                    <a:lnTo>
                      <a:pt x="350" y="0"/>
                    </a:lnTo>
                    <a:lnTo>
                      <a:pt x="339" y="0"/>
                    </a:lnTo>
                    <a:lnTo>
                      <a:pt x="331" y="3"/>
                    </a:lnTo>
                    <a:lnTo>
                      <a:pt x="322" y="7"/>
                    </a:lnTo>
                    <a:lnTo>
                      <a:pt x="313" y="14"/>
                    </a:lnTo>
                    <a:lnTo>
                      <a:pt x="16" y="318"/>
                    </a:lnTo>
                    <a:lnTo>
                      <a:pt x="16" y="318"/>
                    </a:lnTo>
                    <a:lnTo>
                      <a:pt x="9" y="326"/>
                    </a:lnTo>
                    <a:lnTo>
                      <a:pt x="4" y="337"/>
                    </a:lnTo>
                    <a:lnTo>
                      <a:pt x="2" y="347"/>
                    </a:lnTo>
                    <a:lnTo>
                      <a:pt x="0" y="358"/>
                    </a:lnTo>
                    <a:lnTo>
                      <a:pt x="2" y="368"/>
                    </a:lnTo>
                    <a:lnTo>
                      <a:pt x="5" y="378"/>
                    </a:lnTo>
                    <a:lnTo>
                      <a:pt x="11" y="387"/>
                    </a:lnTo>
                    <a:lnTo>
                      <a:pt x="18" y="396"/>
                    </a:lnTo>
                    <a:lnTo>
                      <a:pt x="18" y="396"/>
                    </a:lnTo>
                    <a:lnTo>
                      <a:pt x="26" y="403"/>
                    </a:lnTo>
                    <a:lnTo>
                      <a:pt x="35" y="408"/>
                    </a:lnTo>
                    <a:lnTo>
                      <a:pt x="45" y="411"/>
                    </a:lnTo>
                    <a:lnTo>
                      <a:pt x="56" y="413"/>
                    </a:lnTo>
                    <a:lnTo>
                      <a:pt x="228" y="413"/>
                    </a:lnTo>
                    <a:lnTo>
                      <a:pt x="18" y="647"/>
                    </a:lnTo>
                    <a:lnTo>
                      <a:pt x="18" y="647"/>
                    </a:lnTo>
                    <a:lnTo>
                      <a:pt x="11" y="656"/>
                    </a:lnTo>
                    <a:lnTo>
                      <a:pt x="5" y="667"/>
                    </a:lnTo>
                    <a:lnTo>
                      <a:pt x="4" y="677"/>
                    </a:lnTo>
                    <a:lnTo>
                      <a:pt x="2" y="687"/>
                    </a:lnTo>
                    <a:lnTo>
                      <a:pt x="4" y="698"/>
                    </a:lnTo>
                    <a:lnTo>
                      <a:pt x="7" y="708"/>
                    </a:lnTo>
                    <a:lnTo>
                      <a:pt x="14" y="717"/>
                    </a:lnTo>
                    <a:lnTo>
                      <a:pt x="21" y="726"/>
                    </a:lnTo>
                    <a:lnTo>
                      <a:pt x="21" y="726"/>
                    </a:lnTo>
                    <a:close/>
                  </a:path>
                </a:pathLst>
              </a:custGeom>
              <a:solidFill>
                <a:srgbClr val="53535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ndParaRPr>
              </a:p>
            </p:txBody>
          </p:sp>
        </p:grpSp>
      </p:grpSp>
      <p:pic>
        <p:nvPicPr>
          <p:cNvPr id="16" name="Picture 15" descr="Logo&#10;&#10;Description automatically generated">
            <a:extLst>
              <a:ext uri="{FF2B5EF4-FFF2-40B4-BE49-F238E27FC236}">
                <a16:creationId xmlns:a16="http://schemas.microsoft.com/office/drawing/2014/main" id="{DD012ABA-BE15-44DD-AA11-94A10AC3A0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5434" y="4645996"/>
            <a:ext cx="3207425" cy="731293"/>
          </a:xfrm>
          <a:prstGeom prst="rect">
            <a:avLst/>
          </a:prstGeom>
        </p:spPr>
      </p:pic>
    </p:spTree>
    <p:extLst>
      <p:ext uri="{BB962C8B-B14F-4D97-AF65-F5344CB8AC3E}">
        <p14:creationId xmlns:p14="http://schemas.microsoft.com/office/powerpoint/2010/main" val="236971022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B7C3E-7226-4FFC-8E7F-1E383D53B5BA}"/>
              </a:ext>
            </a:extLst>
          </p:cNvPr>
          <p:cNvPicPr>
            <a:picLocks noChangeAspect="1"/>
          </p:cNvPicPr>
          <p:nvPr/>
        </p:nvPicPr>
        <p:blipFill>
          <a:blip r:embed="rId2"/>
          <a:stretch>
            <a:fillRect/>
          </a:stretch>
        </p:blipFill>
        <p:spPr>
          <a:xfrm>
            <a:off x="0" y="0"/>
            <a:ext cx="12192000" cy="6541476"/>
          </a:xfrm>
          <a:prstGeom prst="rect">
            <a:avLst/>
          </a:prstGeom>
        </p:spPr>
      </p:pic>
    </p:spTree>
    <p:extLst>
      <p:ext uri="{BB962C8B-B14F-4D97-AF65-F5344CB8AC3E}">
        <p14:creationId xmlns:p14="http://schemas.microsoft.com/office/powerpoint/2010/main" val="287437857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5953395" cy="1107996"/>
          </a:xfrm>
          <a:prstGeom prst="rect">
            <a:avLst/>
          </a:prstGeom>
        </p:spPr>
        <p:txBody>
          <a:bodyPr wrap="square">
            <a:spAutoFit/>
          </a:bodyPr>
          <a:lstStyle/>
          <a:p>
            <a:pPr>
              <a:defRPr/>
            </a:pPr>
            <a:r>
              <a:rPr lang="en-US" sz="3400" kern="0" dirty="0">
                <a:solidFill>
                  <a:srgbClr val="404040"/>
                </a:solidFill>
                <a:latin typeface="Arial Black"/>
                <a:sym typeface="Trebuchet MS"/>
              </a:rPr>
              <a:t>Thank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200" b="1" dirty="0">
              <a:solidFill>
                <a:srgbClr val="404040"/>
              </a:solidFill>
              <a:latin typeface="Arial Black"/>
            </a:endParaRP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73CB0C76-5759-484E-9442-168D7927B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31617330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657396" y="2767280"/>
            <a:ext cx="635963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404040"/>
                </a:solidFill>
                <a:latin typeface="Arial Black"/>
              </a:rPr>
              <a:t>Cognitive Customer Engagement (CCE)</a:t>
            </a:r>
            <a:endParaRPr kumimoji="0" lang="zh-CN" altLang="en-US" sz="4000" b="0" i="0" u="none" strike="noStrike" kern="1200" cap="none" spc="0" normalizeH="0" baseline="0" noProof="0" dirty="0">
              <a:ln>
                <a:noFill/>
              </a:ln>
              <a:solidFill>
                <a:srgbClr val="404040"/>
              </a:solidFill>
              <a:effectLst/>
              <a:uLnTx/>
              <a:uFillTx/>
              <a:latin typeface="Arial Black"/>
              <a:ea typeface="+mn-ea"/>
              <a:cs typeface="+mn-cs"/>
            </a:endParaRPr>
          </a:p>
        </p:txBody>
      </p:sp>
      <p:pic>
        <p:nvPicPr>
          <p:cNvPr id="6" name="Picture 5" descr="A picture containing person, indoor&#10;&#10;Description automatically generated">
            <a:extLst>
              <a:ext uri="{FF2B5EF4-FFF2-40B4-BE49-F238E27FC236}">
                <a16:creationId xmlns:a16="http://schemas.microsoft.com/office/drawing/2014/main" id="{26C3959F-5E46-41E8-A8C4-E2A711BD8E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923" y="0"/>
            <a:ext cx="4865077" cy="6858000"/>
          </a:xfrm>
          <a:prstGeom prst="rect">
            <a:avLst/>
          </a:prstGeom>
        </p:spPr>
      </p:pic>
      <p:pic>
        <p:nvPicPr>
          <p:cNvPr id="8" name="Picture 7" descr="A picture containing text, sign, close&#10;&#10;Description automatically generated">
            <a:extLst>
              <a:ext uri="{FF2B5EF4-FFF2-40B4-BE49-F238E27FC236}">
                <a16:creationId xmlns:a16="http://schemas.microsoft.com/office/drawing/2014/main" id="{0B3332C7-4738-49E5-AB66-88827DEFC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29045430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3CC0F8FB-79BB-4B67-BA0B-76685ADBBC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541477"/>
          </a:xfrm>
          <a:prstGeom prst="rect">
            <a:avLst/>
          </a:prstGeom>
        </p:spPr>
      </p:pic>
      <p:sp>
        <p:nvSpPr>
          <p:cNvPr id="6" name="Rectangle 5">
            <a:extLst>
              <a:ext uri="{FF2B5EF4-FFF2-40B4-BE49-F238E27FC236}">
                <a16:creationId xmlns:a16="http://schemas.microsoft.com/office/drawing/2014/main" id="{481595D7-AFF4-40B9-8124-EDEE34B9B9FD}"/>
              </a:ext>
            </a:extLst>
          </p:cNvPr>
          <p:cNvSpPr/>
          <p:nvPr/>
        </p:nvSpPr>
        <p:spPr>
          <a:xfrm>
            <a:off x="0" y="502311"/>
            <a:ext cx="12192000" cy="5546797"/>
          </a:xfrm>
          <a:prstGeom prst="rect">
            <a:avLst/>
          </a:prstGeom>
          <a:solidFill>
            <a:schemeClr val="bg1">
              <a:lumMod val="95000"/>
              <a:alpha val="65000"/>
            </a:schemeClr>
          </a:solidFill>
          <a:ln w="101600">
            <a:noFill/>
          </a:ln>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2B8F2103-7CF2-41B0-A27D-4C2A1066F99D}"/>
              </a:ext>
            </a:extLst>
          </p:cNvPr>
          <p:cNvSpPr txBox="1"/>
          <p:nvPr/>
        </p:nvSpPr>
        <p:spPr>
          <a:xfrm>
            <a:off x="5847373" y="1362390"/>
            <a:ext cx="6086454" cy="4092211"/>
          </a:xfrm>
          <a:prstGeom prst="rect">
            <a:avLst/>
          </a:prstGeom>
          <a:noFill/>
        </p:spPr>
        <p:txBody>
          <a:bodyPr wrap="square" rtlCol="0">
            <a:spAutoFit/>
          </a:bodyPr>
          <a:lstStyle/>
          <a:p>
            <a:pPr algn="ctr">
              <a:lnSpc>
                <a:spcPct val="150000"/>
              </a:lnSpc>
            </a:pPr>
            <a:r>
              <a:rPr lang="en-US" sz="2200" b="1" dirty="0">
                <a:solidFill>
                  <a:schemeClr val="accent1"/>
                </a:solidFill>
                <a:cs typeface="Arial" panose="020B0604020202020204" pitchFamily="34" charset="0"/>
              </a:rPr>
              <a:t>CCE is an extensible software platform that imparts cognitive capabilities and intelligent automation to customer interaction and client’s business processes using multiple communication channels by seamlessly integrating client’s front and back-office systems and business workflow.</a:t>
            </a:r>
          </a:p>
          <a:p>
            <a:pPr marL="285664" indent="-285664">
              <a:lnSpc>
                <a:spcPct val="150000"/>
              </a:lnSpc>
              <a:buFont typeface="Arial" panose="020B0604020202020204" pitchFamily="34" charset="0"/>
              <a:buChar char="•"/>
            </a:pPr>
            <a:endParaRPr lang="en-US" sz="2200" b="1" dirty="0">
              <a:solidFill>
                <a:schemeClr val="accent1"/>
              </a:solidFill>
              <a:cs typeface="Arial" panose="020B0604020202020204" pitchFamily="34" charset="0"/>
            </a:endParaRPr>
          </a:p>
        </p:txBody>
      </p:sp>
      <p:grpSp>
        <p:nvGrpSpPr>
          <p:cNvPr id="7" name="Group 15">
            <a:extLst>
              <a:ext uri="{FF2B5EF4-FFF2-40B4-BE49-F238E27FC236}">
                <a16:creationId xmlns:a16="http://schemas.microsoft.com/office/drawing/2014/main" id="{89740B72-496C-4CD4-81FC-071591B4A1BA}"/>
              </a:ext>
            </a:extLst>
          </p:cNvPr>
          <p:cNvGrpSpPr>
            <a:grpSpLocks noChangeAspect="1"/>
          </p:cNvGrpSpPr>
          <p:nvPr/>
        </p:nvGrpSpPr>
        <p:grpSpPr bwMode="auto">
          <a:xfrm>
            <a:off x="966853" y="1965052"/>
            <a:ext cx="4224126" cy="3837709"/>
            <a:chOff x="348" y="728"/>
            <a:chExt cx="3192" cy="2900"/>
          </a:xfrm>
        </p:grpSpPr>
        <p:sp>
          <p:nvSpPr>
            <p:cNvPr id="8" name="Freeform 17">
              <a:extLst>
                <a:ext uri="{FF2B5EF4-FFF2-40B4-BE49-F238E27FC236}">
                  <a16:creationId xmlns:a16="http://schemas.microsoft.com/office/drawing/2014/main" id="{2D54B327-31BD-4A1D-98CE-BBEF80B00656}"/>
                </a:ext>
              </a:extLst>
            </p:cNvPr>
            <p:cNvSpPr>
              <a:spLocks/>
            </p:cNvSpPr>
            <p:nvPr/>
          </p:nvSpPr>
          <p:spPr bwMode="auto">
            <a:xfrm>
              <a:off x="1698" y="2675"/>
              <a:ext cx="475" cy="583"/>
            </a:xfrm>
            <a:custGeom>
              <a:avLst/>
              <a:gdLst>
                <a:gd name="T0" fmla="*/ 303 w 325"/>
                <a:gd name="T1" fmla="*/ 190 h 399"/>
                <a:gd name="T2" fmla="*/ 285 w 325"/>
                <a:gd name="T3" fmla="*/ 100 h 399"/>
                <a:gd name="T4" fmla="*/ 229 w 325"/>
                <a:gd name="T5" fmla="*/ 100 h 399"/>
                <a:gd name="T6" fmla="*/ 196 w 325"/>
                <a:gd name="T7" fmla="*/ 67 h 399"/>
                <a:gd name="T8" fmla="*/ 128 w 325"/>
                <a:gd name="T9" fmla="*/ 20 h 399"/>
                <a:gd name="T10" fmla="*/ 131 w 325"/>
                <a:gd name="T11" fmla="*/ 76 h 399"/>
                <a:gd name="T12" fmla="*/ 103 w 325"/>
                <a:gd name="T13" fmla="*/ 76 h 399"/>
                <a:gd name="T14" fmla="*/ 116 w 325"/>
                <a:gd name="T15" fmla="*/ 103 h 399"/>
                <a:gd name="T16" fmla="*/ 116 w 325"/>
                <a:gd name="T17" fmla="*/ 103 h 399"/>
                <a:gd name="T18" fmla="*/ 21 w 325"/>
                <a:gd name="T19" fmla="*/ 204 h 399"/>
                <a:gd name="T20" fmla="*/ 21 w 325"/>
                <a:gd name="T21" fmla="*/ 204 h 399"/>
                <a:gd name="T22" fmla="*/ 20 w 325"/>
                <a:gd name="T23" fmla="*/ 206 h 399"/>
                <a:gd name="T24" fmla="*/ 25 w 325"/>
                <a:gd name="T25" fmla="*/ 362 h 399"/>
                <a:gd name="T26" fmla="*/ 91 w 325"/>
                <a:gd name="T27" fmla="*/ 208 h 399"/>
                <a:gd name="T28" fmla="*/ 276 w 325"/>
                <a:gd name="T29" fmla="*/ 253 h 399"/>
                <a:gd name="T30" fmla="*/ 296 w 325"/>
                <a:gd name="T31" fmla="*/ 399 h 399"/>
                <a:gd name="T32" fmla="*/ 314 w 325"/>
                <a:gd name="T33" fmla="*/ 293 h 399"/>
                <a:gd name="T34" fmla="*/ 303 w 325"/>
                <a:gd name="T35" fmla="*/ 19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399">
                  <a:moveTo>
                    <a:pt x="303" y="190"/>
                  </a:moveTo>
                  <a:cubicBezTo>
                    <a:pt x="285" y="100"/>
                    <a:pt x="285" y="100"/>
                    <a:pt x="285" y="100"/>
                  </a:cubicBezTo>
                  <a:cubicBezTo>
                    <a:pt x="285" y="100"/>
                    <a:pt x="252" y="83"/>
                    <a:pt x="229" y="100"/>
                  </a:cubicBezTo>
                  <a:cubicBezTo>
                    <a:pt x="223" y="104"/>
                    <a:pt x="213" y="72"/>
                    <a:pt x="196" y="67"/>
                  </a:cubicBezTo>
                  <a:cubicBezTo>
                    <a:pt x="196" y="67"/>
                    <a:pt x="135" y="41"/>
                    <a:pt x="128" y="20"/>
                  </a:cubicBezTo>
                  <a:cubicBezTo>
                    <a:pt x="121" y="0"/>
                    <a:pt x="115" y="66"/>
                    <a:pt x="131" y="76"/>
                  </a:cubicBezTo>
                  <a:cubicBezTo>
                    <a:pt x="147" y="87"/>
                    <a:pt x="111" y="87"/>
                    <a:pt x="103" y="76"/>
                  </a:cubicBezTo>
                  <a:cubicBezTo>
                    <a:pt x="94" y="66"/>
                    <a:pt x="119" y="100"/>
                    <a:pt x="116" y="103"/>
                  </a:cubicBezTo>
                  <a:cubicBezTo>
                    <a:pt x="116" y="103"/>
                    <a:pt x="116" y="103"/>
                    <a:pt x="116" y="103"/>
                  </a:cubicBezTo>
                  <a:cubicBezTo>
                    <a:pt x="75" y="128"/>
                    <a:pt x="40" y="161"/>
                    <a:pt x="21" y="204"/>
                  </a:cubicBezTo>
                  <a:cubicBezTo>
                    <a:pt x="21" y="204"/>
                    <a:pt x="21" y="204"/>
                    <a:pt x="21" y="204"/>
                  </a:cubicBezTo>
                  <a:cubicBezTo>
                    <a:pt x="20" y="205"/>
                    <a:pt x="20" y="205"/>
                    <a:pt x="20" y="206"/>
                  </a:cubicBezTo>
                  <a:cubicBezTo>
                    <a:pt x="2" y="248"/>
                    <a:pt x="0" y="300"/>
                    <a:pt x="25" y="362"/>
                  </a:cubicBezTo>
                  <a:cubicBezTo>
                    <a:pt x="39" y="290"/>
                    <a:pt x="20" y="230"/>
                    <a:pt x="91" y="208"/>
                  </a:cubicBezTo>
                  <a:cubicBezTo>
                    <a:pt x="127" y="198"/>
                    <a:pt x="285" y="189"/>
                    <a:pt x="276" y="253"/>
                  </a:cubicBezTo>
                  <a:cubicBezTo>
                    <a:pt x="267" y="315"/>
                    <a:pt x="253" y="347"/>
                    <a:pt x="296" y="399"/>
                  </a:cubicBezTo>
                  <a:cubicBezTo>
                    <a:pt x="316" y="359"/>
                    <a:pt x="289" y="378"/>
                    <a:pt x="314" y="293"/>
                  </a:cubicBezTo>
                  <a:cubicBezTo>
                    <a:pt x="325" y="257"/>
                    <a:pt x="319" y="222"/>
                    <a:pt x="303" y="1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
              <a:extLst>
                <a:ext uri="{FF2B5EF4-FFF2-40B4-BE49-F238E27FC236}">
                  <a16:creationId xmlns:a16="http://schemas.microsoft.com/office/drawing/2014/main" id="{92FA7EBE-2F84-4315-A350-C522EC7D697E}"/>
                </a:ext>
              </a:extLst>
            </p:cNvPr>
            <p:cNvSpPr>
              <a:spLocks noEditPoints="1"/>
            </p:cNvSpPr>
            <p:nvPr/>
          </p:nvSpPr>
          <p:spPr bwMode="auto">
            <a:xfrm>
              <a:off x="1431" y="2242"/>
              <a:ext cx="207" cy="163"/>
            </a:xfrm>
            <a:custGeom>
              <a:avLst/>
              <a:gdLst>
                <a:gd name="T0" fmla="*/ 142 w 142"/>
                <a:gd name="T1" fmla="*/ 41 h 112"/>
                <a:gd name="T2" fmla="*/ 127 w 142"/>
                <a:gd name="T3" fmla="*/ 25 h 112"/>
                <a:gd name="T4" fmla="*/ 114 w 142"/>
                <a:gd name="T5" fmla="*/ 0 h 112"/>
                <a:gd name="T6" fmla="*/ 28 w 142"/>
                <a:gd name="T7" fmla="*/ 0 h 112"/>
                <a:gd name="T8" fmla="*/ 15 w 142"/>
                <a:gd name="T9" fmla="*/ 25 h 112"/>
                <a:gd name="T10" fmla="*/ 0 w 142"/>
                <a:gd name="T11" fmla="*/ 41 h 112"/>
                <a:gd name="T12" fmla="*/ 0 w 142"/>
                <a:gd name="T13" fmla="*/ 86 h 112"/>
                <a:gd name="T14" fmla="*/ 0 w 142"/>
                <a:gd name="T15" fmla="*/ 89 h 112"/>
                <a:gd name="T16" fmla="*/ 0 w 142"/>
                <a:gd name="T17" fmla="*/ 105 h 112"/>
                <a:gd name="T18" fmla="*/ 7 w 142"/>
                <a:gd name="T19" fmla="*/ 112 h 112"/>
                <a:gd name="T20" fmla="*/ 28 w 142"/>
                <a:gd name="T21" fmla="*/ 112 h 112"/>
                <a:gd name="T22" fmla="*/ 34 w 142"/>
                <a:gd name="T23" fmla="*/ 105 h 112"/>
                <a:gd name="T24" fmla="*/ 34 w 142"/>
                <a:gd name="T25" fmla="*/ 89 h 112"/>
                <a:gd name="T26" fmla="*/ 108 w 142"/>
                <a:gd name="T27" fmla="*/ 89 h 112"/>
                <a:gd name="T28" fmla="*/ 108 w 142"/>
                <a:gd name="T29" fmla="*/ 105 h 112"/>
                <a:gd name="T30" fmla="*/ 114 w 142"/>
                <a:gd name="T31" fmla="*/ 112 h 112"/>
                <a:gd name="T32" fmla="*/ 135 w 142"/>
                <a:gd name="T33" fmla="*/ 112 h 112"/>
                <a:gd name="T34" fmla="*/ 142 w 142"/>
                <a:gd name="T35" fmla="*/ 105 h 112"/>
                <a:gd name="T36" fmla="*/ 142 w 142"/>
                <a:gd name="T37" fmla="*/ 89 h 112"/>
                <a:gd name="T38" fmla="*/ 142 w 142"/>
                <a:gd name="T39" fmla="*/ 41 h 112"/>
                <a:gd name="T40" fmla="*/ 36 w 142"/>
                <a:gd name="T41" fmla="*/ 9 h 112"/>
                <a:gd name="T42" fmla="*/ 106 w 142"/>
                <a:gd name="T43" fmla="*/ 9 h 112"/>
                <a:gd name="T44" fmla="*/ 118 w 142"/>
                <a:gd name="T45" fmla="*/ 32 h 112"/>
                <a:gd name="T46" fmla="*/ 24 w 142"/>
                <a:gd name="T47" fmla="*/ 32 h 112"/>
                <a:gd name="T48" fmla="*/ 36 w 142"/>
                <a:gd name="T49" fmla="*/ 9 h 112"/>
                <a:gd name="T50" fmla="*/ 41 w 142"/>
                <a:gd name="T51" fmla="*/ 78 h 112"/>
                <a:gd name="T52" fmla="*/ 13 w 142"/>
                <a:gd name="T53" fmla="*/ 78 h 112"/>
                <a:gd name="T54" fmla="*/ 13 w 142"/>
                <a:gd name="T55" fmla="*/ 63 h 112"/>
                <a:gd name="T56" fmla="*/ 41 w 142"/>
                <a:gd name="T57" fmla="*/ 63 h 112"/>
                <a:gd name="T58" fmla="*/ 41 w 142"/>
                <a:gd name="T59" fmla="*/ 78 h 112"/>
                <a:gd name="T60" fmla="*/ 129 w 142"/>
                <a:gd name="T61" fmla="*/ 78 h 112"/>
                <a:gd name="T62" fmla="*/ 101 w 142"/>
                <a:gd name="T63" fmla="*/ 78 h 112"/>
                <a:gd name="T64" fmla="*/ 101 w 142"/>
                <a:gd name="T65" fmla="*/ 63 h 112"/>
                <a:gd name="T66" fmla="*/ 129 w 142"/>
                <a:gd name="T67" fmla="*/ 63 h 112"/>
                <a:gd name="T68" fmla="*/ 129 w 142"/>
                <a:gd name="T6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2">
                  <a:moveTo>
                    <a:pt x="142" y="41"/>
                  </a:moveTo>
                  <a:cubicBezTo>
                    <a:pt x="127" y="25"/>
                    <a:pt x="127" y="25"/>
                    <a:pt x="127" y="25"/>
                  </a:cubicBezTo>
                  <a:cubicBezTo>
                    <a:pt x="114" y="0"/>
                    <a:pt x="114" y="0"/>
                    <a:pt x="114" y="0"/>
                  </a:cubicBezTo>
                  <a:cubicBezTo>
                    <a:pt x="28" y="0"/>
                    <a:pt x="28" y="0"/>
                    <a:pt x="28" y="0"/>
                  </a:cubicBezTo>
                  <a:cubicBezTo>
                    <a:pt x="15" y="25"/>
                    <a:pt x="15" y="25"/>
                    <a:pt x="15" y="25"/>
                  </a:cubicBezTo>
                  <a:cubicBezTo>
                    <a:pt x="0" y="41"/>
                    <a:pt x="0" y="41"/>
                    <a:pt x="0" y="41"/>
                  </a:cubicBezTo>
                  <a:cubicBezTo>
                    <a:pt x="0" y="86"/>
                    <a:pt x="0" y="86"/>
                    <a:pt x="0" y="86"/>
                  </a:cubicBezTo>
                  <a:cubicBezTo>
                    <a:pt x="0" y="89"/>
                    <a:pt x="0" y="89"/>
                    <a:pt x="0" y="89"/>
                  </a:cubicBezTo>
                  <a:cubicBezTo>
                    <a:pt x="0" y="105"/>
                    <a:pt x="0" y="105"/>
                    <a:pt x="0" y="105"/>
                  </a:cubicBezTo>
                  <a:cubicBezTo>
                    <a:pt x="0" y="109"/>
                    <a:pt x="3" y="112"/>
                    <a:pt x="7" y="112"/>
                  </a:cubicBezTo>
                  <a:cubicBezTo>
                    <a:pt x="28" y="112"/>
                    <a:pt x="28" y="112"/>
                    <a:pt x="28" y="112"/>
                  </a:cubicBezTo>
                  <a:cubicBezTo>
                    <a:pt x="31" y="112"/>
                    <a:pt x="34" y="109"/>
                    <a:pt x="34" y="105"/>
                  </a:cubicBezTo>
                  <a:cubicBezTo>
                    <a:pt x="34" y="89"/>
                    <a:pt x="34" y="89"/>
                    <a:pt x="34" y="89"/>
                  </a:cubicBezTo>
                  <a:cubicBezTo>
                    <a:pt x="108" y="89"/>
                    <a:pt x="108" y="89"/>
                    <a:pt x="108" y="89"/>
                  </a:cubicBezTo>
                  <a:cubicBezTo>
                    <a:pt x="108" y="105"/>
                    <a:pt x="108" y="105"/>
                    <a:pt x="108" y="105"/>
                  </a:cubicBezTo>
                  <a:cubicBezTo>
                    <a:pt x="108" y="109"/>
                    <a:pt x="111" y="112"/>
                    <a:pt x="114" y="112"/>
                  </a:cubicBezTo>
                  <a:cubicBezTo>
                    <a:pt x="135" y="112"/>
                    <a:pt x="135" y="112"/>
                    <a:pt x="135" y="112"/>
                  </a:cubicBezTo>
                  <a:cubicBezTo>
                    <a:pt x="139" y="112"/>
                    <a:pt x="142" y="109"/>
                    <a:pt x="142" y="105"/>
                  </a:cubicBezTo>
                  <a:cubicBezTo>
                    <a:pt x="142" y="89"/>
                    <a:pt x="142" y="89"/>
                    <a:pt x="142" y="89"/>
                  </a:cubicBezTo>
                  <a:lnTo>
                    <a:pt x="142" y="41"/>
                  </a:lnTo>
                  <a:close/>
                  <a:moveTo>
                    <a:pt x="36" y="9"/>
                  </a:moveTo>
                  <a:cubicBezTo>
                    <a:pt x="106" y="9"/>
                    <a:pt x="106" y="9"/>
                    <a:pt x="106" y="9"/>
                  </a:cubicBezTo>
                  <a:cubicBezTo>
                    <a:pt x="118" y="32"/>
                    <a:pt x="118" y="32"/>
                    <a:pt x="118" y="32"/>
                  </a:cubicBezTo>
                  <a:cubicBezTo>
                    <a:pt x="24" y="32"/>
                    <a:pt x="24" y="32"/>
                    <a:pt x="24" y="32"/>
                  </a:cubicBezTo>
                  <a:lnTo>
                    <a:pt x="36" y="9"/>
                  </a:lnTo>
                  <a:close/>
                  <a:moveTo>
                    <a:pt x="41" y="78"/>
                  </a:moveTo>
                  <a:cubicBezTo>
                    <a:pt x="13" y="78"/>
                    <a:pt x="13" y="78"/>
                    <a:pt x="13" y="78"/>
                  </a:cubicBezTo>
                  <a:cubicBezTo>
                    <a:pt x="13" y="63"/>
                    <a:pt x="13" y="63"/>
                    <a:pt x="13" y="63"/>
                  </a:cubicBezTo>
                  <a:cubicBezTo>
                    <a:pt x="41" y="63"/>
                    <a:pt x="41" y="63"/>
                    <a:pt x="41" y="63"/>
                  </a:cubicBezTo>
                  <a:lnTo>
                    <a:pt x="41" y="78"/>
                  </a:lnTo>
                  <a:close/>
                  <a:moveTo>
                    <a:pt x="129" y="78"/>
                  </a:moveTo>
                  <a:cubicBezTo>
                    <a:pt x="101" y="78"/>
                    <a:pt x="101" y="78"/>
                    <a:pt x="101" y="78"/>
                  </a:cubicBezTo>
                  <a:cubicBezTo>
                    <a:pt x="101" y="63"/>
                    <a:pt x="101" y="63"/>
                    <a:pt x="101" y="63"/>
                  </a:cubicBezTo>
                  <a:cubicBezTo>
                    <a:pt x="129" y="63"/>
                    <a:pt x="129" y="63"/>
                    <a:pt x="129" y="63"/>
                  </a:cubicBezTo>
                  <a:lnTo>
                    <a:pt x="129"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9">
              <a:extLst>
                <a:ext uri="{FF2B5EF4-FFF2-40B4-BE49-F238E27FC236}">
                  <a16:creationId xmlns:a16="http://schemas.microsoft.com/office/drawing/2014/main" id="{7CD08A93-5B98-48C0-A73A-DEAD93B4DAAD}"/>
                </a:ext>
              </a:extLst>
            </p:cNvPr>
            <p:cNvSpPr>
              <a:spLocks/>
            </p:cNvSpPr>
            <p:nvPr/>
          </p:nvSpPr>
          <p:spPr bwMode="auto">
            <a:xfrm>
              <a:off x="2283" y="2385"/>
              <a:ext cx="61" cy="54"/>
            </a:xfrm>
            <a:custGeom>
              <a:avLst/>
              <a:gdLst>
                <a:gd name="T0" fmla="*/ 33 w 42"/>
                <a:gd name="T1" fmla="*/ 0 h 37"/>
                <a:gd name="T2" fmla="*/ 16 w 42"/>
                <a:gd name="T3" fmla="*/ 5 h 37"/>
                <a:gd name="T4" fmla="*/ 10 w 42"/>
                <a:gd name="T5" fmla="*/ 5 h 37"/>
                <a:gd name="T6" fmla="*/ 10 w 42"/>
                <a:gd name="T7" fmla="*/ 5 h 37"/>
                <a:gd name="T8" fmla="*/ 7 w 42"/>
                <a:gd name="T9" fmla="*/ 31 h 37"/>
                <a:gd name="T10" fmla="*/ 32 w 42"/>
                <a:gd name="T11" fmla="*/ 27 h 37"/>
                <a:gd name="T12" fmla="*/ 36 w 42"/>
                <a:gd name="T13" fmla="*/ 2 h 37"/>
                <a:gd name="T14" fmla="*/ 33 w 4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3" y="0"/>
                  </a:moveTo>
                  <a:cubicBezTo>
                    <a:pt x="28" y="3"/>
                    <a:pt x="22" y="5"/>
                    <a:pt x="16" y="5"/>
                  </a:cubicBezTo>
                  <a:cubicBezTo>
                    <a:pt x="14" y="5"/>
                    <a:pt x="12" y="5"/>
                    <a:pt x="10" y="5"/>
                  </a:cubicBezTo>
                  <a:cubicBezTo>
                    <a:pt x="10" y="5"/>
                    <a:pt x="10" y="5"/>
                    <a:pt x="10" y="5"/>
                  </a:cubicBezTo>
                  <a:cubicBezTo>
                    <a:pt x="2" y="13"/>
                    <a:pt x="0" y="25"/>
                    <a:pt x="7" y="31"/>
                  </a:cubicBezTo>
                  <a:cubicBezTo>
                    <a:pt x="13" y="37"/>
                    <a:pt x="24" y="35"/>
                    <a:pt x="32" y="27"/>
                  </a:cubicBezTo>
                  <a:cubicBezTo>
                    <a:pt x="40" y="19"/>
                    <a:pt x="42" y="8"/>
                    <a:pt x="36" y="2"/>
                  </a:cubicBezTo>
                  <a:cubicBezTo>
                    <a:pt x="35" y="1"/>
                    <a:pt x="34" y="0"/>
                    <a:pt x="3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
              <a:extLst>
                <a:ext uri="{FF2B5EF4-FFF2-40B4-BE49-F238E27FC236}">
                  <a16:creationId xmlns:a16="http://schemas.microsoft.com/office/drawing/2014/main" id="{D92AEA6A-068A-4077-B415-4966FAC42103}"/>
                </a:ext>
              </a:extLst>
            </p:cNvPr>
            <p:cNvSpPr>
              <a:spLocks/>
            </p:cNvSpPr>
            <p:nvPr/>
          </p:nvSpPr>
          <p:spPr bwMode="auto">
            <a:xfrm>
              <a:off x="2242" y="2294"/>
              <a:ext cx="103" cy="92"/>
            </a:xfrm>
            <a:custGeom>
              <a:avLst/>
              <a:gdLst>
                <a:gd name="T0" fmla="*/ 17 w 71"/>
                <a:gd name="T1" fmla="*/ 51 h 63"/>
                <a:gd name="T2" fmla="*/ 43 w 71"/>
                <a:gd name="T3" fmla="*/ 63 h 63"/>
                <a:gd name="T4" fmla="*/ 44 w 71"/>
                <a:gd name="T5" fmla="*/ 63 h 63"/>
                <a:gd name="T6" fmla="*/ 56 w 71"/>
                <a:gd name="T7" fmla="*/ 60 h 63"/>
                <a:gd name="T8" fmla="*/ 61 w 71"/>
                <a:gd name="T9" fmla="*/ 57 h 63"/>
                <a:gd name="T10" fmla="*/ 55 w 71"/>
                <a:gd name="T11" fmla="*/ 13 h 63"/>
                <a:gd name="T12" fmla="*/ 28 w 71"/>
                <a:gd name="T13" fmla="*/ 0 h 63"/>
                <a:gd name="T14" fmla="*/ 11 w 71"/>
                <a:gd name="T15" fmla="*/ 7 h 63"/>
                <a:gd name="T16" fmla="*/ 17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7" y="51"/>
                  </a:moveTo>
                  <a:cubicBezTo>
                    <a:pt x="24" y="59"/>
                    <a:pt x="34" y="63"/>
                    <a:pt x="43" y="63"/>
                  </a:cubicBezTo>
                  <a:cubicBezTo>
                    <a:pt x="43" y="63"/>
                    <a:pt x="43" y="63"/>
                    <a:pt x="44" y="63"/>
                  </a:cubicBezTo>
                  <a:cubicBezTo>
                    <a:pt x="48" y="63"/>
                    <a:pt x="53" y="62"/>
                    <a:pt x="56" y="60"/>
                  </a:cubicBezTo>
                  <a:cubicBezTo>
                    <a:pt x="58" y="59"/>
                    <a:pt x="59" y="58"/>
                    <a:pt x="61" y="57"/>
                  </a:cubicBezTo>
                  <a:cubicBezTo>
                    <a:pt x="71" y="46"/>
                    <a:pt x="69" y="26"/>
                    <a:pt x="55" y="13"/>
                  </a:cubicBezTo>
                  <a:cubicBezTo>
                    <a:pt x="47" y="5"/>
                    <a:pt x="37" y="0"/>
                    <a:pt x="28" y="0"/>
                  </a:cubicBezTo>
                  <a:cubicBezTo>
                    <a:pt x="21" y="0"/>
                    <a:pt x="15" y="3"/>
                    <a:pt x="11" y="7"/>
                  </a:cubicBezTo>
                  <a:cubicBezTo>
                    <a:pt x="0" y="18"/>
                    <a:pt x="3" y="37"/>
                    <a:pt x="17"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
              <a:extLst>
                <a:ext uri="{FF2B5EF4-FFF2-40B4-BE49-F238E27FC236}">
                  <a16:creationId xmlns:a16="http://schemas.microsoft.com/office/drawing/2014/main" id="{EE32E6AF-0DD5-4DD7-B027-2FDC38069095}"/>
                </a:ext>
              </a:extLst>
            </p:cNvPr>
            <p:cNvSpPr>
              <a:spLocks/>
            </p:cNvSpPr>
            <p:nvPr/>
          </p:nvSpPr>
          <p:spPr bwMode="auto">
            <a:xfrm>
              <a:off x="2362" y="2385"/>
              <a:ext cx="59" cy="54"/>
            </a:xfrm>
            <a:custGeom>
              <a:avLst/>
              <a:gdLst>
                <a:gd name="T0" fmla="*/ 35 w 41"/>
                <a:gd name="T1" fmla="*/ 31 h 37"/>
                <a:gd name="T2" fmla="*/ 32 w 41"/>
                <a:gd name="T3" fmla="*/ 5 h 37"/>
                <a:gd name="T4" fmla="*/ 31 w 41"/>
                <a:gd name="T5" fmla="*/ 5 h 37"/>
                <a:gd name="T6" fmla="*/ 26 w 41"/>
                <a:gd name="T7" fmla="*/ 5 h 37"/>
                <a:gd name="T8" fmla="*/ 9 w 41"/>
                <a:gd name="T9" fmla="*/ 0 h 37"/>
                <a:gd name="T10" fmla="*/ 6 w 41"/>
                <a:gd name="T11" fmla="*/ 2 h 37"/>
                <a:gd name="T12" fmla="*/ 9 w 41"/>
                <a:gd name="T13" fmla="*/ 27 h 37"/>
                <a:gd name="T14" fmla="*/ 35 w 41"/>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5" y="31"/>
                  </a:moveTo>
                  <a:cubicBezTo>
                    <a:pt x="41" y="25"/>
                    <a:pt x="39" y="13"/>
                    <a:pt x="32" y="5"/>
                  </a:cubicBezTo>
                  <a:cubicBezTo>
                    <a:pt x="31" y="5"/>
                    <a:pt x="31" y="5"/>
                    <a:pt x="31" y="5"/>
                  </a:cubicBezTo>
                  <a:cubicBezTo>
                    <a:pt x="29" y="5"/>
                    <a:pt x="27" y="5"/>
                    <a:pt x="26" y="5"/>
                  </a:cubicBezTo>
                  <a:cubicBezTo>
                    <a:pt x="19" y="5"/>
                    <a:pt x="13" y="3"/>
                    <a:pt x="9" y="0"/>
                  </a:cubicBezTo>
                  <a:cubicBezTo>
                    <a:pt x="8" y="0"/>
                    <a:pt x="7" y="1"/>
                    <a:pt x="6" y="2"/>
                  </a:cubicBezTo>
                  <a:cubicBezTo>
                    <a:pt x="0" y="8"/>
                    <a:pt x="1" y="19"/>
                    <a:pt x="9" y="27"/>
                  </a:cubicBezTo>
                  <a:cubicBezTo>
                    <a:pt x="17" y="35"/>
                    <a:pt x="29" y="37"/>
                    <a:pt x="35"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4009F942-22BB-494F-ADFD-EA1A31D1F3C6}"/>
                </a:ext>
              </a:extLst>
            </p:cNvPr>
            <p:cNvSpPr>
              <a:spLocks/>
            </p:cNvSpPr>
            <p:nvPr/>
          </p:nvSpPr>
          <p:spPr bwMode="auto">
            <a:xfrm>
              <a:off x="2359" y="2294"/>
              <a:ext cx="103" cy="92"/>
            </a:xfrm>
            <a:custGeom>
              <a:avLst/>
              <a:gdLst>
                <a:gd name="T0" fmla="*/ 61 w 71"/>
                <a:gd name="T1" fmla="*/ 7 h 63"/>
                <a:gd name="T2" fmla="*/ 44 w 71"/>
                <a:gd name="T3" fmla="*/ 0 h 63"/>
                <a:gd name="T4" fmla="*/ 16 w 71"/>
                <a:gd name="T5" fmla="*/ 13 h 63"/>
                <a:gd name="T6" fmla="*/ 11 w 71"/>
                <a:gd name="T7" fmla="*/ 57 h 63"/>
                <a:gd name="T8" fmla="*/ 15 w 71"/>
                <a:gd name="T9" fmla="*/ 60 h 63"/>
                <a:gd name="T10" fmla="*/ 28 w 71"/>
                <a:gd name="T11" fmla="*/ 63 h 63"/>
                <a:gd name="T12" fmla="*/ 29 w 71"/>
                <a:gd name="T13" fmla="*/ 63 h 63"/>
                <a:gd name="T14" fmla="*/ 55 w 71"/>
                <a:gd name="T15" fmla="*/ 51 h 63"/>
                <a:gd name="T16" fmla="*/ 61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1" y="7"/>
                  </a:moveTo>
                  <a:cubicBezTo>
                    <a:pt x="56" y="3"/>
                    <a:pt x="50" y="0"/>
                    <a:pt x="44" y="0"/>
                  </a:cubicBezTo>
                  <a:cubicBezTo>
                    <a:pt x="34" y="0"/>
                    <a:pt x="24" y="5"/>
                    <a:pt x="16" y="13"/>
                  </a:cubicBezTo>
                  <a:cubicBezTo>
                    <a:pt x="3" y="26"/>
                    <a:pt x="0" y="46"/>
                    <a:pt x="11" y="57"/>
                  </a:cubicBezTo>
                  <a:cubicBezTo>
                    <a:pt x="12" y="58"/>
                    <a:pt x="13" y="59"/>
                    <a:pt x="15" y="60"/>
                  </a:cubicBezTo>
                  <a:cubicBezTo>
                    <a:pt x="19" y="62"/>
                    <a:pt x="23" y="63"/>
                    <a:pt x="28" y="63"/>
                  </a:cubicBezTo>
                  <a:cubicBezTo>
                    <a:pt x="28" y="63"/>
                    <a:pt x="28" y="63"/>
                    <a:pt x="29" y="63"/>
                  </a:cubicBezTo>
                  <a:cubicBezTo>
                    <a:pt x="38" y="63"/>
                    <a:pt x="47" y="59"/>
                    <a:pt x="55" y="51"/>
                  </a:cubicBezTo>
                  <a:cubicBezTo>
                    <a:pt x="69" y="37"/>
                    <a:pt x="71" y="18"/>
                    <a:pt x="61"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3">
              <a:extLst>
                <a:ext uri="{FF2B5EF4-FFF2-40B4-BE49-F238E27FC236}">
                  <a16:creationId xmlns:a16="http://schemas.microsoft.com/office/drawing/2014/main" id="{D7E42B6E-0625-444F-89C2-7D19BC0E5605}"/>
                </a:ext>
              </a:extLst>
            </p:cNvPr>
            <p:cNvSpPr>
              <a:spLocks/>
            </p:cNvSpPr>
            <p:nvPr/>
          </p:nvSpPr>
          <p:spPr bwMode="auto">
            <a:xfrm>
              <a:off x="2334" y="2301"/>
              <a:ext cx="36" cy="130"/>
            </a:xfrm>
            <a:custGeom>
              <a:avLst/>
              <a:gdLst>
                <a:gd name="T0" fmla="*/ 23 w 25"/>
                <a:gd name="T1" fmla="*/ 5 h 89"/>
                <a:gd name="T2" fmla="*/ 21 w 25"/>
                <a:gd name="T3" fmla="*/ 2 h 89"/>
                <a:gd name="T4" fmla="*/ 15 w 25"/>
                <a:gd name="T5" fmla="*/ 10 h 89"/>
                <a:gd name="T6" fmla="*/ 13 w 25"/>
                <a:gd name="T7" fmla="*/ 10 h 89"/>
                <a:gd name="T8" fmla="*/ 11 w 25"/>
                <a:gd name="T9" fmla="*/ 10 h 89"/>
                <a:gd name="T10" fmla="*/ 5 w 25"/>
                <a:gd name="T11" fmla="*/ 2 h 89"/>
                <a:gd name="T12" fmla="*/ 2 w 25"/>
                <a:gd name="T13" fmla="*/ 5 h 89"/>
                <a:gd name="T14" fmla="*/ 8 w 25"/>
                <a:gd name="T15" fmla="*/ 13 h 89"/>
                <a:gd name="T16" fmla="*/ 7 w 25"/>
                <a:gd name="T17" fmla="*/ 15 h 89"/>
                <a:gd name="T18" fmla="*/ 7 w 25"/>
                <a:gd name="T19" fmla="*/ 28 h 89"/>
                <a:gd name="T20" fmla="*/ 7 w 25"/>
                <a:gd name="T21" fmla="*/ 42 h 89"/>
                <a:gd name="T22" fmla="*/ 7 w 25"/>
                <a:gd name="T23" fmla="*/ 84 h 89"/>
                <a:gd name="T24" fmla="*/ 13 w 25"/>
                <a:gd name="T25" fmla="*/ 89 h 89"/>
                <a:gd name="T26" fmla="*/ 18 w 25"/>
                <a:gd name="T27" fmla="*/ 84 h 89"/>
                <a:gd name="T28" fmla="*/ 18 w 25"/>
                <a:gd name="T29" fmla="*/ 42 h 89"/>
                <a:gd name="T30" fmla="*/ 18 w 25"/>
                <a:gd name="T31" fmla="*/ 28 h 89"/>
                <a:gd name="T32" fmla="*/ 18 w 25"/>
                <a:gd name="T33" fmla="*/ 15 h 89"/>
                <a:gd name="T34" fmla="*/ 17 w 25"/>
                <a:gd name="T35" fmla="*/ 13 h 89"/>
                <a:gd name="T36" fmla="*/ 23 w 25"/>
                <a:gd name="T37"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5"/>
                  </a:moveTo>
                  <a:cubicBezTo>
                    <a:pt x="25" y="3"/>
                    <a:pt x="22" y="0"/>
                    <a:pt x="21" y="2"/>
                  </a:cubicBezTo>
                  <a:cubicBezTo>
                    <a:pt x="18" y="4"/>
                    <a:pt x="16" y="7"/>
                    <a:pt x="15" y="10"/>
                  </a:cubicBezTo>
                  <a:cubicBezTo>
                    <a:pt x="14" y="10"/>
                    <a:pt x="13" y="10"/>
                    <a:pt x="13" y="10"/>
                  </a:cubicBezTo>
                  <a:cubicBezTo>
                    <a:pt x="12" y="10"/>
                    <a:pt x="11" y="10"/>
                    <a:pt x="11" y="10"/>
                  </a:cubicBezTo>
                  <a:cubicBezTo>
                    <a:pt x="9" y="7"/>
                    <a:pt x="7" y="4"/>
                    <a:pt x="5" y="2"/>
                  </a:cubicBezTo>
                  <a:cubicBezTo>
                    <a:pt x="3" y="0"/>
                    <a:pt x="0" y="3"/>
                    <a:pt x="2" y="5"/>
                  </a:cubicBezTo>
                  <a:cubicBezTo>
                    <a:pt x="5" y="7"/>
                    <a:pt x="7" y="10"/>
                    <a:pt x="8" y="13"/>
                  </a:cubicBezTo>
                  <a:cubicBezTo>
                    <a:pt x="8" y="14"/>
                    <a:pt x="7" y="15"/>
                    <a:pt x="7" y="15"/>
                  </a:cubicBezTo>
                  <a:cubicBezTo>
                    <a:pt x="7" y="28"/>
                    <a:pt x="7" y="28"/>
                    <a:pt x="7" y="28"/>
                  </a:cubicBezTo>
                  <a:cubicBezTo>
                    <a:pt x="7" y="42"/>
                    <a:pt x="7" y="42"/>
                    <a:pt x="7" y="42"/>
                  </a:cubicBezTo>
                  <a:cubicBezTo>
                    <a:pt x="7" y="84"/>
                    <a:pt x="7" y="84"/>
                    <a:pt x="7" y="84"/>
                  </a:cubicBezTo>
                  <a:cubicBezTo>
                    <a:pt x="7" y="87"/>
                    <a:pt x="10" y="89"/>
                    <a:pt x="13" y="89"/>
                  </a:cubicBezTo>
                  <a:cubicBezTo>
                    <a:pt x="16" y="89"/>
                    <a:pt x="18" y="87"/>
                    <a:pt x="18" y="84"/>
                  </a:cubicBezTo>
                  <a:cubicBezTo>
                    <a:pt x="18" y="42"/>
                    <a:pt x="18" y="42"/>
                    <a:pt x="18" y="42"/>
                  </a:cubicBezTo>
                  <a:cubicBezTo>
                    <a:pt x="18" y="28"/>
                    <a:pt x="18" y="28"/>
                    <a:pt x="18" y="28"/>
                  </a:cubicBezTo>
                  <a:cubicBezTo>
                    <a:pt x="18" y="15"/>
                    <a:pt x="18" y="15"/>
                    <a:pt x="18" y="15"/>
                  </a:cubicBezTo>
                  <a:cubicBezTo>
                    <a:pt x="18" y="15"/>
                    <a:pt x="18" y="14"/>
                    <a:pt x="17" y="13"/>
                  </a:cubicBezTo>
                  <a:cubicBezTo>
                    <a:pt x="19" y="10"/>
                    <a:pt x="21" y="7"/>
                    <a:pt x="2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FFDD80AA-BFC4-4A73-9FFB-01F040EDF42C}"/>
                </a:ext>
              </a:extLst>
            </p:cNvPr>
            <p:cNvSpPr>
              <a:spLocks noEditPoints="1"/>
            </p:cNvSpPr>
            <p:nvPr/>
          </p:nvSpPr>
          <p:spPr bwMode="auto">
            <a:xfrm>
              <a:off x="1435" y="2096"/>
              <a:ext cx="251" cy="23"/>
            </a:xfrm>
            <a:custGeom>
              <a:avLst/>
              <a:gdLst>
                <a:gd name="T0" fmla="*/ 251 w 251"/>
                <a:gd name="T1" fmla="*/ 0 h 23"/>
                <a:gd name="T2" fmla="*/ 0 w 251"/>
                <a:gd name="T3" fmla="*/ 0 h 23"/>
                <a:gd name="T4" fmla="*/ 0 w 251"/>
                <a:gd name="T5" fmla="*/ 23 h 23"/>
                <a:gd name="T6" fmla="*/ 251 w 251"/>
                <a:gd name="T7" fmla="*/ 23 h 23"/>
                <a:gd name="T8" fmla="*/ 251 w 251"/>
                <a:gd name="T9" fmla="*/ 0 h 23"/>
                <a:gd name="T10" fmla="*/ 241 w 251"/>
                <a:gd name="T11" fmla="*/ 14 h 23"/>
                <a:gd name="T12" fmla="*/ 221 w 251"/>
                <a:gd name="T13" fmla="*/ 14 h 23"/>
                <a:gd name="T14" fmla="*/ 221 w 251"/>
                <a:gd name="T15" fmla="*/ 8 h 23"/>
                <a:gd name="T16" fmla="*/ 241 w 251"/>
                <a:gd name="T17" fmla="*/ 8 h 23"/>
                <a:gd name="T18" fmla="*/ 241 w 251"/>
                <a:gd name="T1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3">
                  <a:moveTo>
                    <a:pt x="251" y="0"/>
                  </a:moveTo>
                  <a:lnTo>
                    <a:pt x="0" y="0"/>
                  </a:lnTo>
                  <a:lnTo>
                    <a:pt x="0" y="23"/>
                  </a:lnTo>
                  <a:lnTo>
                    <a:pt x="251" y="23"/>
                  </a:lnTo>
                  <a:lnTo>
                    <a:pt x="251" y="0"/>
                  </a:lnTo>
                  <a:close/>
                  <a:moveTo>
                    <a:pt x="241" y="14"/>
                  </a:moveTo>
                  <a:lnTo>
                    <a:pt x="221" y="14"/>
                  </a:lnTo>
                  <a:lnTo>
                    <a:pt x="221" y="8"/>
                  </a:lnTo>
                  <a:lnTo>
                    <a:pt x="241" y="8"/>
                  </a:lnTo>
                  <a:lnTo>
                    <a:pt x="24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
              <a:extLst>
                <a:ext uri="{FF2B5EF4-FFF2-40B4-BE49-F238E27FC236}">
                  <a16:creationId xmlns:a16="http://schemas.microsoft.com/office/drawing/2014/main" id="{DE2CC85C-E683-44D4-A7EB-C8163FFD51A1}"/>
                </a:ext>
              </a:extLst>
            </p:cNvPr>
            <p:cNvSpPr>
              <a:spLocks noEditPoints="1"/>
            </p:cNvSpPr>
            <p:nvPr/>
          </p:nvSpPr>
          <p:spPr bwMode="auto">
            <a:xfrm>
              <a:off x="1447" y="1947"/>
              <a:ext cx="228" cy="141"/>
            </a:xfrm>
            <a:custGeom>
              <a:avLst/>
              <a:gdLst>
                <a:gd name="T0" fmla="*/ 228 w 228"/>
                <a:gd name="T1" fmla="*/ 0 h 141"/>
                <a:gd name="T2" fmla="*/ 0 w 228"/>
                <a:gd name="T3" fmla="*/ 0 h 141"/>
                <a:gd name="T4" fmla="*/ 0 w 228"/>
                <a:gd name="T5" fmla="*/ 141 h 141"/>
                <a:gd name="T6" fmla="*/ 228 w 228"/>
                <a:gd name="T7" fmla="*/ 141 h 141"/>
                <a:gd name="T8" fmla="*/ 228 w 228"/>
                <a:gd name="T9" fmla="*/ 0 h 141"/>
                <a:gd name="T10" fmla="*/ 203 w 228"/>
                <a:gd name="T11" fmla="*/ 122 h 141"/>
                <a:gd name="T12" fmla="*/ 24 w 228"/>
                <a:gd name="T13" fmla="*/ 122 h 141"/>
                <a:gd name="T14" fmla="*/ 24 w 228"/>
                <a:gd name="T15" fmla="*/ 20 h 141"/>
                <a:gd name="T16" fmla="*/ 203 w 228"/>
                <a:gd name="T17" fmla="*/ 20 h 141"/>
                <a:gd name="T18" fmla="*/ 203 w 228"/>
                <a:gd name="T1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41">
                  <a:moveTo>
                    <a:pt x="228" y="0"/>
                  </a:moveTo>
                  <a:lnTo>
                    <a:pt x="0" y="0"/>
                  </a:lnTo>
                  <a:lnTo>
                    <a:pt x="0" y="141"/>
                  </a:lnTo>
                  <a:lnTo>
                    <a:pt x="228" y="141"/>
                  </a:lnTo>
                  <a:lnTo>
                    <a:pt x="228" y="0"/>
                  </a:lnTo>
                  <a:close/>
                  <a:moveTo>
                    <a:pt x="203" y="122"/>
                  </a:moveTo>
                  <a:lnTo>
                    <a:pt x="24" y="122"/>
                  </a:lnTo>
                  <a:lnTo>
                    <a:pt x="24" y="20"/>
                  </a:lnTo>
                  <a:lnTo>
                    <a:pt x="203" y="20"/>
                  </a:lnTo>
                  <a:lnTo>
                    <a:pt x="203"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id="{34D29A18-7624-46A5-9311-1732A2591787}"/>
                </a:ext>
              </a:extLst>
            </p:cNvPr>
            <p:cNvSpPr>
              <a:spLocks noEditPoints="1"/>
            </p:cNvSpPr>
            <p:nvPr/>
          </p:nvSpPr>
          <p:spPr bwMode="auto">
            <a:xfrm>
              <a:off x="2104" y="2469"/>
              <a:ext cx="174" cy="192"/>
            </a:xfrm>
            <a:custGeom>
              <a:avLst/>
              <a:gdLst>
                <a:gd name="T0" fmla="*/ 91 w 174"/>
                <a:gd name="T1" fmla="*/ 2 h 192"/>
                <a:gd name="T2" fmla="*/ 91 w 174"/>
                <a:gd name="T3" fmla="*/ 2 h 192"/>
                <a:gd name="T4" fmla="*/ 2 w 174"/>
                <a:gd name="T5" fmla="*/ 135 h 192"/>
                <a:gd name="T6" fmla="*/ 0 w 174"/>
                <a:gd name="T7" fmla="*/ 136 h 192"/>
                <a:gd name="T8" fmla="*/ 2 w 174"/>
                <a:gd name="T9" fmla="*/ 136 h 192"/>
                <a:gd name="T10" fmla="*/ 84 w 174"/>
                <a:gd name="T11" fmla="*/ 190 h 192"/>
                <a:gd name="T12" fmla="*/ 84 w 174"/>
                <a:gd name="T13" fmla="*/ 192 h 192"/>
                <a:gd name="T14" fmla="*/ 85 w 174"/>
                <a:gd name="T15" fmla="*/ 190 h 192"/>
                <a:gd name="T16" fmla="*/ 174 w 174"/>
                <a:gd name="T17" fmla="*/ 57 h 192"/>
                <a:gd name="T18" fmla="*/ 174 w 174"/>
                <a:gd name="T19" fmla="*/ 57 h 192"/>
                <a:gd name="T20" fmla="*/ 173 w 174"/>
                <a:gd name="T21" fmla="*/ 57 h 192"/>
                <a:gd name="T22" fmla="*/ 154 w 174"/>
                <a:gd name="T23" fmla="*/ 44 h 192"/>
                <a:gd name="T24" fmla="*/ 163 w 174"/>
                <a:gd name="T25" fmla="*/ 30 h 192"/>
                <a:gd name="T26" fmla="*/ 164 w 174"/>
                <a:gd name="T27" fmla="*/ 30 h 192"/>
                <a:gd name="T28" fmla="*/ 163 w 174"/>
                <a:gd name="T29" fmla="*/ 28 h 192"/>
                <a:gd name="T30" fmla="*/ 122 w 174"/>
                <a:gd name="T31" fmla="*/ 2 h 192"/>
                <a:gd name="T32" fmla="*/ 122 w 174"/>
                <a:gd name="T33" fmla="*/ 0 h 192"/>
                <a:gd name="T34" fmla="*/ 120 w 174"/>
                <a:gd name="T35" fmla="*/ 2 h 192"/>
                <a:gd name="T36" fmla="*/ 111 w 174"/>
                <a:gd name="T37" fmla="*/ 15 h 192"/>
                <a:gd name="T38" fmla="*/ 92 w 174"/>
                <a:gd name="T39" fmla="*/ 2 h 192"/>
                <a:gd name="T40" fmla="*/ 91 w 174"/>
                <a:gd name="T41" fmla="*/ 2 h 192"/>
                <a:gd name="T42" fmla="*/ 107 w 174"/>
                <a:gd name="T43" fmla="*/ 132 h 192"/>
                <a:gd name="T44" fmla="*/ 49 w 174"/>
                <a:gd name="T45" fmla="*/ 92 h 192"/>
                <a:gd name="T46" fmla="*/ 69 w 174"/>
                <a:gd name="T47" fmla="*/ 62 h 192"/>
                <a:gd name="T48" fmla="*/ 127 w 174"/>
                <a:gd name="T49" fmla="*/ 101 h 192"/>
                <a:gd name="T50" fmla="*/ 107 w 174"/>
                <a:gd name="T51" fmla="*/ 132 h 192"/>
                <a:gd name="T52" fmla="*/ 81 w 174"/>
                <a:gd name="T53" fmla="*/ 170 h 192"/>
                <a:gd name="T54" fmla="*/ 22 w 174"/>
                <a:gd name="T55" fmla="*/ 132 h 192"/>
                <a:gd name="T56" fmla="*/ 43 w 174"/>
                <a:gd name="T57" fmla="*/ 100 h 192"/>
                <a:gd name="T58" fmla="*/ 101 w 174"/>
                <a:gd name="T59" fmla="*/ 139 h 192"/>
                <a:gd name="T60" fmla="*/ 81 w 174"/>
                <a:gd name="T61"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92">
                  <a:moveTo>
                    <a:pt x="91" y="2"/>
                  </a:moveTo>
                  <a:lnTo>
                    <a:pt x="91" y="2"/>
                  </a:lnTo>
                  <a:lnTo>
                    <a:pt x="2" y="135"/>
                  </a:lnTo>
                  <a:lnTo>
                    <a:pt x="0" y="136"/>
                  </a:lnTo>
                  <a:lnTo>
                    <a:pt x="2" y="136"/>
                  </a:lnTo>
                  <a:lnTo>
                    <a:pt x="84" y="190"/>
                  </a:lnTo>
                  <a:lnTo>
                    <a:pt x="84" y="192"/>
                  </a:lnTo>
                  <a:lnTo>
                    <a:pt x="85" y="190"/>
                  </a:lnTo>
                  <a:lnTo>
                    <a:pt x="174" y="57"/>
                  </a:lnTo>
                  <a:lnTo>
                    <a:pt x="174" y="57"/>
                  </a:lnTo>
                  <a:lnTo>
                    <a:pt x="173" y="57"/>
                  </a:lnTo>
                  <a:lnTo>
                    <a:pt x="154" y="44"/>
                  </a:lnTo>
                  <a:lnTo>
                    <a:pt x="163" y="30"/>
                  </a:lnTo>
                  <a:lnTo>
                    <a:pt x="164" y="30"/>
                  </a:lnTo>
                  <a:lnTo>
                    <a:pt x="163" y="28"/>
                  </a:lnTo>
                  <a:lnTo>
                    <a:pt x="122" y="2"/>
                  </a:lnTo>
                  <a:lnTo>
                    <a:pt x="122" y="0"/>
                  </a:lnTo>
                  <a:lnTo>
                    <a:pt x="120" y="2"/>
                  </a:lnTo>
                  <a:lnTo>
                    <a:pt x="111" y="15"/>
                  </a:lnTo>
                  <a:lnTo>
                    <a:pt x="92" y="2"/>
                  </a:lnTo>
                  <a:lnTo>
                    <a:pt x="91" y="2"/>
                  </a:lnTo>
                  <a:close/>
                  <a:moveTo>
                    <a:pt x="107" y="132"/>
                  </a:moveTo>
                  <a:lnTo>
                    <a:pt x="49" y="92"/>
                  </a:lnTo>
                  <a:lnTo>
                    <a:pt x="69" y="62"/>
                  </a:lnTo>
                  <a:lnTo>
                    <a:pt x="127" y="101"/>
                  </a:lnTo>
                  <a:lnTo>
                    <a:pt x="107" y="132"/>
                  </a:lnTo>
                  <a:close/>
                  <a:moveTo>
                    <a:pt x="81" y="170"/>
                  </a:moveTo>
                  <a:lnTo>
                    <a:pt x="22" y="132"/>
                  </a:lnTo>
                  <a:lnTo>
                    <a:pt x="43" y="100"/>
                  </a:lnTo>
                  <a:lnTo>
                    <a:pt x="101" y="139"/>
                  </a:lnTo>
                  <a:lnTo>
                    <a:pt x="81"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
              <a:extLst>
                <a:ext uri="{FF2B5EF4-FFF2-40B4-BE49-F238E27FC236}">
                  <a16:creationId xmlns:a16="http://schemas.microsoft.com/office/drawing/2014/main" id="{0851A1DB-C285-4480-80BD-37B52C50D199}"/>
                </a:ext>
              </a:extLst>
            </p:cNvPr>
            <p:cNvSpPr>
              <a:spLocks noEditPoints="1"/>
            </p:cNvSpPr>
            <p:nvPr/>
          </p:nvSpPr>
          <p:spPr bwMode="auto">
            <a:xfrm>
              <a:off x="885" y="2484"/>
              <a:ext cx="88" cy="184"/>
            </a:xfrm>
            <a:custGeom>
              <a:avLst/>
              <a:gdLst>
                <a:gd name="T0" fmla="*/ 1 w 60"/>
                <a:gd name="T1" fmla="*/ 123 h 126"/>
                <a:gd name="T2" fmla="*/ 30 w 60"/>
                <a:gd name="T3" fmla="*/ 109 h 126"/>
                <a:gd name="T4" fmla="*/ 59 w 60"/>
                <a:gd name="T5" fmla="*/ 123 h 126"/>
                <a:gd name="T6" fmla="*/ 60 w 60"/>
                <a:gd name="T7" fmla="*/ 123 h 126"/>
                <a:gd name="T8" fmla="*/ 60 w 60"/>
                <a:gd name="T9" fmla="*/ 28 h 126"/>
                <a:gd name="T10" fmla="*/ 59 w 60"/>
                <a:gd name="T11" fmla="*/ 14 h 126"/>
                <a:gd name="T12" fmla="*/ 30 w 60"/>
                <a:gd name="T13" fmla="*/ 0 h 126"/>
                <a:gd name="T14" fmla="*/ 2 w 60"/>
                <a:gd name="T15" fmla="*/ 14 h 126"/>
                <a:gd name="T16" fmla="*/ 0 w 60"/>
                <a:gd name="T17" fmla="*/ 28 h 126"/>
                <a:gd name="T18" fmla="*/ 0 w 60"/>
                <a:gd name="T19" fmla="*/ 123 h 126"/>
                <a:gd name="T20" fmla="*/ 1 w 60"/>
                <a:gd name="T21" fmla="*/ 123 h 126"/>
                <a:gd name="T22" fmla="*/ 10 w 60"/>
                <a:gd name="T23" fmla="*/ 21 h 126"/>
                <a:gd name="T24" fmla="*/ 30 w 60"/>
                <a:gd name="T25" fmla="*/ 18 h 126"/>
                <a:gd name="T26" fmla="*/ 51 w 60"/>
                <a:gd name="T27" fmla="*/ 21 h 126"/>
                <a:gd name="T28" fmla="*/ 52 w 60"/>
                <a:gd name="T29" fmla="*/ 24 h 126"/>
                <a:gd name="T30" fmla="*/ 50 w 60"/>
                <a:gd name="T31" fmla="*/ 25 h 126"/>
                <a:gd name="T32" fmla="*/ 49 w 60"/>
                <a:gd name="T33" fmla="*/ 24 h 126"/>
                <a:gd name="T34" fmla="*/ 45 w 60"/>
                <a:gd name="T35" fmla="*/ 23 h 126"/>
                <a:gd name="T36" fmla="*/ 30 w 60"/>
                <a:gd name="T37" fmla="*/ 21 h 126"/>
                <a:gd name="T38" fmla="*/ 15 w 60"/>
                <a:gd name="T39" fmla="*/ 23 h 126"/>
                <a:gd name="T40" fmla="*/ 11 w 60"/>
                <a:gd name="T41" fmla="*/ 24 h 126"/>
                <a:gd name="T42" fmla="*/ 9 w 60"/>
                <a:gd name="T43" fmla="*/ 24 h 126"/>
                <a:gd name="T44" fmla="*/ 10 w 60"/>
                <a:gd name="T45" fmla="*/ 21 h 126"/>
                <a:gd name="T46" fmla="*/ 10 w 60"/>
                <a:gd name="T47" fmla="*/ 38 h 126"/>
                <a:gd name="T48" fmla="*/ 30 w 60"/>
                <a:gd name="T49" fmla="*/ 34 h 126"/>
                <a:gd name="T50" fmla="*/ 51 w 60"/>
                <a:gd name="T51" fmla="*/ 38 h 126"/>
                <a:gd name="T52" fmla="*/ 52 w 60"/>
                <a:gd name="T53" fmla="*/ 41 h 126"/>
                <a:gd name="T54" fmla="*/ 50 w 60"/>
                <a:gd name="T55" fmla="*/ 41 h 126"/>
                <a:gd name="T56" fmla="*/ 49 w 60"/>
                <a:gd name="T57" fmla="*/ 41 h 126"/>
                <a:gd name="T58" fmla="*/ 45 w 60"/>
                <a:gd name="T59" fmla="*/ 40 h 126"/>
                <a:gd name="T60" fmla="*/ 30 w 60"/>
                <a:gd name="T61" fmla="*/ 38 h 126"/>
                <a:gd name="T62" fmla="*/ 15 w 60"/>
                <a:gd name="T63" fmla="*/ 40 h 126"/>
                <a:gd name="T64" fmla="*/ 11 w 60"/>
                <a:gd name="T65" fmla="*/ 41 h 126"/>
                <a:gd name="T66" fmla="*/ 9 w 60"/>
                <a:gd name="T67" fmla="*/ 41 h 126"/>
                <a:gd name="T68" fmla="*/ 10 w 60"/>
                <a:gd name="T69" fmla="*/ 38 h 126"/>
                <a:gd name="T70" fmla="*/ 10 w 60"/>
                <a:gd name="T71" fmla="*/ 55 h 126"/>
                <a:gd name="T72" fmla="*/ 30 w 60"/>
                <a:gd name="T73" fmla="*/ 51 h 126"/>
                <a:gd name="T74" fmla="*/ 51 w 60"/>
                <a:gd name="T75" fmla="*/ 55 h 126"/>
                <a:gd name="T76" fmla="*/ 52 w 60"/>
                <a:gd name="T77" fmla="*/ 57 h 126"/>
                <a:gd name="T78" fmla="*/ 50 w 60"/>
                <a:gd name="T79" fmla="*/ 58 h 126"/>
                <a:gd name="T80" fmla="*/ 49 w 60"/>
                <a:gd name="T81" fmla="*/ 58 h 126"/>
                <a:gd name="T82" fmla="*/ 45 w 60"/>
                <a:gd name="T83" fmla="*/ 57 h 126"/>
                <a:gd name="T84" fmla="*/ 30 w 60"/>
                <a:gd name="T85" fmla="*/ 55 h 126"/>
                <a:gd name="T86" fmla="*/ 15 w 60"/>
                <a:gd name="T87" fmla="*/ 57 h 126"/>
                <a:gd name="T88" fmla="*/ 11 w 60"/>
                <a:gd name="T89" fmla="*/ 58 h 126"/>
                <a:gd name="T90" fmla="*/ 9 w 60"/>
                <a:gd name="T91" fmla="*/ 57 h 126"/>
                <a:gd name="T92" fmla="*/ 10 w 60"/>
                <a:gd name="T93"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1" y="123"/>
                  </a:moveTo>
                  <a:cubicBezTo>
                    <a:pt x="5" y="112"/>
                    <a:pt x="16" y="109"/>
                    <a:pt x="30" y="109"/>
                  </a:cubicBezTo>
                  <a:cubicBezTo>
                    <a:pt x="44" y="109"/>
                    <a:pt x="56" y="112"/>
                    <a:pt x="59" y="123"/>
                  </a:cubicBezTo>
                  <a:cubicBezTo>
                    <a:pt x="60" y="126"/>
                    <a:pt x="60" y="126"/>
                    <a:pt x="60" y="123"/>
                  </a:cubicBezTo>
                  <a:cubicBezTo>
                    <a:pt x="60" y="103"/>
                    <a:pt x="60" y="47"/>
                    <a:pt x="60" y="28"/>
                  </a:cubicBezTo>
                  <a:cubicBezTo>
                    <a:pt x="60" y="24"/>
                    <a:pt x="60" y="17"/>
                    <a:pt x="59" y="14"/>
                  </a:cubicBezTo>
                  <a:cubicBezTo>
                    <a:pt x="55" y="3"/>
                    <a:pt x="44" y="0"/>
                    <a:pt x="30" y="0"/>
                  </a:cubicBezTo>
                  <a:cubicBezTo>
                    <a:pt x="17" y="0"/>
                    <a:pt x="5" y="3"/>
                    <a:pt x="2" y="14"/>
                  </a:cubicBezTo>
                  <a:cubicBezTo>
                    <a:pt x="0" y="17"/>
                    <a:pt x="0" y="24"/>
                    <a:pt x="0" y="28"/>
                  </a:cubicBezTo>
                  <a:cubicBezTo>
                    <a:pt x="0" y="47"/>
                    <a:pt x="0" y="103"/>
                    <a:pt x="0" y="123"/>
                  </a:cubicBezTo>
                  <a:cubicBezTo>
                    <a:pt x="0" y="126"/>
                    <a:pt x="0" y="126"/>
                    <a:pt x="1" y="123"/>
                  </a:cubicBezTo>
                  <a:moveTo>
                    <a:pt x="10" y="21"/>
                  </a:moveTo>
                  <a:cubicBezTo>
                    <a:pt x="15" y="19"/>
                    <a:pt x="21" y="18"/>
                    <a:pt x="30" y="18"/>
                  </a:cubicBezTo>
                  <a:cubicBezTo>
                    <a:pt x="39" y="18"/>
                    <a:pt x="46" y="19"/>
                    <a:pt x="51" y="21"/>
                  </a:cubicBezTo>
                  <a:cubicBezTo>
                    <a:pt x="52" y="22"/>
                    <a:pt x="52" y="23"/>
                    <a:pt x="52" y="24"/>
                  </a:cubicBezTo>
                  <a:cubicBezTo>
                    <a:pt x="51" y="24"/>
                    <a:pt x="51" y="25"/>
                    <a:pt x="50" y="25"/>
                  </a:cubicBezTo>
                  <a:cubicBezTo>
                    <a:pt x="50" y="25"/>
                    <a:pt x="49" y="24"/>
                    <a:pt x="49" y="24"/>
                  </a:cubicBezTo>
                  <a:cubicBezTo>
                    <a:pt x="48" y="24"/>
                    <a:pt x="47" y="23"/>
                    <a:pt x="45" y="23"/>
                  </a:cubicBezTo>
                  <a:cubicBezTo>
                    <a:pt x="41" y="22"/>
                    <a:pt x="36" y="21"/>
                    <a:pt x="30" y="21"/>
                  </a:cubicBezTo>
                  <a:cubicBezTo>
                    <a:pt x="24" y="21"/>
                    <a:pt x="19" y="22"/>
                    <a:pt x="15" y="23"/>
                  </a:cubicBezTo>
                  <a:cubicBezTo>
                    <a:pt x="14" y="23"/>
                    <a:pt x="13" y="24"/>
                    <a:pt x="11" y="24"/>
                  </a:cubicBezTo>
                  <a:cubicBezTo>
                    <a:pt x="10" y="25"/>
                    <a:pt x="9" y="24"/>
                    <a:pt x="9" y="24"/>
                  </a:cubicBezTo>
                  <a:cubicBezTo>
                    <a:pt x="9" y="23"/>
                    <a:pt x="9" y="22"/>
                    <a:pt x="10" y="21"/>
                  </a:cubicBezTo>
                  <a:moveTo>
                    <a:pt x="10" y="38"/>
                  </a:moveTo>
                  <a:cubicBezTo>
                    <a:pt x="15" y="36"/>
                    <a:pt x="21" y="34"/>
                    <a:pt x="30" y="34"/>
                  </a:cubicBezTo>
                  <a:cubicBezTo>
                    <a:pt x="39" y="34"/>
                    <a:pt x="46" y="36"/>
                    <a:pt x="51" y="38"/>
                  </a:cubicBezTo>
                  <a:cubicBezTo>
                    <a:pt x="52" y="39"/>
                    <a:pt x="52" y="40"/>
                    <a:pt x="52" y="41"/>
                  </a:cubicBezTo>
                  <a:cubicBezTo>
                    <a:pt x="51" y="41"/>
                    <a:pt x="51" y="41"/>
                    <a:pt x="50" y="41"/>
                  </a:cubicBezTo>
                  <a:cubicBezTo>
                    <a:pt x="50" y="41"/>
                    <a:pt x="49" y="41"/>
                    <a:pt x="49" y="41"/>
                  </a:cubicBezTo>
                  <a:cubicBezTo>
                    <a:pt x="48" y="41"/>
                    <a:pt x="47" y="40"/>
                    <a:pt x="45" y="40"/>
                  </a:cubicBezTo>
                  <a:cubicBezTo>
                    <a:pt x="41" y="39"/>
                    <a:pt x="36" y="38"/>
                    <a:pt x="30" y="38"/>
                  </a:cubicBezTo>
                  <a:cubicBezTo>
                    <a:pt x="24" y="38"/>
                    <a:pt x="19" y="39"/>
                    <a:pt x="15" y="40"/>
                  </a:cubicBezTo>
                  <a:cubicBezTo>
                    <a:pt x="14" y="40"/>
                    <a:pt x="13" y="41"/>
                    <a:pt x="11" y="41"/>
                  </a:cubicBezTo>
                  <a:cubicBezTo>
                    <a:pt x="10" y="42"/>
                    <a:pt x="9" y="41"/>
                    <a:pt x="9" y="41"/>
                  </a:cubicBezTo>
                  <a:cubicBezTo>
                    <a:pt x="9" y="40"/>
                    <a:pt x="9" y="39"/>
                    <a:pt x="10" y="38"/>
                  </a:cubicBezTo>
                  <a:moveTo>
                    <a:pt x="10" y="55"/>
                  </a:moveTo>
                  <a:cubicBezTo>
                    <a:pt x="15" y="53"/>
                    <a:pt x="21" y="51"/>
                    <a:pt x="30" y="51"/>
                  </a:cubicBezTo>
                  <a:cubicBezTo>
                    <a:pt x="39" y="51"/>
                    <a:pt x="46" y="53"/>
                    <a:pt x="51" y="55"/>
                  </a:cubicBezTo>
                  <a:cubicBezTo>
                    <a:pt x="52" y="56"/>
                    <a:pt x="52" y="57"/>
                    <a:pt x="52" y="57"/>
                  </a:cubicBezTo>
                  <a:cubicBezTo>
                    <a:pt x="51" y="58"/>
                    <a:pt x="51" y="58"/>
                    <a:pt x="50" y="58"/>
                  </a:cubicBezTo>
                  <a:cubicBezTo>
                    <a:pt x="50" y="58"/>
                    <a:pt x="49" y="58"/>
                    <a:pt x="49" y="58"/>
                  </a:cubicBezTo>
                  <a:cubicBezTo>
                    <a:pt x="48" y="58"/>
                    <a:pt x="47" y="57"/>
                    <a:pt x="45" y="57"/>
                  </a:cubicBezTo>
                  <a:cubicBezTo>
                    <a:pt x="41" y="55"/>
                    <a:pt x="36" y="55"/>
                    <a:pt x="30" y="55"/>
                  </a:cubicBezTo>
                  <a:cubicBezTo>
                    <a:pt x="24" y="55"/>
                    <a:pt x="19" y="55"/>
                    <a:pt x="15" y="57"/>
                  </a:cubicBezTo>
                  <a:cubicBezTo>
                    <a:pt x="14" y="57"/>
                    <a:pt x="13" y="58"/>
                    <a:pt x="11" y="58"/>
                  </a:cubicBezTo>
                  <a:cubicBezTo>
                    <a:pt x="10" y="59"/>
                    <a:pt x="9" y="58"/>
                    <a:pt x="9" y="57"/>
                  </a:cubicBezTo>
                  <a:cubicBezTo>
                    <a:pt x="9" y="57"/>
                    <a:pt x="9" y="56"/>
                    <a:pt x="10"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a:extLst>
                <a:ext uri="{FF2B5EF4-FFF2-40B4-BE49-F238E27FC236}">
                  <a16:creationId xmlns:a16="http://schemas.microsoft.com/office/drawing/2014/main" id="{1723AA15-B868-4CC3-95A9-AB03D2D2E8A0}"/>
                </a:ext>
              </a:extLst>
            </p:cNvPr>
            <p:cNvSpPr>
              <a:spLocks noEditPoints="1"/>
            </p:cNvSpPr>
            <p:nvPr/>
          </p:nvSpPr>
          <p:spPr bwMode="auto">
            <a:xfrm>
              <a:off x="980" y="2484"/>
              <a:ext cx="88" cy="184"/>
            </a:xfrm>
            <a:custGeom>
              <a:avLst/>
              <a:gdLst>
                <a:gd name="T0" fmla="*/ 59 w 60"/>
                <a:gd name="T1" fmla="*/ 123 h 126"/>
                <a:gd name="T2" fmla="*/ 60 w 60"/>
                <a:gd name="T3" fmla="*/ 123 h 126"/>
                <a:gd name="T4" fmla="*/ 60 w 60"/>
                <a:gd name="T5" fmla="*/ 28 h 126"/>
                <a:gd name="T6" fmla="*/ 59 w 60"/>
                <a:gd name="T7" fmla="*/ 14 h 126"/>
                <a:gd name="T8" fmla="*/ 30 w 60"/>
                <a:gd name="T9" fmla="*/ 0 h 126"/>
                <a:gd name="T10" fmla="*/ 2 w 60"/>
                <a:gd name="T11" fmla="*/ 14 h 126"/>
                <a:gd name="T12" fmla="*/ 1 w 60"/>
                <a:gd name="T13" fmla="*/ 28 h 126"/>
                <a:gd name="T14" fmla="*/ 1 w 60"/>
                <a:gd name="T15" fmla="*/ 123 h 126"/>
                <a:gd name="T16" fmla="*/ 1 w 60"/>
                <a:gd name="T17" fmla="*/ 123 h 126"/>
                <a:gd name="T18" fmla="*/ 30 w 60"/>
                <a:gd name="T19" fmla="*/ 109 h 126"/>
                <a:gd name="T20" fmla="*/ 59 w 60"/>
                <a:gd name="T21" fmla="*/ 123 h 126"/>
                <a:gd name="T22" fmla="*/ 52 w 60"/>
                <a:gd name="T23" fmla="*/ 57 h 126"/>
                <a:gd name="T24" fmla="*/ 50 w 60"/>
                <a:gd name="T25" fmla="*/ 58 h 126"/>
                <a:gd name="T26" fmla="*/ 49 w 60"/>
                <a:gd name="T27" fmla="*/ 58 h 126"/>
                <a:gd name="T28" fmla="*/ 45 w 60"/>
                <a:gd name="T29" fmla="*/ 57 h 126"/>
                <a:gd name="T30" fmla="*/ 30 w 60"/>
                <a:gd name="T31" fmla="*/ 55 h 126"/>
                <a:gd name="T32" fmla="*/ 15 w 60"/>
                <a:gd name="T33" fmla="*/ 57 h 126"/>
                <a:gd name="T34" fmla="*/ 11 w 60"/>
                <a:gd name="T35" fmla="*/ 58 h 126"/>
                <a:gd name="T36" fmla="*/ 9 w 60"/>
                <a:gd name="T37" fmla="*/ 57 h 126"/>
                <a:gd name="T38" fmla="*/ 10 w 60"/>
                <a:gd name="T39" fmla="*/ 55 h 126"/>
                <a:gd name="T40" fmla="*/ 30 w 60"/>
                <a:gd name="T41" fmla="*/ 51 h 126"/>
                <a:gd name="T42" fmla="*/ 51 w 60"/>
                <a:gd name="T43" fmla="*/ 55 h 126"/>
                <a:gd name="T44" fmla="*/ 52 w 60"/>
                <a:gd name="T45" fmla="*/ 57 h 126"/>
                <a:gd name="T46" fmla="*/ 52 w 60"/>
                <a:gd name="T47" fmla="*/ 41 h 126"/>
                <a:gd name="T48" fmla="*/ 50 w 60"/>
                <a:gd name="T49" fmla="*/ 41 h 126"/>
                <a:gd name="T50" fmla="*/ 49 w 60"/>
                <a:gd name="T51" fmla="*/ 41 h 126"/>
                <a:gd name="T52" fmla="*/ 45 w 60"/>
                <a:gd name="T53" fmla="*/ 40 h 126"/>
                <a:gd name="T54" fmla="*/ 30 w 60"/>
                <a:gd name="T55" fmla="*/ 38 h 126"/>
                <a:gd name="T56" fmla="*/ 15 w 60"/>
                <a:gd name="T57" fmla="*/ 40 h 126"/>
                <a:gd name="T58" fmla="*/ 11 w 60"/>
                <a:gd name="T59" fmla="*/ 41 h 126"/>
                <a:gd name="T60" fmla="*/ 9 w 60"/>
                <a:gd name="T61" fmla="*/ 41 h 126"/>
                <a:gd name="T62" fmla="*/ 10 w 60"/>
                <a:gd name="T63" fmla="*/ 38 h 126"/>
                <a:gd name="T64" fmla="*/ 30 w 60"/>
                <a:gd name="T65" fmla="*/ 34 h 126"/>
                <a:gd name="T66" fmla="*/ 51 w 60"/>
                <a:gd name="T67" fmla="*/ 38 h 126"/>
                <a:gd name="T68" fmla="*/ 52 w 60"/>
                <a:gd name="T69" fmla="*/ 41 h 126"/>
                <a:gd name="T70" fmla="*/ 52 w 60"/>
                <a:gd name="T71" fmla="*/ 24 h 126"/>
                <a:gd name="T72" fmla="*/ 50 w 60"/>
                <a:gd name="T73" fmla="*/ 25 h 126"/>
                <a:gd name="T74" fmla="*/ 49 w 60"/>
                <a:gd name="T75" fmla="*/ 24 h 126"/>
                <a:gd name="T76" fmla="*/ 45 w 60"/>
                <a:gd name="T77" fmla="*/ 23 h 126"/>
                <a:gd name="T78" fmla="*/ 30 w 60"/>
                <a:gd name="T79" fmla="*/ 21 h 126"/>
                <a:gd name="T80" fmla="*/ 15 w 60"/>
                <a:gd name="T81" fmla="*/ 23 h 126"/>
                <a:gd name="T82" fmla="*/ 11 w 60"/>
                <a:gd name="T83" fmla="*/ 24 h 126"/>
                <a:gd name="T84" fmla="*/ 9 w 60"/>
                <a:gd name="T85" fmla="*/ 24 h 126"/>
                <a:gd name="T86" fmla="*/ 10 w 60"/>
                <a:gd name="T87" fmla="*/ 21 h 126"/>
                <a:gd name="T88" fmla="*/ 30 w 60"/>
                <a:gd name="T89" fmla="*/ 18 h 126"/>
                <a:gd name="T90" fmla="*/ 51 w 60"/>
                <a:gd name="T91" fmla="*/ 21 h 126"/>
                <a:gd name="T92" fmla="*/ 52 w 60"/>
                <a:gd name="T93"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59" y="123"/>
                  </a:moveTo>
                  <a:cubicBezTo>
                    <a:pt x="60" y="126"/>
                    <a:pt x="60" y="126"/>
                    <a:pt x="60" y="123"/>
                  </a:cubicBezTo>
                  <a:cubicBezTo>
                    <a:pt x="60" y="103"/>
                    <a:pt x="60" y="47"/>
                    <a:pt x="60" y="28"/>
                  </a:cubicBezTo>
                  <a:cubicBezTo>
                    <a:pt x="60" y="24"/>
                    <a:pt x="60" y="17"/>
                    <a:pt x="59" y="14"/>
                  </a:cubicBezTo>
                  <a:cubicBezTo>
                    <a:pt x="55" y="3"/>
                    <a:pt x="44" y="0"/>
                    <a:pt x="30" y="0"/>
                  </a:cubicBezTo>
                  <a:cubicBezTo>
                    <a:pt x="17" y="0"/>
                    <a:pt x="5" y="3"/>
                    <a:pt x="2" y="14"/>
                  </a:cubicBezTo>
                  <a:cubicBezTo>
                    <a:pt x="0" y="17"/>
                    <a:pt x="1" y="24"/>
                    <a:pt x="1" y="28"/>
                  </a:cubicBezTo>
                  <a:cubicBezTo>
                    <a:pt x="1" y="47"/>
                    <a:pt x="1" y="103"/>
                    <a:pt x="1" y="123"/>
                  </a:cubicBezTo>
                  <a:cubicBezTo>
                    <a:pt x="1" y="126"/>
                    <a:pt x="0" y="126"/>
                    <a:pt x="1" y="123"/>
                  </a:cubicBezTo>
                  <a:cubicBezTo>
                    <a:pt x="5" y="112"/>
                    <a:pt x="16" y="109"/>
                    <a:pt x="30" y="109"/>
                  </a:cubicBezTo>
                  <a:cubicBezTo>
                    <a:pt x="44" y="109"/>
                    <a:pt x="56" y="112"/>
                    <a:pt x="59" y="123"/>
                  </a:cubicBezTo>
                  <a:moveTo>
                    <a:pt x="52" y="57"/>
                  </a:moveTo>
                  <a:cubicBezTo>
                    <a:pt x="51" y="58"/>
                    <a:pt x="51" y="58"/>
                    <a:pt x="50" y="58"/>
                  </a:cubicBezTo>
                  <a:cubicBezTo>
                    <a:pt x="50" y="58"/>
                    <a:pt x="50" y="58"/>
                    <a:pt x="49" y="58"/>
                  </a:cubicBezTo>
                  <a:cubicBezTo>
                    <a:pt x="48" y="58"/>
                    <a:pt x="47" y="57"/>
                    <a:pt x="45" y="57"/>
                  </a:cubicBezTo>
                  <a:cubicBezTo>
                    <a:pt x="41" y="55"/>
                    <a:pt x="36" y="55"/>
                    <a:pt x="30" y="55"/>
                  </a:cubicBezTo>
                  <a:cubicBezTo>
                    <a:pt x="24" y="55"/>
                    <a:pt x="19" y="55"/>
                    <a:pt x="15" y="57"/>
                  </a:cubicBezTo>
                  <a:cubicBezTo>
                    <a:pt x="14" y="57"/>
                    <a:pt x="13" y="58"/>
                    <a:pt x="11" y="58"/>
                  </a:cubicBezTo>
                  <a:cubicBezTo>
                    <a:pt x="11" y="59"/>
                    <a:pt x="9" y="58"/>
                    <a:pt x="9" y="57"/>
                  </a:cubicBezTo>
                  <a:cubicBezTo>
                    <a:pt x="9" y="57"/>
                    <a:pt x="9" y="56"/>
                    <a:pt x="10" y="55"/>
                  </a:cubicBezTo>
                  <a:cubicBezTo>
                    <a:pt x="15" y="53"/>
                    <a:pt x="22" y="51"/>
                    <a:pt x="30" y="51"/>
                  </a:cubicBezTo>
                  <a:cubicBezTo>
                    <a:pt x="39" y="51"/>
                    <a:pt x="46" y="53"/>
                    <a:pt x="51" y="55"/>
                  </a:cubicBezTo>
                  <a:cubicBezTo>
                    <a:pt x="52" y="56"/>
                    <a:pt x="52" y="57"/>
                    <a:pt x="52" y="57"/>
                  </a:cubicBezTo>
                  <a:moveTo>
                    <a:pt x="52" y="41"/>
                  </a:moveTo>
                  <a:cubicBezTo>
                    <a:pt x="51" y="41"/>
                    <a:pt x="51" y="41"/>
                    <a:pt x="50" y="41"/>
                  </a:cubicBezTo>
                  <a:cubicBezTo>
                    <a:pt x="50" y="41"/>
                    <a:pt x="50" y="41"/>
                    <a:pt x="49" y="41"/>
                  </a:cubicBezTo>
                  <a:cubicBezTo>
                    <a:pt x="48" y="41"/>
                    <a:pt x="47" y="40"/>
                    <a:pt x="45" y="40"/>
                  </a:cubicBezTo>
                  <a:cubicBezTo>
                    <a:pt x="41" y="39"/>
                    <a:pt x="36" y="38"/>
                    <a:pt x="30" y="38"/>
                  </a:cubicBezTo>
                  <a:cubicBezTo>
                    <a:pt x="24" y="38"/>
                    <a:pt x="19" y="39"/>
                    <a:pt x="15" y="40"/>
                  </a:cubicBezTo>
                  <a:cubicBezTo>
                    <a:pt x="14" y="40"/>
                    <a:pt x="13" y="41"/>
                    <a:pt x="11" y="41"/>
                  </a:cubicBezTo>
                  <a:cubicBezTo>
                    <a:pt x="11" y="42"/>
                    <a:pt x="9" y="41"/>
                    <a:pt x="9" y="41"/>
                  </a:cubicBezTo>
                  <a:cubicBezTo>
                    <a:pt x="9" y="40"/>
                    <a:pt x="9" y="39"/>
                    <a:pt x="10" y="38"/>
                  </a:cubicBezTo>
                  <a:cubicBezTo>
                    <a:pt x="15" y="36"/>
                    <a:pt x="22" y="34"/>
                    <a:pt x="30" y="34"/>
                  </a:cubicBezTo>
                  <a:cubicBezTo>
                    <a:pt x="39" y="34"/>
                    <a:pt x="46" y="36"/>
                    <a:pt x="51" y="38"/>
                  </a:cubicBezTo>
                  <a:cubicBezTo>
                    <a:pt x="52" y="39"/>
                    <a:pt x="52" y="40"/>
                    <a:pt x="52" y="41"/>
                  </a:cubicBezTo>
                  <a:moveTo>
                    <a:pt x="52" y="24"/>
                  </a:moveTo>
                  <a:cubicBezTo>
                    <a:pt x="51" y="24"/>
                    <a:pt x="51" y="25"/>
                    <a:pt x="50" y="25"/>
                  </a:cubicBezTo>
                  <a:cubicBezTo>
                    <a:pt x="50" y="25"/>
                    <a:pt x="50" y="24"/>
                    <a:pt x="49" y="24"/>
                  </a:cubicBezTo>
                  <a:cubicBezTo>
                    <a:pt x="48" y="24"/>
                    <a:pt x="47" y="23"/>
                    <a:pt x="45" y="23"/>
                  </a:cubicBezTo>
                  <a:cubicBezTo>
                    <a:pt x="41" y="22"/>
                    <a:pt x="36" y="21"/>
                    <a:pt x="30" y="21"/>
                  </a:cubicBezTo>
                  <a:cubicBezTo>
                    <a:pt x="24" y="21"/>
                    <a:pt x="19" y="22"/>
                    <a:pt x="15" y="23"/>
                  </a:cubicBezTo>
                  <a:cubicBezTo>
                    <a:pt x="14" y="23"/>
                    <a:pt x="13" y="24"/>
                    <a:pt x="11" y="24"/>
                  </a:cubicBezTo>
                  <a:cubicBezTo>
                    <a:pt x="11" y="25"/>
                    <a:pt x="9" y="24"/>
                    <a:pt x="9" y="24"/>
                  </a:cubicBezTo>
                  <a:cubicBezTo>
                    <a:pt x="9" y="23"/>
                    <a:pt x="9" y="22"/>
                    <a:pt x="10" y="21"/>
                  </a:cubicBezTo>
                  <a:cubicBezTo>
                    <a:pt x="15" y="19"/>
                    <a:pt x="22" y="18"/>
                    <a:pt x="30" y="18"/>
                  </a:cubicBezTo>
                  <a:cubicBezTo>
                    <a:pt x="39" y="18"/>
                    <a:pt x="46" y="19"/>
                    <a:pt x="51" y="21"/>
                  </a:cubicBezTo>
                  <a:cubicBezTo>
                    <a:pt x="52" y="22"/>
                    <a:pt x="52" y="23"/>
                    <a:pt x="52"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a:extLst>
                <a:ext uri="{FF2B5EF4-FFF2-40B4-BE49-F238E27FC236}">
                  <a16:creationId xmlns:a16="http://schemas.microsoft.com/office/drawing/2014/main" id="{658CE46E-593F-41A0-831B-A413329C0A9F}"/>
                </a:ext>
              </a:extLst>
            </p:cNvPr>
            <p:cNvSpPr>
              <a:spLocks/>
            </p:cNvSpPr>
            <p:nvPr/>
          </p:nvSpPr>
          <p:spPr bwMode="auto">
            <a:xfrm>
              <a:off x="1615" y="1644"/>
              <a:ext cx="134" cy="79"/>
            </a:xfrm>
            <a:custGeom>
              <a:avLst/>
              <a:gdLst>
                <a:gd name="T0" fmla="*/ 26 w 92"/>
                <a:gd name="T1" fmla="*/ 30 h 54"/>
                <a:gd name="T2" fmla="*/ 65 w 92"/>
                <a:gd name="T3" fmla="*/ 25 h 54"/>
                <a:gd name="T4" fmla="*/ 56 w 92"/>
                <a:gd name="T5" fmla="*/ 34 h 54"/>
                <a:gd name="T6" fmla="*/ 59 w 92"/>
                <a:gd name="T7" fmla="*/ 40 h 54"/>
                <a:gd name="T8" fmla="*/ 81 w 92"/>
                <a:gd name="T9" fmla="*/ 40 h 54"/>
                <a:gd name="T10" fmla="*/ 84 w 92"/>
                <a:gd name="T11" fmla="*/ 40 h 54"/>
                <a:gd name="T12" fmla="*/ 86 w 92"/>
                <a:gd name="T13" fmla="*/ 40 h 54"/>
                <a:gd name="T14" fmla="*/ 90 w 92"/>
                <a:gd name="T15" fmla="*/ 40 h 54"/>
                <a:gd name="T16" fmla="*/ 92 w 92"/>
                <a:gd name="T17" fmla="*/ 38 h 54"/>
                <a:gd name="T18" fmla="*/ 92 w 92"/>
                <a:gd name="T19" fmla="*/ 7 h 54"/>
                <a:gd name="T20" fmla="*/ 86 w 92"/>
                <a:gd name="T21" fmla="*/ 5 h 54"/>
                <a:gd name="T22" fmla="*/ 77 w 92"/>
                <a:gd name="T23" fmla="*/ 13 h 54"/>
                <a:gd name="T24" fmla="*/ 15 w 92"/>
                <a:gd name="T25" fmla="*/ 18 h 54"/>
                <a:gd name="T26" fmla="*/ 1 w 92"/>
                <a:gd name="T27" fmla="*/ 54 h 54"/>
                <a:gd name="T28" fmla="*/ 17 w 92"/>
                <a:gd name="T29" fmla="*/ 54 h 54"/>
                <a:gd name="T30" fmla="*/ 26 w 92"/>
                <a:gd name="T31"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4">
                  <a:moveTo>
                    <a:pt x="26" y="30"/>
                  </a:moveTo>
                  <a:cubicBezTo>
                    <a:pt x="37" y="19"/>
                    <a:pt x="53" y="17"/>
                    <a:pt x="65" y="25"/>
                  </a:cubicBezTo>
                  <a:cubicBezTo>
                    <a:pt x="61" y="29"/>
                    <a:pt x="56" y="34"/>
                    <a:pt x="56" y="34"/>
                  </a:cubicBezTo>
                  <a:cubicBezTo>
                    <a:pt x="53" y="38"/>
                    <a:pt x="57" y="40"/>
                    <a:pt x="59" y="40"/>
                  </a:cubicBezTo>
                  <a:cubicBezTo>
                    <a:pt x="81" y="40"/>
                    <a:pt x="81" y="40"/>
                    <a:pt x="81" y="40"/>
                  </a:cubicBezTo>
                  <a:cubicBezTo>
                    <a:pt x="83" y="40"/>
                    <a:pt x="84" y="40"/>
                    <a:pt x="84" y="40"/>
                  </a:cubicBezTo>
                  <a:cubicBezTo>
                    <a:pt x="86" y="40"/>
                    <a:pt x="86" y="40"/>
                    <a:pt x="86" y="40"/>
                  </a:cubicBezTo>
                  <a:cubicBezTo>
                    <a:pt x="90" y="40"/>
                    <a:pt x="90" y="40"/>
                    <a:pt x="90" y="40"/>
                  </a:cubicBezTo>
                  <a:cubicBezTo>
                    <a:pt x="91" y="40"/>
                    <a:pt x="92" y="39"/>
                    <a:pt x="92" y="38"/>
                  </a:cubicBezTo>
                  <a:cubicBezTo>
                    <a:pt x="92" y="7"/>
                    <a:pt x="92" y="7"/>
                    <a:pt x="92" y="7"/>
                  </a:cubicBezTo>
                  <a:cubicBezTo>
                    <a:pt x="92" y="4"/>
                    <a:pt x="89" y="1"/>
                    <a:pt x="86" y="5"/>
                  </a:cubicBezTo>
                  <a:cubicBezTo>
                    <a:pt x="86" y="5"/>
                    <a:pt x="81" y="10"/>
                    <a:pt x="77" y="13"/>
                  </a:cubicBezTo>
                  <a:cubicBezTo>
                    <a:pt x="58" y="0"/>
                    <a:pt x="32" y="1"/>
                    <a:pt x="15" y="18"/>
                  </a:cubicBezTo>
                  <a:cubicBezTo>
                    <a:pt x="5" y="28"/>
                    <a:pt x="0" y="41"/>
                    <a:pt x="1" y="54"/>
                  </a:cubicBezTo>
                  <a:cubicBezTo>
                    <a:pt x="17" y="54"/>
                    <a:pt x="17" y="54"/>
                    <a:pt x="17" y="54"/>
                  </a:cubicBezTo>
                  <a:cubicBezTo>
                    <a:pt x="16" y="45"/>
                    <a:pt x="19" y="36"/>
                    <a:pt x="26"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8A9AC492-A0F1-47E4-AC6C-33E1FDDB01E7}"/>
                </a:ext>
              </a:extLst>
            </p:cNvPr>
            <p:cNvSpPr>
              <a:spLocks/>
            </p:cNvSpPr>
            <p:nvPr/>
          </p:nvSpPr>
          <p:spPr bwMode="auto">
            <a:xfrm>
              <a:off x="1621" y="1716"/>
              <a:ext cx="134" cy="79"/>
            </a:xfrm>
            <a:custGeom>
              <a:avLst/>
              <a:gdLst>
                <a:gd name="T0" fmla="*/ 76 w 92"/>
                <a:gd name="T1" fmla="*/ 0 h 54"/>
                <a:gd name="T2" fmla="*/ 66 w 92"/>
                <a:gd name="T3" fmla="*/ 25 h 54"/>
                <a:gd name="T4" fmla="*/ 27 w 92"/>
                <a:gd name="T5" fmla="*/ 29 h 54"/>
                <a:gd name="T6" fmla="*/ 36 w 92"/>
                <a:gd name="T7" fmla="*/ 20 h 54"/>
                <a:gd name="T8" fmla="*/ 34 w 92"/>
                <a:gd name="T9" fmla="*/ 14 h 54"/>
                <a:gd name="T10" fmla="*/ 11 w 92"/>
                <a:gd name="T11" fmla="*/ 14 h 54"/>
                <a:gd name="T12" fmla="*/ 9 w 92"/>
                <a:gd name="T13" fmla="*/ 14 h 54"/>
                <a:gd name="T14" fmla="*/ 7 w 92"/>
                <a:gd name="T15" fmla="*/ 14 h 54"/>
                <a:gd name="T16" fmla="*/ 2 w 92"/>
                <a:gd name="T17" fmla="*/ 14 h 54"/>
                <a:gd name="T18" fmla="*/ 0 w 92"/>
                <a:gd name="T19" fmla="*/ 16 h 54"/>
                <a:gd name="T20" fmla="*/ 0 w 92"/>
                <a:gd name="T21" fmla="*/ 47 h 54"/>
                <a:gd name="T22" fmla="*/ 6 w 92"/>
                <a:gd name="T23" fmla="*/ 50 h 54"/>
                <a:gd name="T24" fmla="*/ 15 w 92"/>
                <a:gd name="T25" fmla="*/ 41 h 54"/>
                <a:gd name="T26" fmla="*/ 78 w 92"/>
                <a:gd name="T27" fmla="*/ 36 h 54"/>
                <a:gd name="T28" fmla="*/ 92 w 92"/>
                <a:gd name="T29" fmla="*/ 0 h 54"/>
                <a:gd name="T30" fmla="*/ 76 w 92"/>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4">
                  <a:moveTo>
                    <a:pt x="76" y="0"/>
                  </a:moveTo>
                  <a:cubicBezTo>
                    <a:pt x="76" y="9"/>
                    <a:pt x="73" y="18"/>
                    <a:pt x="66" y="25"/>
                  </a:cubicBezTo>
                  <a:cubicBezTo>
                    <a:pt x="56" y="35"/>
                    <a:pt x="39" y="37"/>
                    <a:pt x="27" y="29"/>
                  </a:cubicBezTo>
                  <a:cubicBezTo>
                    <a:pt x="31" y="25"/>
                    <a:pt x="36" y="20"/>
                    <a:pt x="36" y="20"/>
                  </a:cubicBezTo>
                  <a:cubicBezTo>
                    <a:pt x="39" y="16"/>
                    <a:pt x="35" y="14"/>
                    <a:pt x="34" y="14"/>
                  </a:cubicBezTo>
                  <a:cubicBezTo>
                    <a:pt x="11" y="14"/>
                    <a:pt x="11" y="14"/>
                    <a:pt x="11" y="14"/>
                  </a:cubicBezTo>
                  <a:cubicBezTo>
                    <a:pt x="10" y="14"/>
                    <a:pt x="9" y="14"/>
                    <a:pt x="9" y="14"/>
                  </a:cubicBezTo>
                  <a:cubicBezTo>
                    <a:pt x="7" y="14"/>
                    <a:pt x="7" y="14"/>
                    <a:pt x="7" y="14"/>
                  </a:cubicBezTo>
                  <a:cubicBezTo>
                    <a:pt x="2" y="14"/>
                    <a:pt x="2" y="14"/>
                    <a:pt x="2" y="14"/>
                  </a:cubicBezTo>
                  <a:cubicBezTo>
                    <a:pt x="1" y="14"/>
                    <a:pt x="0" y="15"/>
                    <a:pt x="0" y="16"/>
                  </a:cubicBezTo>
                  <a:cubicBezTo>
                    <a:pt x="0" y="47"/>
                    <a:pt x="0" y="47"/>
                    <a:pt x="0" y="47"/>
                  </a:cubicBezTo>
                  <a:cubicBezTo>
                    <a:pt x="0" y="50"/>
                    <a:pt x="3" y="53"/>
                    <a:pt x="6" y="50"/>
                  </a:cubicBezTo>
                  <a:cubicBezTo>
                    <a:pt x="6" y="50"/>
                    <a:pt x="12" y="44"/>
                    <a:pt x="15" y="41"/>
                  </a:cubicBezTo>
                  <a:cubicBezTo>
                    <a:pt x="34" y="54"/>
                    <a:pt x="61" y="53"/>
                    <a:pt x="78" y="36"/>
                  </a:cubicBezTo>
                  <a:cubicBezTo>
                    <a:pt x="87" y="26"/>
                    <a:pt x="92" y="13"/>
                    <a:pt x="92" y="0"/>
                  </a:cubicBezTo>
                  <a:cubicBezTo>
                    <a:pt x="76" y="0"/>
                    <a:pt x="76" y="0"/>
                    <a:pt x="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
              <a:extLst>
                <a:ext uri="{FF2B5EF4-FFF2-40B4-BE49-F238E27FC236}">
                  <a16:creationId xmlns:a16="http://schemas.microsoft.com/office/drawing/2014/main" id="{F8E3B972-0791-4147-9299-283641EF1FE5}"/>
                </a:ext>
              </a:extLst>
            </p:cNvPr>
            <p:cNvSpPr>
              <a:spLocks noEditPoints="1"/>
            </p:cNvSpPr>
            <p:nvPr/>
          </p:nvSpPr>
          <p:spPr bwMode="auto">
            <a:xfrm>
              <a:off x="2201" y="1987"/>
              <a:ext cx="269" cy="239"/>
            </a:xfrm>
            <a:custGeom>
              <a:avLst/>
              <a:gdLst>
                <a:gd name="T0" fmla="*/ 163 w 184"/>
                <a:gd name="T1" fmla="*/ 0 h 163"/>
                <a:gd name="T2" fmla="*/ 22 w 184"/>
                <a:gd name="T3" fmla="*/ 0 h 163"/>
                <a:gd name="T4" fmla="*/ 0 w 184"/>
                <a:gd name="T5" fmla="*/ 22 h 163"/>
                <a:gd name="T6" fmla="*/ 0 w 184"/>
                <a:gd name="T7" fmla="*/ 98 h 163"/>
                <a:gd name="T8" fmla="*/ 22 w 184"/>
                <a:gd name="T9" fmla="*/ 119 h 163"/>
                <a:gd name="T10" fmla="*/ 33 w 184"/>
                <a:gd name="T11" fmla="*/ 119 h 163"/>
                <a:gd name="T12" fmla="*/ 33 w 184"/>
                <a:gd name="T13" fmla="*/ 157 h 163"/>
                <a:gd name="T14" fmla="*/ 34 w 184"/>
                <a:gd name="T15" fmla="*/ 161 h 163"/>
                <a:gd name="T16" fmla="*/ 42 w 184"/>
                <a:gd name="T17" fmla="*/ 161 h 163"/>
                <a:gd name="T18" fmla="*/ 87 w 184"/>
                <a:gd name="T19" fmla="*/ 119 h 163"/>
                <a:gd name="T20" fmla="*/ 163 w 184"/>
                <a:gd name="T21" fmla="*/ 119 h 163"/>
                <a:gd name="T22" fmla="*/ 184 w 184"/>
                <a:gd name="T23" fmla="*/ 98 h 163"/>
                <a:gd name="T24" fmla="*/ 184 w 184"/>
                <a:gd name="T25" fmla="*/ 22 h 163"/>
                <a:gd name="T26" fmla="*/ 163 w 184"/>
                <a:gd name="T27" fmla="*/ 0 h 163"/>
                <a:gd name="T28" fmla="*/ 38 w 184"/>
                <a:gd name="T29" fmla="*/ 33 h 163"/>
                <a:gd name="T30" fmla="*/ 125 w 184"/>
                <a:gd name="T31" fmla="*/ 33 h 163"/>
                <a:gd name="T32" fmla="*/ 130 w 184"/>
                <a:gd name="T33" fmla="*/ 38 h 163"/>
                <a:gd name="T34" fmla="*/ 125 w 184"/>
                <a:gd name="T35" fmla="*/ 44 h 163"/>
                <a:gd name="T36" fmla="*/ 38 w 184"/>
                <a:gd name="T37" fmla="*/ 44 h 163"/>
                <a:gd name="T38" fmla="*/ 33 w 184"/>
                <a:gd name="T39" fmla="*/ 38 h 163"/>
                <a:gd name="T40" fmla="*/ 38 w 184"/>
                <a:gd name="T41" fmla="*/ 33 h 163"/>
                <a:gd name="T42" fmla="*/ 81 w 184"/>
                <a:gd name="T43" fmla="*/ 87 h 163"/>
                <a:gd name="T44" fmla="*/ 38 w 184"/>
                <a:gd name="T45" fmla="*/ 87 h 163"/>
                <a:gd name="T46" fmla="*/ 33 w 184"/>
                <a:gd name="T47" fmla="*/ 81 h 163"/>
                <a:gd name="T48" fmla="*/ 38 w 184"/>
                <a:gd name="T49" fmla="*/ 76 h 163"/>
                <a:gd name="T50" fmla="*/ 81 w 184"/>
                <a:gd name="T51" fmla="*/ 76 h 163"/>
                <a:gd name="T52" fmla="*/ 87 w 184"/>
                <a:gd name="T53" fmla="*/ 81 h 163"/>
                <a:gd name="T54" fmla="*/ 81 w 184"/>
                <a:gd name="T55" fmla="*/ 87 h 163"/>
                <a:gd name="T56" fmla="*/ 146 w 184"/>
                <a:gd name="T57" fmla="*/ 65 h 163"/>
                <a:gd name="T58" fmla="*/ 38 w 184"/>
                <a:gd name="T59" fmla="*/ 65 h 163"/>
                <a:gd name="T60" fmla="*/ 33 w 184"/>
                <a:gd name="T61" fmla="*/ 60 h 163"/>
                <a:gd name="T62" fmla="*/ 38 w 184"/>
                <a:gd name="T63" fmla="*/ 54 h 163"/>
                <a:gd name="T64" fmla="*/ 146 w 184"/>
                <a:gd name="T65" fmla="*/ 54 h 163"/>
                <a:gd name="T66" fmla="*/ 152 w 184"/>
                <a:gd name="T67" fmla="*/ 60 h 163"/>
                <a:gd name="T68" fmla="*/ 146 w 184"/>
                <a:gd name="T69" fmla="*/ 6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63">
                  <a:moveTo>
                    <a:pt x="163" y="0"/>
                  </a:moveTo>
                  <a:cubicBezTo>
                    <a:pt x="22" y="0"/>
                    <a:pt x="22" y="0"/>
                    <a:pt x="22" y="0"/>
                  </a:cubicBezTo>
                  <a:cubicBezTo>
                    <a:pt x="10" y="0"/>
                    <a:pt x="0" y="10"/>
                    <a:pt x="0" y="22"/>
                  </a:cubicBezTo>
                  <a:cubicBezTo>
                    <a:pt x="0" y="98"/>
                    <a:pt x="0" y="98"/>
                    <a:pt x="0" y="98"/>
                  </a:cubicBezTo>
                  <a:cubicBezTo>
                    <a:pt x="0" y="110"/>
                    <a:pt x="10" y="119"/>
                    <a:pt x="22" y="119"/>
                  </a:cubicBezTo>
                  <a:cubicBezTo>
                    <a:pt x="33" y="119"/>
                    <a:pt x="33" y="119"/>
                    <a:pt x="33" y="119"/>
                  </a:cubicBezTo>
                  <a:cubicBezTo>
                    <a:pt x="33" y="157"/>
                    <a:pt x="33" y="157"/>
                    <a:pt x="33" y="157"/>
                  </a:cubicBezTo>
                  <a:cubicBezTo>
                    <a:pt x="33" y="159"/>
                    <a:pt x="33" y="160"/>
                    <a:pt x="34" y="161"/>
                  </a:cubicBezTo>
                  <a:cubicBezTo>
                    <a:pt x="36" y="163"/>
                    <a:pt x="40" y="163"/>
                    <a:pt x="42" y="161"/>
                  </a:cubicBezTo>
                  <a:cubicBezTo>
                    <a:pt x="87" y="119"/>
                    <a:pt x="87" y="119"/>
                    <a:pt x="87" y="119"/>
                  </a:cubicBezTo>
                  <a:cubicBezTo>
                    <a:pt x="163" y="119"/>
                    <a:pt x="163" y="119"/>
                    <a:pt x="163" y="119"/>
                  </a:cubicBezTo>
                  <a:cubicBezTo>
                    <a:pt x="175" y="119"/>
                    <a:pt x="184" y="110"/>
                    <a:pt x="184" y="98"/>
                  </a:cubicBezTo>
                  <a:cubicBezTo>
                    <a:pt x="184" y="22"/>
                    <a:pt x="184" y="22"/>
                    <a:pt x="184" y="22"/>
                  </a:cubicBezTo>
                  <a:cubicBezTo>
                    <a:pt x="184" y="10"/>
                    <a:pt x="175" y="0"/>
                    <a:pt x="163" y="0"/>
                  </a:cubicBezTo>
                  <a:moveTo>
                    <a:pt x="38" y="33"/>
                  </a:moveTo>
                  <a:cubicBezTo>
                    <a:pt x="125" y="33"/>
                    <a:pt x="125" y="33"/>
                    <a:pt x="125" y="33"/>
                  </a:cubicBezTo>
                  <a:cubicBezTo>
                    <a:pt x="128" y="33"/>
                    <a:pt x="130" y="35"/>
                    <a:pt x="130" y="38"/>
                  </a:cubicBezTo>
                  <a:cubicBezTo>
                    <a:pt x="130" y="41"/>
                    <a:pt x="128" y="44"/>
                    <a:pt x="125" y="44"/>
                  </a:cubicBezTo>
                  <a:cubicBezTo>
                    <a:pt x="38" y="44"/>
                    <a:pt x="38" y="44"/>
                    <a:pt x="38" y="44"/>
                  </a:cubicBezTo>
                  <a:cubicBezTo>
                    <a:pt x="35" y="44"/>
                    <a:pt x="33" y="41"/>
                    <a:pt x="33" y="38"/>
                  </a:cubicBezTo>
                  <a:cubicBezTo>
                    <a:pt x="33" y="35"/>
                    <a:pt x="35" y="33"/>
                    <a:pt x="38" y="33"/>
                  </a:cubicBezTo>
                  <a:moveTo>
                    <a:pt x="81" y="87"/>
                  </a:moveTo>
                  <a:cubicBezTo>
                    <a:pt x="38" y="87"/>
                    <a:pt x="38" y="87"/>
                    <a:pt x="38" y="87"/>
                  </a:cubicBezTo>
                  <a:cubicBezTo>
                    <a:pt x="35" y="87"/>
                    <a:pt x="33" y="84"/>
                    <a:pt x="33" y="81"/>
                  </a:cubicBezTo>
                  <a:cubicBezTo>
                    <a:pt x="33" y="78"/>
                    <a:pt x="35" y="76"/>
                    <a:pt x="38" y="76"/>
                  </a:cubicBezTo>
                  <a:cubicBezTo>
                    <a:pt x="81" y="76"/>
                    <a:pt x="81" y="76"/>
                    <a:pt x="81" y="76"/>
                  </a:cubicBezTo>
                  <a:cubicBezTo>
                    <a:pt x="84" y="76"/>
                    <a:pt x="87" y="78"/>
                    <a:pt x="87" y="81"/>
                  </a:cubicBezTo>
                  <a:cubicBezTo>
                    <a:pt x="87" y="84"/>
                    <a:pt x="84" y="87"/>
                    <a:pt x="81" y="87"/>
                  </a:cubicBezTo>
                  <a:moveTo>
                    <a:pt x="146" y="65"/>
                  </a:moveTo>
                  <a:cubicBezTo>
                    <a:pt x="38" y="65"/>
                    <a:pt x="38" y="65"/>
                    <a:pt x="38" y="65"/>
                  </a:cubicBezTo>
                  <a:cubicBezTo>
                    <a:pt x="35" y="65"/>
                    <a:pt x="33" y="63"/>
                    <a:pt x="33" y="60"/>
                  </a:cubicBezTo>
                  <a:cubicBezTo>
                    <a:pt x="33" y="57"/>
                    <a:pt x="35" y="54"/>
                    <a:pt x="38" y="54"/>
                  </a:cubicBezTo>
                  <a:cubicBezTo>
                    <a:pt x="146" y="54"/>
                    <a:pt x="146" y="54"/>
                    <a:pt x="146" y="54"/>
                  </a:cubicBezTo>
                  <a:cubicBezTo>
                    <a:pt x="149" y="54"/>
                    <a:pt x="152" y="57"/>
                    <a:pt x="152" y="60"/>
                  </a:cubicBezTo>
                  <a:cubicBezTo>
                    <a:pt x="152" y="63"/>
                    <a:pt x="149" y="65"/>
                    <a:pt x="146"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32">
              <a:extLst>
                <a:ext uri="{FF2B5EF4-FFF2-40B4-BE49-F238E27FC236}">
                  <a16:creationId xmlns:a16="http://schemas.microsoft.com/office/drawing/2014/main" id="{D26FC169-5137-477E-ABEA-045BAD92BA9D}"/>
                </a:ext>
              </a:extLst>
            </p:cNvPr>
            <p:cNvSpPr>
              <a:spLocks noChangeArrowheads="1"/>
            </p:cNvSpPr>
            <p:nvPr/>
          </p:nvSpPr>
          <p:spPr bwMode="auto">
            <a:xfrm>
              <a:off x="457" y="1517"/>
              <a:ext cx="510" cy="510"/>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a16="http://schemas.microsoft.com/office/drawing/2014/main" id="{9715C941-04EC-4B66-B660-57CCF03EDC62}"/>
                </a:ext>
              </a:extLst>
            </p:cNvPr>
            <p:cNvSpPr>
              <a:spLocks/>
            </p:cNvSpPr>
            <p:nvPr/>
          </p:nvSpPr>
          <p:spPr bwMode="auto">
            <a:xfrm>
              <a:off x="562" y="1643"/>
              <a:ext cx="304" cy="296"/>
            </a:xfrm>
            <a:custGeom>
              <a:avLst/>
              <a:gdLst>
                <a:gd name="T0" fmla="*/ 208 w 208"/>
                <a:gd name="T1" fmla="*/ 76 h 203"/>
                <a:gd name="T2" fmla="*/ 106 w 208"/>
                <a:gd name="T3" fmla="*/ 65 h 203"/>
                <a:gd name="T4" fmla="*/ 104 w 208"/>
                <a:gd name="T5" fmla="*/ 75 h 203"/>
                <a:gd name="T6" fmla="*/ 101 w 208"/>
                <a:gd name="T7" fmla="*/ 65 h 203"/>
                <a:gd name="T8" fmla="*/ 0 w 208"/>
                <a:gd name="T9" fmla="*/ 79 h 203"/>
                <a:gd name="T10" fmla="*/ 106 w 208"/>
                <a:gd name="T11" fmla="*/ 203 h 203"/>
                <a:gd name="T12" fmla="*/ 106 w 208"/>
                <a:gd name="T13" fmla="*/ 203 h 203"/>
                <a:gd name="T14" fmla="*/ 106 w 208"/>
                <a:gd name="T15" fmla="*/ 203 h 203"/>
                <a:gd name="T16" fmla="*/ 106 w 208"/>
                <a:gd name="T17" fmla="*/ 203 h 203"/>
                <a:gd name="T18" fmla="*/ 106 w 208"/>
                <a:gd name="T19" fmla="*/ 203 h 203"/>
                <a:gd name="T20" fmla="*/ 208 w 208"/>
                <a:gd name="T21" fmla="*/ 7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203">
                  <a:moveTo>
                    <a:pt x="208" y="76"/>
                  </a:moveTo>
                  <a:cubicBezTo>
                    <a:pt x="207" y="7"/>
                    <a:pt x="121" y="0"/>
                    <a:pt x="106" y="65"/>
                  </a:cubicBezTo>
                  <a:cubicBezTo>
                    <a:pt x="104" y="75"/>
                    <a:pt x="104" y="75"/>
                    <a:pt x="104" y="75"/>
                  </a:cubicBezTo>
                  <a:cubicBezTo>
                    <a:pt x="101" y="65"/>
                    <a:pt x="101" y="65"/>
                    <a:pt x="101" y="65"/>
                  </a:cubicBezTo>
                  <a:cubicBezTo>
                    <a:pt x="85" y="0"/>
                    <a:pt x="0" y="10"/>
                    <a:pt x="0" y="79"/>
                  </a:cubicBezTo>
                  <a:cubicBezTo>
                    <a:pt x="1" y="134"/>
                    <a:pt x="70" y="171"/>
                    <a:pt x="106" y="203"/>
                  </a:cubicBezTo>
                  <a:cubicBezTo>
                    <a:pt x="106" y="203"/>
                    <a:pt x="106" y="203"/>
                    <a:pt x="106" y="203"/>
                  </a:cubicBezTo>
                  <a:cubicBezTo>
                    <a:pt x="106" y="203"/>
                    <a:pt x="106" y="203"/>
                    <a:pt x="106" y="203"/>
                  </a:cubicBezTo>
                  <a:cubicBezTo>
                    <a:pt x="106" y="203"/>
                    <a:pt x="106" y="203"/>
                    <a:pt x="106" y="203"/>
                  </a:cubicBezTo>
                  <a:cubicBezTo>
                    <a:pt x="106" y="203"/>
                    <a:pt x="106" y="203"/>
                    <a:pt x="106" y="203"/>
                  </a:cubicBezTo>
                  <a:cubicBezTo>
                    <a:pt x="140" y="170"/>
                    <a:pt x="208" y="132"/>
                    <a:pt x="20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34">
              <a:extLst>
                <a:ext uri="{FF2B5EF4-FFF2-40B4-BE49-F238E27FC236}">
                  <a16:creationId xmlns:a16="http://schemas.microsoft.com/office/drawing/2014/main" id="{54AE11DB-A0D4-4C6A-BAEE-04263EDF95C3}"/>
                </a:ext>
              </a:extLst>
            </p:cNvPr>
            <p:cNvSpPr>
              <a:spLocks noChangeArrowheads="1"/>
            </p:cNvSpPr>
            <p:nvPr/>
          </p:nvSpPr>
          <p:spPr bwMode="auto">
            <a:xfrm>
              <a:off x="757" y="999"/>
              <a:ext cx="514" cy="514"/>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a16="http://schemas.microsoft.com/office/drawing/2014/main" id="{FC0C92E0-1D18-4C7F-A10D-1832D3F36C48}"/>
                </a:ext>
              </a:extLst>
            </p:cNvPr>
            <p:cNvSpPr>
              <a:spLocks/>
            </p:cNvSpPr>
            <p:nvPr/>
          </p:nvSpPr>
          <p:spPr bwMode="auto">
            <a:xfrm>
              <a:off x="1065" y="1152"/>
              <a:ext cx="110" cy="207"/>
            </a:xfrm>
            <a:custGeom>
              <a:avLst/>
              <a:gdLst>
                <a:gd name="T0" fmla="*/ 75 w 75"/>
                <a:gd name="T1" fmla="*/ 128 h 142"/>
                <a:gd name="T2" fmla="*/ 72 w 75"/>
                <a:gd name="T3" fmla="*/ 142 h 142"/>
                <a:gd name="T4" fmla="*/ 0 w 75"/>
                <a:gd name="T5" fmla="*/ 62 h 142"/>
                <a:gd name="T6" fmla="*/ 71 w 75"/>
                <a:gd name="T7" fmla="*/ 0 h 142"/>
                <a:gd name="T8" fmla="*/ 75 w 75"/>
                <a:gd name="T9" fmla="*/ 15 h 142"/>
                <a:gd name="T10" fmla="*/ 75 w 75"/>
                <a:gd name="T11" fmla="*/ 128 h 142"/>
              </a:gdLst>
              <a:ahLst/>
              <a:cxnLst>
                <a:cxn ang="0">
                  <a:pos x="T0" y="T1"/>
                </a:cxn>
                <a:cxn ang="0">
                  <a:pos x="T2" y="T3"/>
                </a:cxn>
                <a:cxn ang="0">
                  <a:pos x="T4" y="T5"/>
                </a:cxn>
                <a:cxn ang="0">
                  <a:pos x="T6" y="T7"/>
                </a:cxn>
                <a:cxn ang="0">
                  <a:pos x="T8" y="T9"/>
                </a:cxn>
                <a:cxn ang="0">
                  <a:pos x="T10" y="T11"/>
                </a:cxn>
              </a:cxnLst>
              <a:rect l="0" t="0" r="r" b="b"/>
              <a:pathLst>
                <a:path w="75" h="142">
                  <a:moveTo>
                    <a:pt x="75" y="128"/>
                  </a:moveTo>
                  <a:cubicBezTo>
                    <a:pt x="75" y="133"/>
                    <a:pt x="74" y="138"/>
                    <a:pt x="72" y="142"/>
                  </a:cubicBezTo>
                  <a:cubicBezTo>
                    <a:pt x="0" y="62"/>
                    <a:pt x="0" y="62"/>
                    <a:pt x="0" y="62"/>
                  </a:cubicBezTo>
                  <a:cubicBezTo>
                    <a:pt x="71" y="0"/>
                    <a:pt x="71" y="0"/>
                    <a:pt x="71" y="0"/>
                  </a:cubicBezTo>
                  <a:cubicBezTo>
                    <a:pt x="74" y="4"/>
                    <a:pt x="75" y="10"/>
                    <a:pt x="75" y="15"/>
                  </a:cubicBezTo>
                  <a:lnTo>
                    <a:pt x="75" y="1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a16="http://schemas.microsoft.com/office/drawing/2014/main" id="{41418C15-BFB6-4697-B86A-E79944644297}"/>
                </a:ext>
              </a:extLst>
            </p:cNvPr>
            <p:cNvSpPr>
              <a:spLocks/>
            </p:cNvSpPr>
            <p:nvPr/>
          </p:nvSpPr>
          <p:spPr bwMode="auto">
            <a:xfrm>
              <a:off x="866" y="1130"/>
              <a:ext cx="294" cy="134"/>
            </a:xfrm>
            <a:custGeom>
              <a:avLst/>
              <a:gdLst>
                <a:gd name="T0" fmla="*/ 101 w 201"/>
                <a:gd name="T1" fmla="*/ 92 h 92"/>
                <a:gd name="T2" fmla="*/ 201 w 201"/>
                <a:gd name="T3" fmla="*/ 3 h 92"/>
                <a:gd name="T4" fmla="*/ 188 w 201"/>
                <a:gd name="T5" fmla="*/ 0 h 92"/>
                <a:gd name="T6" fmla="*/ 14 w 201"/>
                <a:gd name="T7" fmla="*/ 0 h 92"/>
                <a:gd name="T8" fmla="*/ 0 w 201"/>
                <a:gd name="T9" fmla="*/ 3 h 92"/>
                <a:gd name="T10" fmla="*/ 101 w 201"/>
                <a:gd name="T11" fmla="*/ 92 h 92"/>
              </a:gdLst>
              <a:ahLst/>
              <a:cxnLst>
                <a:cxn ang="0">
                  <a:pos x="T0" y="T1"/>
                </a:cxn>
                <a:cxn ang="0">
                  <a:pos x="T2" y="T3"/>
                </a:cxn>
                <a:cxn ang="0">
                  <a:pos x="T4" y="T5"/>
                </a:cxn>
                <a:cxn ang="0">
                  <a:pos x="T6" y="T7"/>
                </a:cxn>
                <a:cxn ang="0">
                  <a:pos x="T8" y="T9"/>
                </a:cxn>
                <a:cxn ang="0">
                  <a:pos x="T10" y="T11"/>
                </a:cxn>
              </a:cxnLst>
              <a:rect l="0" t="0" r="r" b="b"/>
              <a:pathLst>
                <a:path w="201" h="92">
                  <a:moveTo>
                    <a:pt x="101" y="92"/>
                  </a:moveTo>
                  <a:cubicBezTo>
                    <a:pt x="201" y="3"/>
                    <a:pt x="201" y="3"/>
                    <a:pt x="201" y="3"/>
                  </a:cubicBezTo>
                  <a:cubicBezTo>
                    <a:pt x="197" y="1"/>
                    <a:pt x="193" y="0"/>
                    <a:pt x="188" y="0"/>
                  </a:cubicBezTo>
                  <a:cubicBezTo>
                    <a:pt x="14" y="0"/>
                    <a:pt x="14" y="0"/>
                    <a:pt x="14" y="0"/>
                  </a:cubicBezTo>
                  <a:cubicBezTo>
                    <a:pt x="9" y="0"/>
                    <a:pt x="4" y="1"/>
                    <a:pt x="0" y="3"/>
                  </a:cubicBezTo>
                  <a:lnTo>
                    <a:pt x="101" y="9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a16="http://schemas.microsoft.com/office/drawing/2014/main" id="{2ABC1482-5786-4293-ABA4-EFF11E1B61E1}"/>
                </a:ext>
              </a:extLst>
            </p:cNvPr>
            <p:cNvSpPr>
              <a:spLocks/>
            </p:cNvSpPr>
            <p:nvPr/>
          </p:nvSpPr>
          <p:spPr bwMode="auto">
            <a:xfrm>
              <a:off x="865" y="1256"/>
              <a:ext cx="298" cy="127"/>
            </a:xfrm>
            <a:custGeom>
              <a:avLst/>
              <a:gdLst>
                <a:gd name="T0" fmla="*/ 130 w 204"/>
                <a:gd name="T1" fmla="*/ 0 h 87"/>
                <a:gd name="T2" fmla="*/ 107 w 204"/>
                <a:gd name="T3" fmla="*/ 21 h 87"/>
                <a:gd name="T4" fmla="*/ 102 w 204"/>
                <a:gd name="T5" fmla="*/ 22 h 87"/>
                <a:gd name="T6" fmla="*/ 97 w 204"/>
                <a:gd name="T7" fmla="*/ 21 h 87"/>
                <a:gd name="T8" fmla="*/ 74 w 204"/>
                <a:gd name="T9" fmla="*/ 0 h 87"/>
                <a:gd name="T10" fmla="*/ 0 w 204"/>
                <a:gd name="T11" fmla="*/ 83 h 87"/>
                <a:gd name="T12" fmla="*/ 15 w 204"/>
                <a:gd name="T13" fmla="*/ 87 h 87"/>
                <a:gd name="T14" fmla="*/ 189 w 204"/>
                <a:gd name="T15" fmla="*/ 87 h 87"/>
                <a:gd name="T16" fmla="*/ 204 w 204"/>
                <a:gd name="T17" fmla="*/ 83 h 87"/>
                <a:gd name="T18" fmla="*/ 130 w 204"/>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87">
                  <a:moveTo>
                    <a:pt x="130" y="0"/>
                  </a:moveTo>
                  <a:cubicBezTo>
                    <a:pt x="107" y="21"/>
                    <a:pt x="107" y="21"/>
                    <a:pt x="107" y="21"/>
                  </a:cubicBezTo>
                  <a:cubicBezTo>
                    <a:pt x="105" y="22"/>
                    <a:pt x="104" y="22"/>
                    <a:pt x="102" y="22"/>
                  </a:cubicBezTo>
                  <a:cubicBezTo>
                    <a:pt x="100" y="22"/>
                    <a:pt x="98" y="22"/>
                    <a:pt x="97" y="21"/>
                  </a:cubicBezTo>
                  <a:cubicBezTo>
                    <a:pt x="74" y="0"/>
                    <a:pt x="74" y="0"/>
                    <a:pt x="74" y="0"/>
                  </a:cubicBezTo>
                  <a:cubicBezTo>
                    <a:pt x="0" y="83"/>
                    <a:pt x="0" y="83"/>
                    <a:pt x="0" y="83"/>
                  </a:cubicBezTo>
                  <a:cubicBezTo>
                    <a:pt x="4" y="86"/>
                    <a:pt x="9" y="87"/>
                    <a:pt x="15" y="87"/>
                  </a:cubicBezTo>
                  <a:cubicBezTo>
                    <a:pt x="189" y="87"/>
                    <a:pt x="189" y="87"/>
                    <a:pt x="189" y="87"/>
                  </a:cubicBezTo>
                  <a:cubicBezTo>
                    <a:pt x="194" y="87"/>
                    <a:pt x="200" y="86"/>
                    <a:pt x="204" y="83"/>
                  </a:cubicBezTo>
                  <a:lnTo>
                    <a:pt x="1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id="{C953E5DF-C439-4315-8987-D8D1CDDC3E1A}"/>
                </a:ext>
              </a:extLst>
            </p:cNvPr>
            <p:cNvSpPr>
              <a:spLocks/>
            </p:cNvSpPr>
            <p:nvPr/>
          </p:nvSpPr>
          <p:spPr bwMode="auto">
            <a:xfrm>
              <a:off x="844" y="1149"/>
              <a:ext cx="113" cy="212"/>
            </a:xfrm>
            <a:custGeom>
              <a:avLst/>
              <a:gdLst>
                <a:gd name="T0" fmla="*/ 5 w 77"/>
                <a:gd name="T1" fmla="*/ 0 h 145"/>
                <a:gd name="T2" fmla="*/ 0 w 77"/>
                <a:gd name="T3" fmla="*/ 16 h 145"/>
                <a:gd name="T4" fmla="*/ 0 w 77"/>
                <a:gd name="T5" fmla="*/ 132 h 145"/>
                <a:gd name="T6" fmla="*/ 4 w 77"/>
                <a:gd name="T7" fmla="*/ 145 h 145"/>
                <a:gd name="T8" fmla="*/ 77 w 77"/>
                <a:gd name="T9" fmla="*/ 64 h 145"/>
                <a:gd name="T10" fmla="*/ 5 w 77"/>
                <a:gd name="T11" fmla="*/ 0 h 145"/>
              </a:gdLst>
              <a:ahLst/>
              <a:cxnLst>
                <a:cxn ang="0">
                  <a:pos x="T0" y="T1"/>
                </a:cxn>
                <a:cxn ang="0">
                  <a:pos x="T2" y="T3"/>
                </a:cxn>
                <a:cxn ang="0">
                  <a:pos x="T4" y="T5"/>
                </a:cxn>
                <a:cxn ang="0">
                  <a:pos x="T6" y="T7"/>
                </a:cxn>
                <a:cxn ang="0">
                  <a:pos x="T8" y="T9"/>
                </a:cxn>
                <a:cxn ang="0">
                  <a:pos x="T10" y="T11"/>
                </a:cxn>
              </a:cxnLst>
              <a:rect l="0" t="0" r="r" b="b"/>
              <a:pathLst>
                <a:path w="77" h="145">
                  <a:moveTo>
                    <a:pt x="5" y="0"/>
                  </a:moveTo>
                  <a:cubicBezTo>
                    <a:pt x="2" y="5"/>
                    <a:pt x="0" y="10"/>
                    <a:pt x="0" y="16"/>
                  </a:cubicBezTo>
                  <a:cubicBezTo>
                    <a:pt x="0" y="132"/>
                    <a:pt x="0" y="132"/>
                    <a:pt x="0" y="132"/>
                  </a:cubicBezTo>
                  <a:cubicBezTo>
                    <a:pt x="0" y="137"/>
                    <a:pt x="2" y="141"/>
                    <a:pt x="4" y="145"/>
                  </a:cubicBezTo>
                  <a:cubicBezTo>
                    <a:pt x="77" y="64"/>
                    <a:pt x="77" y="64"/>
                    <a:pt x="77" y="64"/>
                  </a:cubicBezTo>
                  <a:lnTo>
                    <a:pt x="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39">
              <a:extLst>
                <a:ext uri="{FF2B5EF4-FFF2-40B4-BE49-F238E27FC236}">
                  <a16:creationId xmlns:a16="http://schemas.microsoft.com/office/drawing/2014/main" id="{2E05ABB3-FD16-4990-BFE2-DFCB01B26F7D}"/>
                </a:ext>
              </a:extLst>
            </p:cNvPr>
            <p:cNvSpPr>
              <a:spLocks noChangeArrowheads="1"/>
            </p:cNvSpPr>
            <p:nvPr/>
          </p:nvSpPr>
          <p:spPr bwMode="auto">
            <a:xfrm>
              <a:off x="970" y="2033"/>
              <a:ext cx="418" cy="419"/>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a16="http://schemas.microsoft.com/office/drawing/2014/main" id="{FC368C63-5C67-4C5A-9096-730AC4788F9B}"/>
                </a:ext>
              </a:extLst>
            </p:cNvPr>
            <p:cNvSpPr>
              <a:spLocks noEditPoints="1"/>
            </p:cNvSpPr>
            <p:nvPr/>
          </p:nvSpPr>
          <p:spPr bwMode="auto">
            <a:xfrm>
              <a:off x="1097" y="2100"/>
              <a:ext cx="167" cy="295"/>
            </a:xfrm>
            <a:custGeom>
              <a:avLst/>
              <a:gdLst>
                <a:gd name="T0" fmla="*/ 100 w 114"/>
                <a:gd name="T1" fmla="*/ 0 h 202"/>
                <a:gd name="T2" fmla="*/ 14 w 114"/>
                <a:gd name="T3" fmla="*/ 0 h 202"/>
                <a:gd name="T4" fmla="*/ 0 w 114"/>
                <a:gd name="T5" fmla="*/ 14 h 202"/>
                <a:gd name="T6" fmla="*/ 0 w 114"/>
                <a:gd name="T7" fmla="*/ 188 h 202"/>
                <a:gd name="T8" fmla="*/ 14 w 114"/>
                <a:gd name="T9" fmla="*/ 202 h 202"/>
                <a:gd name="T10" fmla="*/ 100 w 114"/>
                <a:gd name="T11" fmla="*/ 202 h 202"/>
                <a:gd name="T12" fmla="*/ 114 w 114"/>
                <a:gd name="T13" fmla="*/ 188 h 202"/>
                <a:gd name="T14" fmla="*/ 114 w 114"/>
                <a:gd name="T15" fmla="*/ 14 h 202"/>
                <a:gd name="T16" fmla="*/ 100 w 114"/>
                <a:gd name="T17" fmla="*/ 0 h 202"/>
                <a:gd name="T18" fmla="*/ 90 w 114"/>
                <a:gd name="T19" fmla="*/ 9 h 202"/>
                <a:gd name="T20" fmla="*/ 94 w 114"/>
                <a:gd name="T21" fmla="*/ 13 h 202"/>
                <a:gd name="T22" fmla="*/ 90 w 114"/>
                <a:gd name="T23" fmla="*/ 16 h 202"/>
                <a:gd name="T24" fmla="*/ 86 w 114"/>
                <a:gd name="T25" fmla="*/ 13 h 202"/>
                <a:gd name="T26" fmla="*/ 90 w 114"/>
                <a:gd name="T27" fmla="*/ 9 h 202"/>
                <a:gd name="T28" fmla="*/ 37 w 114"/>
                <a:gd name="T29" fmla="*/ 10 h 202"/>
                <a:gd name="T30" fmla="*/ 77 w 114"/>
                <a:gd name="T31" fmla="*/ 10 h 202"/>
                <a:gd name="T32" fmla="*/ 77 w 114"/>
                <a:gd name="T33" fmla="*/ 15 h 202"/>
                <a:gd name="T34" fmla="*/ 37 w 114"/>
                <a:gd name="T35" fmla="*/ 15 h 202"/>
                <a:gd name="T36" fmla="*/ 37 w 114"/>
                <a:gd name="T37" fmla="*/ 10 h 202"/>
                <a:gd name="T38" fmla="*/ 57 w 114"/>
                <a:gd name="T39" fmla="*/ 194 h 202"/>
                <a:gd name="T40" fmla="*/ 47 w 114"/>
                <a:gd name="T41" fmla="*/ 184 h 202"/>
                <a:gd name="T42" fmla="*/ 57 w 114"/>
                <a:gd name="T43" fmla="*/ 174 h 202"/>
                <a:gd name="T44" fmla="*/ 67 w 114"/>
                <a:gd name="T45" fmla="*/ 184 h 202"/>
                <a:gd name="T46" fmla="*/ 57 w 114"/>
                <a:gd name="T47" fmla="*/ 194 h 202"/>
                <a:gd name="T48" fmla="*/ 103 w 114"/>
                <a:gd name="T49" fmla="*/ 164 h 202"/>
                <a:gd name="T50" fmla="*/ 11 w 114"/>
                <a:gd name="T51" fmla="*/ 164 h 202"/>
                <a:gd name="T52" fmla="*/ 11 w 114"/>
                <a:gd name="T53" fmla="*/ 25 h 202"/>
                <a:gd name="T54" fmla="*/ 103 w 114"/>
                <a:gd name="T55" fmla="*/ 25 h 202"/>
                <a:gd name="T56" fmla="*/ 103 w 114"/>
                <a:gd name="T57" fmla="*/ 16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02">
                  <a:moveTo>
                    <a:pt x="100" y="0"/>
                  </a:moveTo>
                  <a:cubicBezTo>
                    <a:pt x="14" y="0"/>
                    <a:pt x="14" y="0"/>
                    <a:pt x="14" y="0"/>
                  </a:cubicBezTo>
                  <a:cubicBezTo>
                    <a:pt x="6" y="0"/>
                    <a:pt x="0" y="6"/>
                    <a:pt x="0" y="14"/>
                  </a:cubicBezTo>
                  <a:cubicBezTo>
                    <a:pt x="0" y="188"/>
                    <a:pt x="0" y="188"/>
                    <a:pt x="0" y="188"/>
                  </a:cubicBezTo>
                  <a:cubicBezTo>
                    <a:pt x="0" y="196"/>
                    <a:pt x="6" y="202"/>
                    <a:pt x="14" y="202"/>
                  </a:cubicBezTo>
                  <a:cubicBezTo>
                    <a:pt x="100" y="202"/>
                    <a:pt x="100" y="202"/>
                    <a:pt x="100" y="202"/>
                  </a:cubicBezTo>
                  <a:cubicBezTo>
                    <a:pt x="108" y="202"/>
                    <a:pt x="114" y="196"/>
                    <a:pt x="114" y="188"/>
                  </a:cubicBezTo>
                  <a:cubicBezTo>
                    <a:pt x="114" y="14"/>
                    <a:pt x="114" y="14"/>
                    <a:pt x="114" y="14"/>
                  </a:cubicBezTo>
                  <a:cubicBezTo>
                    <a:pt x="114" y="6"/>
                    <a:pt x="108" y="0"/>
                    <a:pt x="100" y="0"/>
                  </a:cubicBezTo>
                  <a:moveTo>
                    <a:pt x="90" y="9"/>
                  </a:moveTo>
                  <a:cubicBezTo>
                    <a:pt x="92" y="9"/>
                    <a:pt x="94" y="11"/>
                    <a:pt x="94" y="13"/>
                  </a:cubicBezTo>
                  <a:cubicBezTo>
                    <a:pt x="94" y="15"/>
                    <a:pt x="92" y="16"/>
                    <a:pt x="90" y="16"/>
                  </a:cubicBezTo>
                  <a:cubicBezTo>
                    <a:pt x="88" y="16"/>
                    <a:pt x="86" y="15"/>
                    <a:pt x="86" y="13"/>
                  </a:cubicBezTo>
                  <a:cubicBezTo>
                    <a:pt x="86" y="11"/>
                    <a:pt x="88" y="9"/>
                    <a:pt x="90" y="9"/>
                  </a:cubicBezTo>
                  <a:moveTo>
                    <a:pt x="37" y="10"/>
                  </a:moveTo>
                  <a:cubicBezTo>
                    <a:pt x="77" y="10"/>
                    <a:pt x="77" y="10"/>
                    <a:pt x="77" y="10"/>
                  </a:cubicBezTo>
                  <a:cubicBezTo>
                    <a:pt x="77" y="15"/>
                    <a:pt x="77" y="15"/>
                    <a:pt x="77" y="15"/>
                  </a:cubicBezTo>
                  <a:cubicBezTo>
                    <a:pt x="37" y="15"/>
                    <a:pt x="37" y="15"/>
                    <a:pt x="37" y="15"/>
                  </a:cubicBezTo>
                  <a:lnTo>
                    <a:pt x="37" y="10"/>
                  </a:lnTo>
                  <a:close/>
                  <a:moveTo>
                    <a:pt x="57" y="194"/>
                  </a:moveTo>
                  <a:cubicBezTo>
                    <a:pt x="52" y="194"/>
                    <a:pt x="47" y="189"/>
                    <a:pt x="47" y="184"/>
                  </a:cubicBezTo>
                  <a:cubicBezTo>
                    <a:pt x="47" y="178"/>
                    <a:pt x="52" y="174"/>
                    <a:pt x="57" y="174"/>
                  </a:cubicBezTo>
                  <a:cubicBezTo>
                    <a:pt x="62" y="174"/>
                    <a:pt x="67" y="178"/>
                    <a:pt x="67" y="184"/>
                  </a:cubicBezTo>
                  <a:cubicBezTo>
                    <a:pt x="67" y="189"/>
                    <a:pt x="62" y="194"/>
                    <a:pt x="57" y="194"/>
                  </a:cubicBezTo>
                  <a:moveTo>
                    <a:pt x="103" y="164"/>
                  </a:moveTo>
                  <a:cubicBezTo>
                    <a:pt x="11" y="164"/>
                    <a:pt x="11" y="164"/>
                    <a:pt x="11" y="164"/>
                  </a:cubicBezTo>
                  <a:cubicBezTo>
                    <a:pt x="11" y="25"/>
                    <a:pt x="11" y="25"/>
                    <a:pt x="11" y="25"/>
                  </a:cubicBezTo>
                  <a:cubicBezTo>
                    <a:pt x="103" y="25"/>
                    <a:pt x="103" y="25"/>
                    <a:pt x="103" y="25"/>
                  </a:cubicBezTo>
                  <a:lnTo>
                    <a:pt x="103"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41">
              <a:extLst>
                <a:ext uri="{FF2B5EF4-FFF2-40B4-BE49-F238E27FC236}">
                  <a16:creationId xmlns:a16="http://schemas.microsoft.com/office/drawing/2014/main" id="{283A798A-32F8-417D-BBE7-2D29DFBA085C}"/>
                </a:ext>
              </a:extLst>
            </p:cNvPr>
            <p:cNvSpPr>
              <a:spLocks noChangeArrowheads="1"/>
            </p:cNvSpPr>
            <p:nvPr/>
          </p:nvSpPr>
          <p:spPr bwMode="auto">
            <a:xfrm>
              <a:off x="348" y="2097"/>
              <a:ext cx="520" cy="518"/>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
              <a:extLst>
                <a:ext uri="{FF2B5EF4-FFF2-40B4-BE49-F238E27FC236}">
                  <a16:creationId xmlns:a16="http://schemas.microsoft.com/office/drawing/2014/main" id="{CF235244-2F0F-4A3E-999F-B0D2E3C3C7AA}"/>
                </a:ext>
              </a:extLst>
            </p:cNvPr>
            <p:cNvSpPr>
              <a:spLocks/>
            </p:cNvSpPr>
            <p:nvPr/>
          </p:nvSpPr>
          <p:spPr bwMode="auto">
            <a:xfrm>
              <a:off x="485" y="2211"/>
              <a:ext cx="245" cy="289"/>
            </a:xfrm>
            <a:custGeom>
              <a:avLst/>
              <a:gdLst>
                <a:gd name="T0" fmla="*/ 92 w 168"/>
                <a:gd name="T1" fmla="*/ 0 h 198"/>
                <a:gd name="T2" fmla="*/ 76 w 168"/>
                <a:gd name="T3" fmla="*/ 0 h 198"/>
                <a:gd name="T4" fmla="*/ 76 w 168"/>
                <a:gd name="T5" fmla="*/ 145 h 198"/>
                <a:gd name="T6" fmla="*/ 46 w 168"/>
                <a:gd name="T7" fmla="*/ 137 h 198"/>
                <a:gd name="T8" fmla="*/ 0 w 168"/>
                <a:gd name="T9" fmla="*/ 168 h 198"/>
                <a:gd name="T10" fmla="*/ 46 w 168"/>
                <a:gd name="T11" fmla="*/ 198 h 198"/>
                <a:gd name="T12" fmla="*/ 92 w 168"/>
                <a:gd name="T13" fmla="*/ 168 h 198"/>
                <a:gd name="T14" fmla="*/ 92 w 168"/>
                <a:gd name="T15" fmla="*/ 46 h 198"/>
                <a:gd name="T16" fmla="*/ 168 w 168"/>
                <a:gd name="T17" fmla="*/ 107 h 198"/>
                <a:gd name="T18" fmla="*/ 92 w 168"/>
                <a:gd name="T1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98">
                  <a:moveTo>
                    <a:pt x="92" y="0"/>
                  </a:moveTo>
                  <a:cubicBezTo>
                    <a:pt x="76" y="0"/>
                    <a:pt x="76" y="0"/>
                    <a:pt x="76" y="0"/>
                  </a:cubicBezTo>
                  <a:cubicBezTo>
                    <a:pt x="76" y="145"/>
                    <a:pt x="76" y="145"/>
                    <a:pt x="76" y="145"/>
                  </a:cubicBezTo>
                  <a:cubicBezTo>
                    <a:pt x="68" y="140"/>
                    <a:pt x="58" y="137"/>
                    <a:pt x="46" y="137"/>
                  </a:cubicBezTo>
                  <a:cubicBezTo>
                    <a:pt x="21" y="137"/>
                    <a:pt x="0" y="151"/>
                    <a:pt x="0" y="168"/>
                  </a:cubicBezTo>
                  <a:cubicBezTo>
                    <a:pt x="0" y="184"/>
                    <a:pt x="21" y="198"/>
                    <a:pt x="46" y="198"/>
                  </a:cubicBezTo>
                  <a:cubicBezTo>
                    <a:pt x="71" y="198"/>
                    <a:pt x="92" y="184"/>
                    <a:pt x="92" y="168"/>
                  </a:cubicBezTo>
                  <a:cubicBezTo>
                    <a:pt x="92" y="46"/>
                    <a:pt x="92" y="46"/>
                    <a:pt x="92" y="46"/>
                  </a:cubicBezTo>
                  <a:cubicBezTo>
                    <a:pt x="130" y="40"/>
                    <a:pt x="152" y="84"/>
                    <a:pt x="168" y="107"/>
                  </a:cubicBezTo>
                  <a:cubicBezTo>
                    <a:pt x="158" y="0"/>
                    <a:pt x="92" y="0"/>
                    <a:pt x="9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43">
              <a:extLst>
                <a:ext uri="{FF2B5EF4-FFF2-40B4-BE49-F238E27FC236}">
                  <a16:creationId xmlns:a16="http://schemas.microsoft.com/office/drawing/2014/main" id="{3A0F063D-37A5-4F2C-9684-E03FB6FE5D3C}"/>
                </a:ext>
              </a:extLst>
            </p:cNvPr>
            <p:cNvSpPr>
              <a:spLocks noChangeArrowheads="1"/>
            </p:cNvSpPr>
            <p:nvPr/>
          </p:nvSpPr>
          <p:spPr bwMode="auto">
            <a:xfrm>
              <a:off x="937" y="3106"/>
              <a:ext cx="520" cy="52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4">
              <a:extLst>
                <a:ext uri="{FF2B5EF4-FFF2-40B4-BE49-F238E27FC236}">
                  <a16:creationId xmlns:a16="http://schemas.microsoft.com/office/drawing/2014/main" id="{05FE4932-9870-451D-AD9F-8208180696DB}"/>
                </a:ext>
              </a:extLst>
            </p:cNvPr>
            <p:cNvSpPr>
              <a:spLocks/>
            </p:cNvSpPr>
            <p:nvPr/>
          </p:nvSpPr>
          <p:spPr bwMode="auto">
            <a:xfrm>
              <a:off x="1053" y="3384"/>
              <a:ext cx="287" cy="114"/>
            </a:xfrm>
            <a:custGeom>
              <a:avLst/>
              <a:gdLst>
                <a:gd name="T0" fmla="*/ 188 w 287"/>
                <a:gd name="T1" fmla="*/ 0 h 114"/>
                <a:gd name="T2" fmla="*/ 188 w 287"/>
                <a:gd name="T3" fmla="*/ 29 h 114"/>
                <a:gd name="T4" fmla="*/ 188 w 287"/>
                <a:gd name="T5" fmla="*/ 49 h 114"/>
                <a:gd name="T6" fmla="*/ 188 w 287"/>
                <a:gd name="T7" fmla="*/ 49 h 114"/>
                <a:gd name="T8" fmla="*/ 100 w 287"/>
                <a:gd name="T9" fmla="*/ 49 h 114"/>
                <a:gd name="T10" fmla="*/ 100 w 287"/>
                <a:gd name="T11" fmla="*/ 29 h 114"/>
                <a:gd name="T12" fmla="*/ 100 w 287"/>
                <a:gd name="T13" fmla="*/ 29 h 114"/>
                <a:gd name="T14" fmla="*/ 100 w 287"/>
                <a:gd name="T15" fmla="*/ 0 h 114"/>
                <a:gd name="T16" fmla="*/ 0 w 287"/>
                <a:gd name="T17" fmla="*/ 0 h 114"/>
                <a:gd name="T18" fmla="*/ 0 w 287"/>
                <a:gd name="T19" fmla="*/ 114 h 114"/>
                <a:gd name="T20" fmla="*/ 287 w 287"/>
                <a:gd name="T21" fmla="*/ 114 h 114"/>
                <a:gd name="T22" fmla="*/ 287 w 287"/>
                <a:gd name="T23" fmla="*/ 0 h 114"/>
                <a:gd name="T24" fmla="*/ 188 w 287"/>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14">
                  <a:moveTo>
                    <a:pt x="188" y="0"/>
                  </a:moveTo>
                  <a:lnTo>
                    <a:pt x="188" y="29"/>
                  </a:lnTo>
                  <a:lnTo>
                    <a:pt x="188" y="49"/>
                  </a:lnTo>
                  <a:lnTo>
                    <a:pt x="188" y="49"/>
                  </a:lnTo>
                  <a:lnTo>
                    <a:pt x="100" y="49"/>
                  </a:lnTo>
                  <a:lnTo>
                    <a:pt x="100" y="29"/>
                  </a:lnTo>
                  <a:lnTo>
                    <a:pt x="100" y="29"/>
                  </a:lnTo>
                  <a:lnTo>
                    <a:pt x="100" y="0"/>
                  </a:lnTo>
                  <a:lnTo>
                    <a:pt x="0" y="0"/>
                  </a:lnTo>
                  <a:lnTo>
                    <a:pt x="0" y="114"/>
                  </a:lnTo>
                  <a:lnTo>
                    <a:pt x="287" y="114"/>
                  </a:lnTo>
                  <a:lnTo>
                    <a:pt x="287" y="0"/>
                  </a:lnTo>
                  <a:lnTo>
                    <a:pt x="18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a:extLst>
                <a:ext uri="{FF2B5EF4-FFF2-40B4-BE49-F238E27FC236}">
                  <a16:creationId xmlns:a16="http://schemas.microsoft.com/office/drawing/2014/main" id="{7B8CC329-1B9A-4674-80ED-A7CEFDB04DD8}"/>
                </a:ext>
              </a:extLst>
            </p:cNvPr>
            <p:cNvSpPr>
              <a:spLocks/>
            </p:cNvSpPr>
            <p:nvPr/>
          </p:nvSpPr>
          <p:spPr bwMode="auto">
            <a:xfrm>
              <a:off x="1053" y="3283"/>
              <a:ext cx="287" cy="130"/>
            </a:xfrm>
            <a:custGeom>
              <a:avLst/>
              <a:gdLst>
                <a:gd name="T0" fmla="*/ 201 w 287"/>
                <a:gd name="T1" fmla="*/ 0 h 130"/>
                <a:gd name="T2" fmla="*/ 201 w 287"/>
                <a:gd name="T3" fmla="*/ 0 h 130"/>
                <a:gd name="T4" fmla="*/ 170 w 287"/>
                <a:gd name="T5" fmla="*/ 0 h 130"/>
                <a:gd name="T6" fmla="*/ 170 w 287"/>
                <a:gd name="T7" fmla="*/ 0 h 130"/>
                <a:gd name="T8" fmla="*/ 117 w 287"/>
                <a:gd name="T9" fmla="*/ 0 h 130"/>
                <a:gd name="T10" fmla="*/ 117 w 287"/>
                <a:gd name="T11" fmla="*/ 0 h 130"/>
                <a:gd name="T12" fmla="*/ 87 w 287"/>
                <a:gd name="T13" fmla="*/ 0 h 130"/>
                <a:gd name="T14" fmla="*/ 87 w 287"/>
                <a:gd name="T15" fmla="*/ 0 h 130"/>
                <a:gd name="T16" fmla="*/ 0 w 287"/>
                <a:gd name="T17" fmla="*/ 0 h 130"/>
                <a:gd name="T18" fmla="*/ 0 w 287"/>
                <a:gd name="T19" fmla="*/ 80 h 130"/>
                <a:gd name="T20" fmla="*/ 120 w 287"/>
                <a:gd name="T21" fmla="*/ 80 h 130"/>
                <a:gd name="T22" fmla="*/ 120 w 287"/>
                <a:gd name="T23" fmla="*/ 80 h 130"/>
                <a:gd name="T24" fmla="*/ 120 w 287"/>
                <a:gd name="T25" fmla="*/ 130 h 130"/>
                <a:gd name="T26" fmla="*/ 167 w 287"/>
                <a:gd name="T27" fmla="*/ 130 h 130"/>
                <a:gd name="T28" fmla="*/ 167 w 287"/>
                <a:gd name="T29" fmla="*/ 80 h 130"/>
                <a:gd name="T30" fmla="*/ 167 w 287"/>
                <a:gd name="T31" fmla="*/ 80 h 130"/>
                <a:gd name="T32" fmla="*/ 167 w 287"/>
                <a:gd name="T33" fmla="*/ 80 h 130"/>
                <a:gd name="T34" fmla="*/ 287 w 287"/>
                <a:gd name="T35" fmla="*/ 80 h 130"/>
                <a:gd name="T36" fmla="*/ 287 w 287"/>
                <a:gd name="T37" fmla="*/ 0 h 130"/>
                <a:gd name="T38" fmla="*/ 201 w 287"/>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130">
                  <a:moveTo>
                    <a:pt x="201" y="0"/>
                  </a:moveTo>
                  <a:lnTo>
                    <a:pt x="201" y="0"/>
                  </a:lnTo>
                  <a:lnTo>
                    <a:pt x="170" y="0"/>
                  </a:lnTo>
                  <a:lnTo>
                    <a:pt x="170" y="0"/>
                  </a:lnTo>
                  <a:lnTo>
                    <a:pt x="117" y="0"/>
                  </a:lnTo>
                  <a:lnTo>
                    <a:pt x="117" y="0"/>
                  </a:lnTo>
                  <a:lnTo>
                    <a:pt x="87" y="0"/>
                  </a:lnTo>
                  <a:lnTo>
                    <a:pt x="87" y="0"/>
                  </a:lnTo>
                  <a:lnTo>
                    <a:pt x="0" y="0"/>
                  </a:lnTo>
                  <a:lnTo>
                    <a:pt x="0" y="80"/>
                  </a:lnTo>
                  <a:lnTo>
                    <a:pt x="120" y="80"/>
                  </a:lnTo>
                  <a:lnTo>
                    <a:pt x="120" y="80"/>
                  </a:lnTo>
                  <a:lnTo>
                    <a:pt x="120" y="130"/>
                  </a:lnTo>
                  <a:lnTo>
                    <a:pt x="167" y="130"/>
                  </a:lnTo>
                  <a:lnTo>
                    <a:pt x="167" y="80"/>
                  </a:lnTo>
                  <a:lnTo>
                    <a:pt x="167" y="80"/>
                  </a:lnTo>
                  <a:lnTo>
                    <a:pt x="167" y="80"/>
                  </a:lnTo>
                  <a:lnTo>
                    <a:pt x="287" y="80"/>
                  </a:lnTo>
                  <a:lnTo>
                    <a:pt x="287" y="0"/>
                  </a:lnTo>
                  <a:lnTo>
                    <a:pt x="20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6">
              <a:extLst>
                <a:ext uri="{FF2B5EF4-FFF2-40B4-BE49-F238E27FC236}">
                  <a16:creationId xmlns:a16="http://schemas.microsoft.com/office/drawing/2014/main" id="{A21B213C-8B89-410A-A7C8-E3DDDEE7C755}"/>
                </a:ext>
              </a:extLst>
            </p:cNvPr>
            <p:cNvSpPr>
              <a:spLocks/>
            </p:cNvSpPr>
            <p:nvPr/>
          </p:nvSpPr>
          <p:spPr bwMode="auto">
            <a:xfrm>
              <a:off x="1140" y="3227"/>
              <a:ext cx="114" cy="56"/>
            </a:xfrm>
            <a:custGeom>
              <a:avLst/>
              <a:gdLst>
                <a:gd name="T0" fmla="*/ 30 w 114"/>
                <a:gd name="T1" fmla="*/ 37 h 56"/>
                <a:gd name="T2" fmla="*/ 83 w 114"/>
                <a:gd name="T3" fmla="*/ 37 h 56"/>
                <a:gd name="T4" fmla="*/ 83 w 114"/>
                <a:gd name="T5" fmla="*/ 56 h 56"/>
                <a:gd name="T6" fmla="*/ 114 w 114"/>
                <a:gd name="T7" fmla="*/ 56 h 56"/>
                <a:gd name="T8" fmla="*/ 114 w 114"/>
                <a:gd name="T9" fmla="*/ 0 h 56"/>
                <a:gd name="T10" fmla="*/ 0 w 114"/>
                <a:gd name="T11" fmla="*/ 0 h 56"/>
                <a:gd name="T12" fmla="*/ 0 w 114"/>
                <a:gd name="T13" fmla="*/ 56 h 56"/>
                <a:gd name="T14" fmla="*/ 30 w 114"/>
                <a:gd name="T15" fmla="*/ 56 h 56"/>
                <a:gd name="T16" fmla="*/ 30 w 114"/>
                <a:gd name="T17"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6">
                  <a:moveTo>
                    <a:pt x="30" y="37"/>
                  </a:moveTo>
                  <a:lnTo>
                    <a:pt x="83" y="37"/>
                  </a:lnTo>
                  <a:lnTo>
                    <a:pt x="83" y="56"/>
                  </a:lnTo>
                  <a:lnTo>
                    <a:pt x="114" y="56"/>
                  </a:lnTo>
                  <a:lnTo>
                    <a:pt x="114" y="0"/>
                  </a:lnTo>
                  <a:lnTo>
                    <a:pt x="0" y="0"/>
                  </a:lnTo>
                  <a:lnTo>
                    <a:pt x="0" y="56"/>
                  </a:lnTo>
                  <a:lnTo>
                    <a:pt x="30" y="56"/>
                  </a:lnTo>
                  <a:lnTo>
                    <a:pt x="30" y="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47">
              <a:extLst>
                <a:ext uri="{FF2B5EF4-FFF2-40B4-BE49-F238E27FC236}">
                  <a16:creationId xmlns:a16="http://schemas.microsoft.com/office/drawing/2014/main" id="{7310EAD6-8644-4804-840C-195D1F1D0736}"/>
                </a:ext>
              </a:extLst>
            </p:cNvPr>
            <p:cNvSpPr>
              <a:spLocks noChangeArrowheads="1"/>
            </p:cNvSpPr>
            <p:nvPr/>
          </p:nvSpPr>
          <p:spPr bwMode="auto">
            <a:xfrm>
              <a:off x="1735" y="1752"/>
              <a:ext cx="409" cy="409"/>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8">
              <a:extLst>
                <a:ext uri="{FF2B5EF4-FFF2-40B4-BE49-F238E27FC236}">
                  <a16:creationId xmlns:a16="http://schemas.microsoft.com/office/drawing/2014/main" id="{82987059-F7B5-4B64-B5A8-9A5125C2526E}"/>
                </a:ext>
              </a:extLst>
            </p:cNvPr>
            <p:cNvSpPr>
              <a:spLocks noEditPoints="1"/>
            </p:cNvSpPr>
            <p:nvPr/>
          </p:nvSpPr>
          <p:spPr bwMode="auto">
            <a:xfrm>
              <a:off x="1808" y="1853"/>
              <a:ext cx="263" cy="221"/>
            </a:xfrm>
            <a:custGeom>
              <a:avLst/>
              <a:gdLst>
                <a:gd name="T0" fmla="*/ 108 w 180"/>
                <a:gd name="T1" fmla="*/ 26 h 151"/>
                <a:gd name="T2" fmla="*/ 124 w 180"/>
                <a:gd name="T3" fmla="*/ 50 h 151"/>
                <a:gd name="T4" fmla="*/ 135 w 180"/>
                <a:gd name="T5" fmla="*/ 53 h 151"/>
                <a:gd name="T6" fmla="*/ 161 w 180"/>
                <a:gd name="T7" fmla="*/ 26 h 151"/>
                <a:gd name="T8" fmla="*/ 135 w 180"/>
                <a:gd name="T9" fmla="*/ 0 h 151"/>
                <a:gd name="T10" fmla="*/ 108 w 180"/>
                <a:gd name="T11" fmla="*/ 26 h 151"/>
                <a:gd name="T12" fmla="*/ 91 w 180"/>
                <a:gd name="T13" fmla="*/ 80 h 151"/>
                <a:gd name="T14" fmla="*/ 117 w 180"/>
                <a:gd name="T15" fmla="*/ 54 h 151"/>
                <a:gd name="T16" fmla="*/ 91 w 180"/>
                <a:gd name="T17" fmla="*/ 27 h 151"/>
                <a:gd name="T18" fmla="*/ 65 w 180"/>
                <a:gd name="T19" fmla="*/ 54 h 151"/>
                <a:gd name="T20" fmla="*/ 91 w 180"/>
                <a:gd name="T21" fmla="*/ 80 h 151"/>
                <a:gd name="T22" fmla="*/ 102 w 180"/>
                <a:gd name="T23" fmla="*/ 82 h 151"/>
                <a:gd name="T24" fmla="*/ 80 w 180"/>
                <a:gd name="T25" fmla="*/ 82 h 151"/>
                <a:gd name="T26" fmla="*/ 46 w 180"/>
                <a:gd name="T27" fmla="*/ 116 h 151"/>
                <a:gd name="T28" fmla="*/ 46 w 180"/>
                <a:gd name="T29" fmla="*/ 143 h 151"/>
                <a:gd name="T30" fmla="*/ 46 w 180"/>
                <a:gd name="T31" fmla="*/ 143 h 151"/>
                <a:gd name="T32" fmla="*/ 48 w 180"/>
                <a:gd name="T33" fmla="*/ 144 h 151"/>
                <a:gd name="T34" fmla="*/ 94 w 180"/>
                <a:gd name="T35" fmla="*/ 151 h 151"/>
                <a:gd name="T36" fmla="*/ 134 w 180"/>
                <a:gd name="T37" fmla="*/ 144 h 151"/>
                <a:gd name="T38" fmla="*/ 136 w 180"/>
                <a:gd name="T39" fmla="*/ 143 h 151"/>
                <a:gd name="T40" fmla="*/ 136 w 180"/>
                <a:gd name="T41" fmla="*/ 143 h 151"/>
                <a:gd name="T42" fmla="*/ 136 w 180"/>
                <a:gd name="T43" fmla="*/ 116 h 151"/>
                <a:gd name="T44" fmla="*/ 102 w 180"/>
                <a:gd name="T45" fmla="*/ 82 h 151"/>
                <a:gd name="T46" fmla="*/ 146 w 180"/>
                <a:gd name="T47" fmla="*/ 55 h 151"/>
                <a:gd name="T48" fmla="*/ 124 w 180"/>
                <a:gd name="T49" fmla="*/ 55 h 151"/>
                <a:gd name="T50" fmla="*/ 114 w 180"/>
                <a:gd name="T51" fmla="*/ 77 h 151"/>
                <a:gd name="T52" fmla="*/ 142 w 180"/>
                <a:gd name="T53" fmla="*/ 116 h 151"/>
                <a:gd name="T54" fmla="*/ 142 w 180"/>
                <a:gd name="T55" fmla="*/ 124 h 151"/>
                <a:gd name="T56" fmla="*/ 178 w 180"/>
                <a:gd name="T57" fmla="*/ 117 h 151"/>
                <a:gd name="T58" fmla="*/ 180 w 180"/>
                <a:gd name="T59" fmla="*/ 116 h 151"/>
                <a:gd name="T60" fmla="*/ 180 w 180"/>
                <a:gd name="T61" fmla="*/ 116 h 151"/>
                <a:gd name="T62" fmla="*/ 180 w 180"/>
                <a:gd name="T63" fmla="*/ 88 h 151"/>
                <a:gd name="T64" fmla="*/ 146 w 180"/>
                <a:gd name="T65" fmla="*/ 55 h 151"/>
                <a:gd name="T66" fmla="*/ 45 w 180"/>
                <a:gd name="T67" fmla="*/ 53 h 151"/>
                <a:gd name="T68" fmla="*/ 59 w 180"/>
                <a:gd name="T69" fmla="*/ 49 h 151"/>
                <a:gd name="T70" fmla="*/ 71 w 180"/>
                <a:gd name="T71" fmla="*/ 28 h 151"/>
                <a:gd name="T72" fmla="*/ 71 w 180"/>
                <a:gd name="T73" fmla="*/ 26 h 151"/>
                <a:gd name="T74" fmla="*/ 45 w 180"/>
                <a:gd name="T75" fmla="*/ 0 h 151"/>
                <a:gd name="T76" fmla="*/ 18 w 180"/>
                <a:gd name="T77" fmla="*/ 26 h 151"/>
                <a:gd name="T78" fmla="*/ 45 w 180"/>
                <a:gd name="T79" fmla="*/ 53 h 151"/>
                <a:gd name="T80" fmla="*/ 68 w 180"/>
                <a:gd name="T81" fmla="*/ 77 h 151"/>
                <a:gd name="T82" fmla="*/ 58 w 180"/>
                <a:gd name="T83" fmla="*/ 55 h 151"/>
                <a:gd name="T84" fmla="*/ 56 w 180"/>
                <a:gd name="T85" fmla="*/ 55 h 151"/>
                <a:gd name="T86" fmla="*/ 34 w 180"/>
                <a:gd name="T87" fmla="*/ 55 h 151"/>
                <a:gd name="T88" fmla="*/ 0 w 180"/>
                <a:gd name="T89" fmla="*/ 88 h 151"/>
                <a:gd name="T90" fmla="*/ 0 w 180"/>
                <a:gd name="T91" fmla="*/ 116 h 151"/>
                <a:gd name="T92" fmla="*/ 0 w 180"/>
                <a:gd name="T93" fmla="*/ 116 h 151"/>
                <a:gd name="T94" fmla="*/ 2 w 180"/>
                <a:gd name="T95" fmla="*/ 117 h 151"/>
                <a:gd name="T96" fmla="*/ 40 w 180"/>
                <a:gd name="T97" fmla="*/ 124 h 151"/>
                <a:gd name="T98" fmla="*/ 40 w 180"/>
                <a:gd name="T99" fmla="*/ 116 h 151"/>
                <a:gd name="T100" fmla="*/ 68 w 180"/>
                <a:gd name="T101" fmla="*/ 7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51">
                  <a:moveTo>
                    <a:pt x="108" y="26"/>
                  </a:moveTo>
                  <a:cubicBezTo>
                    <a:pt x="117" y="31"/>
                    <a:pt x="123" y="40"/>
                    <a:pt x="124" y="50"/>
                  </a:cubicBezTo>
                  <a:cubicBezTo>
                    <a:pt x="127" y="52"/>
                    <a:pt x="131" y="53"/>
                    <a:pt x="135" y="53"/>
                  </a:cubicBezTo>
                  <a:cubicBezTo>
                    <a:pt x="149" y="53"/>
                    <a:pt x="161" y="41"/>
                    <a:pt x="161" y="26"/>
                  </a:cubicBezTo>
                  <a:cubicBezTo>
                    <a:pt x="161" y="12"/>
                    <a:pt x="149" y="0"/>
                    <a:pt x="135" y="0"/>
                  </a:cubicBezTo>
                  <a:cubicBezTo>
                    <a:pt x="120" y="0"/>
                    <a:pt x="109" y="12"/>
                    <a:pt x="108" y="26"/>
                  </a:cubicBezTo>
                  <a:moveTo>
                    <a:pt x="91" y="80"/>
                  </a:moveTo>
                  <a:cubicBezTo>
                    <a:pt x="106" y="80"/>
                    <a:pt x="117" y="68"/>
                    <a:pt x="117" y="54"/>
                  </a:cubicBezTo>
                  <a:cubicBezTo>
                    <a:pt x="117" y="39"/>
                    <a:pt x="106" y="27"/>
                    <a:pt x="91" y="27"/>
                  </a:cubicBezTo>
                  <a:cubicBezTo>
                    <a:pt x="77" y="27"/>
                    <a:pt x="65" y="39"/>
                    <a:pt x="65" y="54"/>
                  </a:cubicBezTo>
                  <a:cubicBezTo>
                    <a:pt x="65" y="68"/>
                    <a:pt x="77" y="80"/>
                    <a:pt x="91" y="80"/>
                  </a:cubicBezTo>
                  <a:moveTo>
                    <a:pt x="102" y="82"/>
                  </a:moveTo>
                  <a:cubicBezTo>
                    <a:pt x="80" y="82"/>
                    <a:pt x="80" y="82"/>
                    <a:pt x="80" y="82"/>
                  </a:cubicBezTo>
                  <a:cubicBezTo>
                    <a:pt x="61" y="82"/>
                    <a:pt x="46" y="97"/>
                    <a:pt x="46" y="116"/>
                  </a:cubicBezTo>
                  <a:cubicBezTo>
                    <a:pt x="46" y="143"/>
                    <a:pt x="46" y="143"/>
                    <a:pt x="46" y="143"/>
                  </a:cubicBezTo>
                  <a:cubicBezTo>
                    <a:pt x="46" y="143"/>
                    <a:pt x="46" y="143"/>
                    <a:pt x="46" y="143"/>
                  </a:cubicBezTo>
                  <a:cubicBezTo>
                    <a:pt x="48" y="144"/>
                    <a:pt x="48" y="144"/>
                    <a:pt x="48" y="144"/>
                  </a:cubicBezTo>
                  <a:cubicBezTo>
                    <a:pt x="66" y="149"/>
                    <a:pt x="81" y="151"/>
                    <a:pt x="94" y="151"/>
                  </a:cubicBezTo>
                  <a:cubicBezTo>
                    <a:pt x="119" y="151"/>
                    <a:pt x="133" y="144"/>
                    <a:pt x="134" y="144"/>
                  </a:cubicBezTo>
                  <a:cubicBezTo>
                    <a:pt x="136" y="143"/>
                    <a:pt x="136" y="143"/>
                    <a:pt x="136" y="143"/>
                  </a:cubicBezTo>
                  <a:cubicBezTo>
                    <a:pt x="136" y="143"/>
                    <a:pt x="136" y="143"/>
                    <a:pt x="136" y="143"/>
                  </a:cubicBezTo>
                  <a:cubicBezTo>
                    <a:pt x="136" y="116"/>
                    <a:pt x="136" y="116"/>
                    <a:pt x="136" y="116"/>
                  </a:cubicBezTo>
                  <a:cubicBezTo>
                    <a:pt x="136" y="97"/>
                    <a:pt x="121" y="82"/>
                    <a:pt x="102" y="82"/>
                  </a:cubicBezTo>
                  <a:moveTo>
                    <a:pt x="146" y="55"/>
                  </a:moveTo>
                  <a:cubicBezTo>
                    <a:pt x="124" y="55"/>
                    <a:pt x="124" y="55"/>
                    <a:pt x="124" y="55"/>
                  </a:cubicBezTo>
                  <a:cubicBezTo>
                    <a:pt x="123" y="63"/>
                    <a:pt x="120" y="71"/>
                    <a:pt x="114" y="77"/>
                  </a:cubicBezTo>
                  <a:cubicBezTo>
                    <a:pt x="130" y="82"/>
                    <a:pt x="142" y="97"/>
                    <a:pt x="142" y="116"/>
                  </a:cubicBezTo>
                  <a:cubicBezTo>
                    <a:pt x="142" y="124"/>
                    <a:pt x="142" y="124"/>
                    <a:pt x="142" y="124"/>
                  </a:cubicBezTo>
                  <a:cubicBezTo>
                    <a:pt x="164" y="123"/>
                    <a:pt x="177" y="117"/>
                    <a:pt x="178" y="117"/>
                  </a:cubicBezTo>
                  <a:cubicBezTo>
                    <a:pt x="180" y="116"/>
                    <a:pt x="180" y="116"/>
                    <a:pt x="180" y="116"/>
                  </a:cubicBezTo>
                  <a:cubicBezTo>
                    <a:pt x="180" y="116"/>
                    <a:pt x="180" y="116"/>
                    <a:pt x="180" y="116"/>
                  </a:cubicBezTo>
                  <a:cubicBezTo>
                    <a:pt x="180" y="88"/>
                    <a:pt x="180" y="88"/>
                    <a:pt x="180" y="88"/>
                  </a:cubicBezTo>
                  <a:cubicBezTo>
                    <a:pt x="180" y="70"/>
                    <a:pt x="165" y="55"/>
                    <a:pt x="146" y="55"/>
                  </a:cubicBezTo>
                  <a:moveTo>
                    <a:pt x="45" y="53"/>
                  </a:moveTo>
                  <a:cubicBezTo>
                    <a:pt x="50" y="53"/>
                    <a:pt x="55" y="51"/>
                    <a:pt x="59" y="49"/>
                  </a:cubicBezTo>
                  <a:cubicBezTo>
                    <a:pt x="60" y="40"/>
                    <a:pt x="65" y="33"/>
                    <a:pt x="71" y="28"/>
                  </a:cubicBezTo>
                  <a:cubicBezTo>
                    <a:pt x="71" y="27"/>
                    <a:pt x="71" y="27"/>
                    <a:pt x="71" y="26"/>
                  </a:cubicBezTo>
                  <a:cubicBezTo>
                    <a:pt x="71" y="12"/>
                    <a:pt x="59" y="0"/>
                    <a:pt x="45" y="0"/>
                  </a:cubicBezTo>
                  <a:cubicBezTo>
                    <a:pt x="30" y="0"/>
                    <a:pt x="18" y="12"/>
                    <a:pt x="18" y="26"/>
                  </a:cubicBezTo>
                  <a:cubicBezTo>
                    <a:pt x="18" y="41"/>
                    <a:pt x="30" y="53"/>
                    <a:pt x="45" y="53"/>
                  </a:cubicBezTo>
                  <a:moveTo>
                    <a:pt x="68" y="77"/>
                  </a:moveTo>
                  <a:cubicBezTo>
                    <a:pt x="63" y="71"/>
                    <a:pt x="59" y="63"/>
                    <a:pt x="58" y="55"/>
                  </a:cubicBezTo>
                  <a:cubicBezTo>
                    <a:pt x="58" y="55"/>
                    <a:pt x="57" y="55"/>
                    <a:pt x="56" y="55"/>
                  </a:cubicBezTo>
                  <a:cubicBezTo>
                    <a:pt x="34" y="55"/>
                    <a:pt x="34" y="55"/>
                    <a:pt x="34" y="55"/>
                  </a:cubicBezTo>
                  <a:cubicBezTo>
                    <a:pt x="15" y="55"/>
                    <a:pt x="0" y="70"/>
                    <a:pt x="0" y="88"/>
                  </a:cubicBezTo>
                  <a:cubicBezTo>
                    <a:pt x="0" y="116"/>
                    <a:pt x="0" y="116"/>
                    <a:pt x="0" y="116"/>
                  </a:cubicBezTo>
                  <a:cubicBezTo>
                    <a:pt x="0" y="116"/>
                    <a:pt x="0" y="116"/>
                    <a:pt x="0" y="116"/>
                  </a:cubicBezTo>
                  <a:cubicBezTo>
                    <a:pt x="2" y="117"/>
                    <a:pt x="2" y="117"/>
                    <a:pt x="2" y="117"/>
                  </a:cubicBezTo>
                  <a:cubicBezTo>
                    <a:pt x="16" y="121"/>
                    <a:pt x="29" y="123"/>
                    <a:pt x="40" y="124"/>
                  </a:cubicBezTo>
                  <a:cubicBezTo>
                    <a:pt x="40" y="116"/>
                    <a:pt x="40" y="116"/>
                    <a:pt x="40" y="116"/>
                  </a:cubicBezTo>
                  <a:cubicBezTo>
                    <a:pt x="40" y="97"/>
                    <a:pt x="52" y="82"/>
                    <a:pt x="68" y="7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49">
              <a:extLst>
                <a:ext uri="{FF2B5EF4-FFF2-40B4-BE49-F238E27FC236}">
                  <a16:creationId xmlns:a16="http://schemas.microsoft.com/office/drawing/2014/main" id="{A30B243C-0201-4106-9CB2-7E595342FD50}"/>
                </a:ext>
              </a:extLst>
            </p:cNvPr>
            <p:cNvSpPr>
              <a:spLocks noChangeArrowheads="1"/>
            </p:cNvSpPr>
            <p:nvPr/>
          </p:nvSpPr>
          <p:spPr bwMode="auto">
            <a:xfrm>
              <a:off x="2046" y="728"/>
              <a:ext cx="507" cy="507"/>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0">
              <a:extLst>
                <a:ext uri="{FF2B5EF4-FFF2-40B4-BE49-F238E27FC236}">
                  <a16:creationId xmlns:a16="http://schemas.microsoft.com/office/drawing/2014/main" id="{A152B77F-92ED-4005-ADFE-817359865C13}"/>
                </a:ext>
              </a:extLst>
            </p:cNvPr>
            <p:cNvSpPr>
              <a:spLocks noEditPoints="1"/>
            </p:cNvSpPr>
            <p:nvPr/>
          </p:nvSpPr>
          <p:spPr bwMode="auto">
            <a:xfrm>
              <a:off x="2129" y="812"/>
              <a:ext cx="339" cy="339"/>
            </a:xfrm>
            <a:custGeom>
              <a:avLst/>
              <a:gdLst>
                <a:gd name="T0" fmla="*/ 116 w 232"/>
                <a:gd name="T1" fmla="*/ 232 h 232"/>
                <a:gd name="T2" fmla="*/ 232 w 232"/>
                <a:gd name="T3" fmla="*/ 116 h 232"/>
                <a:gd name="T4" fmla="*/ 116 w 232"/>
                <a:gd name="T5" fmla="*/ 0 h 232"/>
                <a:gd name="T6" fmla="*/ 0 w 232"/>
                <a:gd name="T7" fmla="*/ 116 h 232"/>
                <a:gd name="T8" fmla="*/ 116 w 232"/>
                <a:gd name="T9" fmla="*/ 232 h 232"/>
                <a:gd name="T10" fmla="*/ 116 w 232"/>
                <a:gd name="T11" fmla="*/ 22 h 232"/>
                <a:gd name="T12" fmla="*/ 210 w 232"/>
                <a:gd name="T13" fmla="*/ 116 h 232"/>
                <a:gd name="T14" fmla="*/ 116 w 232"/>
                <a:gd name="T15" fmla="*/ 210 h 232"/>
                <a:gd name="T16" fmla="*/ 22 w 232"/>
                <a:gd name="T17" fmla="*/ 116 h 232"/>
                <a:gd name="T18" fmla="*/ 116 w 232"/>
                <a:gd name="T19" fmla="*/ 22 h 232"/>
                <a:gd name="T20" fmla="*/ 116 w 232"/>
                <a:gd name="T21" fmla="*/ 136 h 232"/>
                <a:gd name="T22" fmla="*/ 189 w 232"/>
                <a:gd name="T23" fmla="*/ 117 h 232"/>
                <a:gd name="T24" fmla="*/ 116 w 232"/>
                <a:gd name="T25" fmla="*/ 189 h 232"/>
                <a:gd name="T26" fmla="*/ 44 w 232"/>
                <a:gd name="T27" fmla="*/ 117 h 232"/>
                <a:gd name="T28" fmla="*/ 116 w 232"/>
                <a:gd name="T29" fmla="*/ 136 h 232"/>
                <a:gd name="T30" fmla="*/ 58 w 232"/>
                <a:gd name="T31" fmla="*/ 80 h 232"/>
                <a:gd name="T32" fmla="*/ 73 w 232"/>
                <a:gd name="T33" fmla="*/ 102 h 232"/>
                <a:gd name="T34" fmla="*/ 87 w 232"/>
                <a:gd name="T35" fmla="*/ 80 h 232"/>
                <a:gd name="T36" fmla="*/ 73 w 232"/>
                <a:gd name="T37" fmla="*/ 58 h 232"/>
                <a:gd name="T38" fmla="*/ 58 w 232"/>
                <a:gd name="T39" fmla="*/ 80 h 232"/>
                <a:gd name="T40" fmla="*/ 145 w 232"/>
                <a:gd name="T41" fmla="*/ 80 h 232"/>
                <a:gd name="T42" fmla="*/ 160 w 232"/>
                <a:gd name="T43" fmla="*/ 102 h 232"/>
                <a:gd name="T44" fmla="*/ 174 w 232"/>
                <a:gd name="T45" fmla="*/ 80 h 232"/>
                <a:gd name="T46" fmla="*/ 160 w 232"/>
                <a:gd name="T47" fmla="*/ 58 h 232"/>
                <a:gd name="T48" fmla="*/ 145 w 232"/>
                <a:gd name="T49" fmla="*/ 8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32">
                  <a:moveTo>
                    <a:pt x="116" y="232"/>
                  </a:moveTo>
                  <a:cubicBezTo>
                    <a:pt x="180" y="232"/>
                    <a:pt x="232" y="180"/>
                    <a:pt x="232" y="116"/>
                  </a:cubicBezTo>
                  <a:cubicBezTo>
                    <a:pt x="232" y="52"/>
                    <a:pt x="180" y="0"/>
                    <a:pt x="116" y="0"/>
                  </a:cubicBezTo>
                  <a:cubicBezTo>
                    <a:pt x="52" y="0"/>
                    <a:pt x="0" y="52"/>
                    <a:pt x="0" y="116"/>
                  </a:cubicBezTo>
                  <a:cubicBezTo>
                    <a:pt x="0" y="180"/>
                    <a:pt x="52" y="232"/>
                    <a:pt x="116" y="232"/>
                  </a:cubicBezTo>
                  <a:moveTo>
                    <a:pt x="116" y="22"/>
                  </a:moveTo>
                  <a:cubicBezTo>
                    <a:pt x="168" y="22"/>
                    <a:pt x="210" y="64"/>
                    <a:pt x="210" y="116"/>
                  </a:cubicBezTo>
                  <a:cubicBezTo>
                    <a:pt x="210" y="168"/>
                    <a:pt x="168" y="210"/>
                    <a:pt x="116" y="210"/>
                  </a:cubicBezTo>
                  <a:cubicBezTo>
                    <a:pt x="64" y="210"/>
                    <a:pt x="22" y="168"/>
                    <a:pt x="22" y="116"/>
                  </a:cubicBezTo>
                  <a:cubicBezTo>
                    <a:pt x="22" y="64"/>
                    <a:pt x="64" y="22"/>
                    <a:pt x="116" y="22"/>
                  </a:cubicBezTo>
                  <a:moveTo>
                    <a:pt x="116" y="136"/>
                  </a:moveTo>
                  <a:cubicBezTo>
                    <a:pt x="142" y="136"/>
                    <a:pt x="167" y="129"/>
                    <a:pt x="189" y="117"/>
                  </a:cubicBezTo>
                  <a:cubicBezTo>
                    <a:pt x="185" y="157"/>
                    <a:pt x="154" y="189"/>
                    <a:pt x="116" y="189"/>
                  </a:cubicBezTo>
                  <a:cubicBezTo>
                    <a:pt x="78" y="189"/>
                    <a:pt x="47" y="157"/>
                    <a:pt x="44" y="117"/>
                  </a:cubicBezTo>
                  <a:cubicBezTo>
                    <a:pt x="65" y="129"/>
                    <a:pt x="90" y="136"/>
                    <a:pt x="116" y="136"/>
                  </a:cubicBezTo>
                  <a:moveTo>
                    <a:pt x="58" y="80"/>
                  </a:moveTo>
                  <a:cubicBezTo>
                    <a:pt x="58" y="92"/>
                    <a:pt x="65" y="102"/>
                    <a:pt x="73" y="102"/>
                  </a:cubicBezTo>
                  <a:cubicBezTo>
                    <a:pt x="81" y="102"/>
                    <a:pt x="87" y="92"/>
                    <a:pt x="87" y="80"/>
                  </a:cubicBezTo>
                  <a:cubicBezTo>
                    <a:pt x="87" y="68"/>
                    <a:pt x="81" y="58"/>
                    <a:pt x="73" y="58"/>
                  </a:cubicBezTo>
                  <a:cubicBezTo>
                    <a:pt x="65" y="58"/>
                    <a:pt x="58" y="68"/>
                    <a:pt x="58" y="80"/>
                  </a:cubicBezTo>
                  <a:moveTo>
                    <a:pt x="145" y="80"/>
                  </a:moveTo>
                  <a:cubicBezTo>
                    <a:pt x="145" y="92"/>
                    <a:pt x="152" y="102"/>
                    <a:pt x="160" y="102"/>
                  </a:cubicBezTo>
                  <a:cubicBezTo>
                    <a:pt x="168" y="102"/>
                    <a:pt x="174" y="92"/>
                    <a:pt x="174" y="80"/>
                  </a:cubicBezTo>
                  <a:cubicBezTo>
                    <a:pt x="174" y="68"/>
                    <a:pt x="168" y="58"/>
                    <a:pt x="160" y="58"/>
                  </a:cubicBezTo>
                  <a:cubicBezTo>
                    <a:pt x="152" y="58"/>
                    <a:pt x="145" y="68"/>
                    <a:pt x="145" y="8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1">
              <a:extLst>
                <a:ext uri="{FF2B5EF4-FFF2-40B4-BE49-F238E27FC236}">
                  <a16:creationId xmlns:a16="http://schemas.microsoft.com/office/drawing/2014/main" id="{09E624C1-A4A4-4A05-B12D-B1E532B2CE01}"/>
                </a:ext>
              </a:extLst>
            </p:cNvPr>
            <p:cNvSpPr>
              <a:spLocks/>
            </p:cNvSpPr>
            <p:nvPr/>
          </p:nvSpPr>
          <p:spPr bwMode="auto">
            <a:xfrm>
              <a:off x="2797" y="2671"/>
              <a:ext cx="51" cy="51"/>
            </a:xfrm>
            <a:custGeom>
              <a:avLst/>
              <a:gdLst>
                <a:gd name="T0" fmla="*/ 12 w 35"/>
                <a:gd name="T1" fmla="*/ 3 h 35"/>
                <a:gd name="T2" fmla="*/ 32 w 35"/>
                <a:gd name="T3" fmla="*/ 12 h 35"/>
                <a:gd name="T4" fmla="*/ 22 w 35"/>
                <a:gd name="T5" fmla="*/ 32 h 35"/>
                <a:gd name="T6" fmla="*/ 2 w 35"/>
                <a:gd name="T7" fmla="*/ 22 h 35"/>
                <a:gd name="T8" fmla="*/ 12 w 35"/>
                <a:gd name="T9" fmla="*/ 3 h 35"/>
              </a:gdLst>
              <a:ahLst/>
              <a:cxnLst>
                <a:cxn ang="0">
                  <a:pos x="T0" y="T1"/>
                </a:cxn>
                <a:cxn ang="0">
                  <a:pos x="T2" y="T3"/>
                </a:cxn>
                <a:cxn ang="0">
                  <a:pos x="T4" y="T5"/>
                </a:cxn>
                <a:cxn ang="0">
                  <a:pos x="T6" y="T7"/>
                </a:cxn>
                <a:cxn ang="0">
                  <a:pos x="T8" y="T9"/>
                </a:cxn>
              </a:cxnLst>
              <a:rect l="0" t="0" r="r" b="b"/>
              <a:pathLst>
                <a:path w="35" h="35">
                  <a:moveTo>
                    <a:pt x="12" y="3"/>
                  </a:moveTo>
                  <a:cubicBezTo>
                    <a:pt x="20" y="0"/>
                    <a:pt x="29" y="4"/>
                    <a:pt x="32" y="12"/>
                  </a:cubicBezTo>
                  <a:cubicBezTo>
                    <a:pt x="35" y="20"/>
                    <a:pt x="30" y="29"/>
                    <a:pt x="22" y="32"/>
                  </a:cubicBezTo>
                  <a:cubicBezTo>
                    <a:pt x="14" y="35"/>
                    <a:pt x="5" y="31"/>
                    <a:pt x="2" y="22"/>
                  </a:cubicBezTo>
                  <a:cubicBezTo>
                    <a:pt x="0" y="14"/>
                    <a:pt x="4" y="5"/>
                    <a:pt x="1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2">
              <a:extLst>
                <a:ext uri="{FF2B5EF4-FFF2-40B4-BE49-F238E27FC236}">
                  <a16:creationId xmlns:a16="http://schemas.microsoft.com/office/drawing/2014/main" id="{BA07997B-E859-4D91-8423-28140305344C}"/>
                </a:ext>
              </a:extLst>
            </p:cNvPr>
            <p:cNvSpPr>
              <a:spLocks/>
            </p:cNvSpPr>
            <p:nvPr/>
          </p:nvSpPr>
          <p:spPr bwMode="auto">
            <a:xfrm>
              <a:off x="2747" y="2610"/>
              <a:ext cx="125" cy="83"/>
            </a:xfrm>
            <a:custGeom>
              <a:avLst/>
              <a:gdLst>
                <a:gd name="T0" fmla="*/ 74 w 85"/>
                <a:gd name="T1" fmla="*/ 12 h 57"/>
                <a:gd name="T2" fmla="*/ 73 w 85"/>
                <a:gd name="T3" fmla="*/ 11 h 57"/>
                <a:gd name="T4" fmla="*/ 72 w 85"/>
                <a:gd name="T5" fmla="*/ 11 h 57"/>
                <a:gd name="T6" fmla="*/ 72 w 85"/>
                <a:gd name="T7" fmla="*/ 11 h 57"/>
                <a:gd name="T8" fmla="*/ 6 w 85"/>
                <a:gd name="T9" fmla="*/ 35 h 57"/>
                <a:gd name="T10" fmla="*/ 5 w 85"/>
                <a:gd name="T11" fmla="*/ 38 h 57"/>
                <a:gd name="T12" fmla="*/ 3 w 85"/>
                <a:gd name="T13" fmla="*/ 42 h 57"/>
                <a:gd name="T14" fmla="*/ 7 w 85"/>
                <a:gd name="T15" fmla="*/ 55 h 57"/>
                <a:gd name="T16" fmla="*/ 20 w 85"/>
                <a:gd name="T17" fmla="*/ 51 h 57"/>
                <a:gd name="T18" fmla="*/ 24 w 85"/>
                <a:gd name="T19" fmla="*/ 44 h 57"/>
                <a:gd name="T20" fmla="*/ 66 w 85"/>
                <a:gd name="T21" fmla="*/ 29 h 57"/>
                <a:gd name="T22" fmla="*/ 70 w 85"/>
                <a:gd name="T23" fmla="*/ 31 h 57"/>
                <a:gd name="T24" fmla="*/ 83 w 85"/>
                <a:gd name="T25" fmla="*/ 27 h 57"/>
                <a:gd name="T26" fmla="*/ 84 w 85"/>
                <a:gd name="T27" fmla="*/ 20 h 57"/>
                <a:gd name="T28" fmla="*/ 79 w 85"/>
                <a:gd name="T29" fmla="*/ 14 h 57"/>
                <a:gd name="T30" fmla="*/ 74 w 85"/>
                <a:gd name="T31"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57">
                  <a:moveTo>
                    <a:pt x="74" y="12"/>
                  </a:moveTo>
                  <a:cubicBezTo>
                    <a:pt x="74" y="11"/>
                    <a:pt x="74" y="11"/>
                    <a:pt x="73" y="11"/>
                  </a:cubicBezTo>
                  <a:cubicBezTo>
                    <a:pt x="72" y="11"/>
                    <a:pt x="72" y="11"/>
                    <a:pt x="72" y="11"/>
                  </a:cubicBezTo>
                  <a:cubicBezTo>
                    <a:pt x="72" y="11"/>
                    <a:pt x="72" y="11"/>
                    <a:pt x="72" y="11"/>
                  </a:cubicBezTo>
                  <a:cubicBezTo>
                    <a:pt x="47" y="0"/>
                    <a:pt x="18" y="11"/>
                    <a:pt x="6" y="35"/>
                  </a:cubicBezTo>
                  <a:cubicBezTo>
                    <a:pt x="5" y="38"/>
                    <a:pt x="5" y="38"/>
                    <a:pt x="5" y="38"/>
                  </a:cubicBezTo>
                  <a:cubicBezTo>
                    <a:pt x="3" y="42"/>
                    <a:pt x="3" y="42"/>
                    <a:pt x="3" y="42"/>
                  </a:cubicBezTo>
                  <a:cubicBezTo>
                    <a:pt x="0" y="47"/>
                    <a:pt x="2" y="53"/>
                    <a:pt x="7" y="55"/>
                  </a:cubicBezTo>
                  <a:cubicBezTo>
                    <a:pt x="12" y="57"/>
                    <a:pt x="18" y="55"/>
                    <a:pt x="20" y="51"/>
                  </a:cubicBezTo>
                  <a:cubicBezTo>
                    <a:pt x="24" y="44"/>
                    <a:pt x="24" y="44"/>
                    <a:pt x="24" y="44"/>
                  </a:cubicBezTo>
                  <a:cubicBezTo>
                    <a:pt x="31" y="28"/>
                    <a:pt x="50" y="22"/>
                    <a:pt x="66" y="29"/>
                  </a:cubicBezTo>
                  <a:cubicBezTo>
                    <a:pt x="70" y="31"/>
                    <a:pt x="70" y="31"/>
                    <a:pt x="70" y="31"/>
                  </a:cubicBezTo>
                  <a:cubicBezTo>
                    <a:pt x="75" y="34"/>
                    <a:pt x="81" y="32"/>
                    <a:pt x="83" y="27"/>
                  </a:cubicBezTo>
                  <a:cubicBezTo>
                    <a:pt x="85" y="25"/>
                    <a:pt x="85" y="22"/>
                    <a:pt x="84" y="20"/>
                  </a:cubicBezTo>
                  <a:cubicBezTo>
                    <a:pt x="83" y="17"/>
                    <a:pt x="81" y="15"/>
                    <a:pt x="79" y="14"/>
                  </a:cubicBezTo>
                  <a:lnTo>
                    <a:pt x="7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3">
              <a:extLst>
                <a:ext uri="{FF2B5EF4-FFF2-40B4-BE49-F238E27FC236}">
                  <a16:creationId xmlns:a16="http://schemas.microsoft.com/office/drawing/2014/main" id="{25566BA2-28BA-41D2-8AE0-9520F09FA479}"/>
                </a:ext>
              </a:extLst>
            </p:cNvPr>
            <p:cNvSpPr>
              <a:spLocks/>
            </p:cNvSpPr>
            <p:nvPr/>
          </p:nvSpPr>
          <p:spPr bwMode="auto">
            <a:xfrm>
              <a:off x="2704" y="2557"/>
              <a:ext cx="188" cy="114"/>
            </a:xfrm>
            <a:custGeom>
              <a:avLst/>
              <a:gdLst>
                <a:gd name="T0" fmla="*/ 123 w 129"/>
                <a:gd name="T1" fmla="*/ 21 h 78"/>
                <a:gd name="T2" fmla="*/ 119 w 129"/>
                <a:gd name="T3" fmla="*/ 19 h 78"/>
                <a:gd name="T4" fmla="*/ 119 w 129"/>
                <a:gd name="T5" fmla="*/ 19 h 78"/>
                <a:gd name="T6" fmla="*/ 115 w 129"/>
                <a:gd name="T7" fmla="*/ 17 h 78"/>
                <a:gd name="T8" fmla="*/ 114 w 129"/>
                <a:gd name="T9" fmla="*/ 16 h 78"/>
                <a:gd name="T10" fmla="*/ 6 w 129"/>
                <a:gd name="T11" fmla="*/ 56 h 78"/>
                <a:gd name="T12" fmla="*/ 6 w 129"/>
                <a:gd name="T13" fmla="*/ 57 h 78"/>
                <a:gd name="T14" fmla="*/ 2 w 129"/>
                <a:gd name="T15" fmla="*/ 64 h 78"/>
                <a:gd name="T16" fmla="*/ 6 w 129"/>
                <a:gd name="T17" fmla="*/ 76 h 78"/>
                <a:gd name="T18" fmla="*/ 18 w 129"/>
                <a:gd name="T19" fmla="*/ 72 h 78"/>
                <a:gd name="T20" fmla="*/ 22 w 129"/>
                <a:gd name="T21" fmla="*/ 65 h 78"/>
                <a:gd name="T22" fmla="*/ 22 w 129"/>
                <a:gd name="T23" fmla="*/ 65 h 78"/>
                <a:gd name="T24" fmla="*/ 109 w 129"/>
                <a:gd name="T25" fmla="*/ 34 h 78"/>
                <a:gd name="T26" fmla="*/ 115 w 129"/>
                <a:gd name="T27" fmla="*/ 37 h 78"/>
                <a:gd name="T28" fmla="*/ 127 w 129"/>
                <a:gd name="T29" fmla="*/ 33 h 78"/>
                <a:gd name="T30" fmla="*/ 123 w 129"/>
                <a:gd name="T31"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8">
                  <a:moveTo>
                    <a:pt x="123" y="21"/>
                  </a:moveTo>
                  <a:cubicBezTo>
                    <a:pt x="119" y="19"/>
                    <a:pt x="119" y="19"/>
                    <a:pt x="119" y="19"/>
                  </a:cubicBezTo>
                  <a:cubicBezTo>
                    <a:pt x="119" y="19"/>
                    <a:pt x="119" y="19"/>
                    <a:pt x="119" y="19"/>
                  </a:cubicBezTo>
                  <a:cubicBezTo>
                    <a:pt x="115" y="17"/>
                    <a:pt x="115" y="17"/>
                    <a:pt x="115" y="17"/>
                  </a:cubicBezTo>
                  <a:cubicBezTo>
                    <a:pt x="115" y="17"/>
                    <a:pt x="114" y="16"/>
                    <a:pt x="114" y="16"/>
                  </a:cubicBezTo>
                  <a:cubicBezTo>
                    <a:pt x="73" y="0"/>
                    <a:pt x="26" y="17"/>
                    <a:pt x="6" y="56"/>
                  </a:cubicBezTo>
                  <a:cubicBezTo>
                    <a:pt x="6" y="57"/>
                    <a:pt x="6" y="57"/>
                    <a:pt x="6" y="57"/>
                  </a:cubicBezTo>
                  <a:cubicBezTo>
                    <a:pt x="2" y="64"/>
                    <a:pt x="2" y="64"/>
                    <a:pt x="2" y="64"/>
                  </a:cubicBezTo>
                  <a:cubicBezTo>
                    <a:pt x="0" y="69"/>
                    <a:pt x="2" y="74"/>
                    <a:pt x="6" y="76"/>
                  </a:cubicBezTo>
                  <a:cubicBezTo>
                    <a:pt x="11" y="78"/>
                    <a:pt x="16" y="77"/>
                    <a:pt x="18" y="72"/>
                  </a:cubicBezTo>
                  <a:cubicBezTo>
                    <a:pt x="22" y="65"/>
                    <a:pt x="22" y="65"/>
                    <a:pt x="22" y="65"/>
                  </a:cubicBezTo>
                  <a:cubicBezTo>
                    <a:pt x="22" y="65"/>
                    <a:pt x="22" y="65"/>
                    <a:pt x="22" y="65"/>
                  </a:cubicBezTo>
                  <a:cubicBezTo>
                    <a:pt x="38" y="33"/>
                    <a:pt x="77" y="19"/>
                    <a:pt x="109" y="34"/>
                  </a:cubicBezTo>
                  <a:cubicBezTo>
                    <a:pt x="115" y="37"/>
                    <a:pt x="115" y="37"/>
                    <a:pt x="115" y="37"/>
                  </a:cubicBezTo>
                  <a:cubicBezTo>
                    <a:pt x="120" y="39"/>
                    <a:pt x="125" y="37"/>
                    <a:pt x="127" y="33"/>
                  </a:cubicBezTo>
                  <a:cubicBezTo>
                    <a:pt x="129" y="28"/>
                    <a:pt x="127" y="23"/>
                    <a:pt x="123"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54">
              <a:extLst>
                <a:ext uri="{FF2B5EF4-FFF2-40B4-BE49-F238E27FC236}">
                  <a16:creationId xmlns:a16="http://schemas.microsoft.com/office/drawing/2014/main" id="{8639C97B-04E7-4839-B61E-AE2C5D2E33D9}"/>
                </a:ext>
              </a:extLst>
            </p:cNvPr>
            <p:cNvSpPr>
              <a:spLocks noChangeArrowheads="1"/>
            </p:cNvSpPr>
            <p:nvPr/>
          </p:nvSpPr>
          <p:spPr bwMode="auto">
            <a:xfrm>
              <a:off x="2416" y="3103"/>
              <a:ext cx="514" cy="514"/>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5">
              <a:extLst>
                <a:ext uri="{FF2B5EF4-FFF2-40B4-BE49-F238E27FC236}">
                  <a16:creationId xmlns:a16="http://schemas.microsoft.com/office/drawing/2014/main" id="{1176F294-182F-4B6B-844D-08124FF445D1}"/>
                </a:ext>
              </a:extLst>
            </p:cNvPr>
            <p:cNvSpPr>
              <a:spLocks noEditPoints="1"/>
            </p:cNvSpPr>
            <p:nvPr/>
          </p:nvSpPr>
          <p:spPr bwMode="auto">
            <a:xfrm>
              <a:off x="2492" y="3188"/>
              <a:ext cx="358" cy="349"/>
            </a:xfrm>
            <a:custGeom>
              <a:avLst/>
              <a:gdLst>
                <a:gd name="T0" fmla="*/ 144 w 245"/>
                <a:gd name="T1" fmla="*/ 2 h 239"/>
                <a:gd name="T2" fmla="*/ 105 w 245"/>
                <a:gd name="T3" fmla="*/ 2 h 239"/>
                <a:gd name="T4" fmla="*/ 136 w 245"/>
                <a:gd name="T5" fmla="*/ 236 h 239"/>
                <a:gd name="T6" fmla="*/ 216 w 245"/>
                <a:gd name="T7" fmla="*/ 164 h 239"/>
                <a:gd name="T8" fmla="*/ 187 w 245"/>
                <a:gd name="T9" fmla="*/ 152 h 239"/>
                <a:gd name="T10" fmla="*/ 182 w 245"/>
                <a:gd name="T11" fmla="*/ 203 h 239"/>
                <a:gd name="T12" fmla="*/ 45 w 245"/>
                <a:gd name="T13" fmla="*/ 57 h 239"/>
                <a:gd name="T14" fmla="*/ 45 w 245"/>
                <a:gd name="T15" fmla="*/ 109 h 239"/>
                <a:gd name="T16" fmla="*/ 53 w 245"/>
                <a:gd name="T17" fmla="*/ 102 h 239"/>
                <a:gd name="T18" fmla="*/ 65 w 245"/>
                <a:gd name="T19" fmla="*/ 107 h 239"/>
                <a:gd name="T20" fmla="*/ 74 w 245"/>
                <a:gd name="T21" fmla="*/ 129 h 239"/>
                <a:gd name="T22" fmla="*/ 87 w 245"/>
                <a:gd name="T23" fmla="*/ 143 h 239"/>
                <a:gd name="T24" fmla="*/ 88 w 245"/>
                <a:gd name="T25" fmla="*/ 172 h 239"/>
                <a:gd name="T26" fmla="*/ 94 w 245"/>
                <a:gd name="T27" fmla="*/ 199 h 239"/>
                <a:gd name="T28" fmla="*/ 105 w 245"/>
                <a:gd name="T29" fmla="*/ 210 h 239"/>
                <a:gd name="T30" fmla="*/ 124 w 245"/>
                <a:gd name="T31" fmla="*/ 177 h 239"/>
                <a:gd name="T32" fmla="*/ 139 w 245"/>
                <a:gd name="T33" fmla="*/ 136 h 239"/>
                <a:gd name="T34" fmla="*/ 114 w 245"/>
                <a:gd name="T35" fmla="*/ 132 h 239"/>
                <a:gd name="T36" fmla="*/ 91 w 245"/>
                <a:gd name="T37" fmla="*/ 130 h 239"/>
                <a:gd name="T38" fmla="*/ 77 w 245"/>
                <a:gd name="T39" fmla="*/ 123 h 239"/>
                <a:gd name="T40" fmla="*/ 86 w 245"/>
                <a:gd name="T41" fmla="*/ 113 h 239"/>
                <a:gd name="T42" fmla="*/ 88 w 245"/>
                <a:gd name="T43" fmla="*/ 107 h 239"/>
                <a:gd name="T44" fmla="*/ 72 w 245"/>
                <a:gd name="T45" fmla="*/ 95 h 239"/>
                <a:gd name="T46" fmla="*/ 119 w 245"/>
                <a:gd name="T47" fmla="*/ 115 h 239"/>
                <a:gd name="T48" fmla="*/ 122 w 245"/>
                <a:gd name="T49" fmla="*/ 104 h 239"/>
                <a:gd name="T50" fmla="*/ 132 w 245"/>
                <a:gd name="T51" fmla="*/ 68 h 239"/>
                <a:gd name="T52" fmla="*/ 137 w 245"/>
                <a:gd name="T53" fmla="*/ 59 h 239"/>
                <a:gd name="T54" fmla="*/ 145 w 245"/>
                <a:gd name="T55" fmla="*/ 50 h 239"/>
                <a:gd name="T56" fmla="*/ 128 w 245"/>
                <a:gd name="T57" fmla="*/ 44 h 239"/>
                <a:gd name="T58" fmla="*/ 111 w 245"/>
                <a:gd name="T59" fmla="*/ 43 h 239"/>
                <a:gd name="T60" fmla="*/ 96 w 245"/>
                <a:gd name="T61" fmla="*/ 48 h 239"/>
                <a:gd name="T62" fmla="*/ 116 w 245"/>
                <a:gd name="T63" fmla="*/ 31 h 239"/>
                <a:gd name="T64" fmla="*/ 108 w 245"/>
                <a:gd name="T65" fmla="*/ 24 h 239"/>
                <a:gd name="T66" fmla="*/ 104 w 245"/>
                <a:gd name="T67" fmla="*/ 20 h 239"/>
                <a:gd name="T68" fmla="*/ 134 w 245"/>
                <a:gd name="T69" fmla="*/ 27 h 239"/>
                <a:gd name="T70" fmla="*/ 164 w 245"/>
                <a:gd name="T71" fmla="*/ 29 h 239"/>
                <a:gd name="T72" fmla="*/ 167 w 245"/>
                <a:gd name="T73" fmla="*/ 44 h 239"/>
                <a:gd name="T74" fmla="*/ 179 w 245"/>
                <a:gd name="T75" fmla="*/ 52 h 239"/>
                <a:gd name="T76" fmla="*/ 194 w 245"/>
                <a:gd name="T77" fmla="*/ 51 h 239"/>
                <a:gd name="T78" fmla="*/ 207 w 245"/>
                <a:gd name="T79" fmla="*/ 59 h 239"/>
                <a:gd name="T80" fmla="*/ 198 w 245"/>
                <a:gd name="T81" fmla="*/ 94 h 239"/>
                <a:gd name="T82" fmla="*/ 221 w 245"/>
                <a:gd name="T83" fmla="*/ 1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5" h="239">
                  <a:moveTo>
                    <a:pt x="241" y="104"/>
                  </a:moveTo>
                  <a:cubicBezTo>
                    <a:pt x="239" y="84"/>
                    <a:pt x="231" y="66"/>
                    <a:pt x="220" y="50"/>
                  </a:cubicBezTo>
                  <a:cubicBezTo>
                    <a:pt x="201" y="24"/>
                    <a:pt x="175" y="8"/>
                    <a:pt x="144" y="2"/>
                  </a:cubicBezTo>
                  <a:cubicBezTo>
                    <a:pt x="137" y="1"/>
                    <a:pt x="131" y="1"/>
                    <a:pt x="124" y="0"/>
                  </a:cubicBezTo>
                  <a:cubicBezTo>
                    <a:pt x="123" y="0"/>
                    <a:pt x="123" y="0"/>
                    <a:pt x="123" y="0"/>
                  </a:cubicBezTo>
                  <a:cubicBezTo>
                    <a:pt x="117" y="1"/>
                    <a:pt x="111" y="1"/>
                    <a:pt x="105" y="2"/>
                  </a:cubicBezTo>
                  <a:cubicBezTo>
                    <a:pt x="44" y="11"/>
                    <a:pt x="0" y="69"/>
                    <a:pt x="7" y="131"/>
                  </a:cubicBezTo>
                  <a:cubicBezTo>
                    <a:pt x="10" y="160"/>
                    <a:pt x="23" y="185"/>
                    <a:pt x="44" y="205"/>
                  </a:cubicBezTo>
                  <a:cubicBezTo>
                    <a:pt x="70" y="229"/>
                    <a:pt x="101" y="239"/>
                    <a:pt x="136" y="236"/>
                  </a:cubicBezTo>
                  <a:cubicBezTo>
                    <a:pt x="163" y="233"/>
                    <a:pt x="186" y="222"/>
                    <a:pt x="206" y="203"/>
                  </a:cubicBezTo>
                  <a:cubicBezTo>
                    <a:pt x="234" y="176"/>
                    <a:pt x="245" y="142"/>
                    <a:pt x="241" y="104"/>
                  </a:cubicBezTo>
                  <a:moveTo>
                    <a:pt x="216" y="164"/>
                  </a:moveTo>
                  <a:cubicBezTo>
                    <a:pt x="213" y="159"/>
                    <a:pt x="209" y="151"/>
                    <a:pt x="208" y="145"/>
                  </a:cubicBezTo>
                  <a:cubicBezTo>
                    <a:pt x="205" y="136"/>
                    <a:pt x="199" y="145"/>
                    <a:pt x="199" y="151"/>
                  </a:cubicBezTo>
                  <a:cubicBezTo>
                    <a:pt x="198" y="157"/>
                    <a:pt x="194" y="161"/>
                    <a:pt x="187" y="152"/>
                  </a:cubicBezTo>
                  <a:cubicBezTo>
                    <a:pt x="179" y="144"/>
                    <a:pt x="177" y="145"/>
                    <a:pt x="175" y="145"/>
                  </a:cubicBezTo>
                  <a:cubicBezTo>
                    <a:pt x="172" y="145"/>
                    <a:pt x="168" y="151"/>
                    <a:pt x="169" y="179"/>
                  </a:cubicBezTo>
                  <a:cubicBezTo>
                    <a:pt x="170" y="198"/>
                    <a:pt x="177" y="201"/>
                    <a:pt x="182" y="203"/>
                  </a:cubicBezTo>
                  <a:cubicBezTo>
                    <a:pt x="173" y="209"/>
                    <a:pt x="162" y="214"/>
                    <a:pt x="150" y="217"/>
                  </a:cubicBezTo>
                  <a:cubicBezTo>
                    <a:pt x="104" y="229"/>
                    <a:pt x="57" y="208"/>
                    <a:pt x="35" y="166"/>
                  </a:cubicBezTo>
                  <a:cubicBezTo>
                    <a:pt x="15" y="126"/>
                    <a:pt x="25" y="82"/>
                    <a:pt x="45" y="57"/>
                  </a:cubicBezTo>
                  <a:cubicBezTo>
                    <a:pt x="46" y="62"/>
                    <a:pt x="47" y="66"/>
                    <a:pt x="47" y="70"/>
                  </a:cubicBezTo>
                  <a:cubicBezTo>
                    <a:pt x="48" y="80"/>
                    <a:pt x="47" y="91"/>
                    <a:pt x="45" y="102"/>
                  </a:cubicBezTo>
                  <a:cubicBezTo>
                    <a:pt x="45" y="104"/>
                    <a:pt x="45" y="107"/>
                    <a:pt x="45" y="109"/>
                  </a:cubicBezTo>
                  <a:cubicBezTo>
                    <a:pt x="46" y="110"/>
                    <a:pt x="48" y="112"/>
                    <a:pt x="49" y="112"/>
                  </a:cubicBezTo>
                  <a:cubicBezTo>
                    <a:pt x="50" y="112"/>
                    <a:pt x="52" y="110"/>
                    <a:pt x="52" y="109"/>
                  </a:cubicBezTo>
                  <a:cubicBezTo>
                    <a:pt x="53" y="107"/>
                    <a:pt x="53" y="104"/>
                    <a:pt x="53" y="102"/>
                  </a:cubicBezTo>
                  <a:cubicBezTo>
                    <a:pt x="53" y="101"/>
                    <a:pt x="53" y="99"/>
                    <a:pt x="53" y="96"/>
                  </a:cubicBezTo>
                  <a:cubicBezTo>
                    <a:pt x="55" y="98"/>
                    <a:pt x="56" y="99"/>
                    <a:pt x="57" y="100"/>
                  </a:cubicBezTo>
                  <a:cubicBezTo>
                    <a:pt x="60" y="102"/>
                    <a:pt x="62" y="105"/>
                    <a:pt x="65" y="107"/>
                  </a:cubicBezTo>
                  <a:cubicBezTo>
                    <a:pt x="66" y="109"/>
                    <a:pt x="67" y="110"/>
                    <a:pt x="67" y="112"/>
                  </a:cubicBezTo>
                  <a:cubicBezTo>
                    <a:pt x="67" y="115"/>
                    <a:pt x="68" y="117"/>
                    <a:pt x="70" y="120"/>
                  </a:cubicBezTo>
                  <a:cubicBezTo>
                    <a:pt x="72" y="122"/>
                    <a:pt x="72" y="126"/>
                    <a:pt x="74" y="129"/>
                  </a:cubicBezTo>
                  <a:cubicBezTo>
                    <a:pt x="74" y="130"/>
                    <a:pt x="74" y="132"/>
                    <a:pt x="75" y="133"/>
                  </a:cubicBezTo>
                  <a:cubicBezTo>
                    <a:pt x="76" y="136"/>
                    <a:pt x="78" y="138"/>
                    <a:pt x="81" y="138"/>
                  </a:cubicBezTo>
                  <a:cubicBezTo>
                    <a:pt x="85" y="138"/>
                    <a:pt x="86" y="140"/>
                    <a:pt x="87" y="143"/>
                  </a:cubicBezTo>
                  <a:cubicBezTo>
                    <a:pt x="86" y="143"/>
                    <a:pt x="85" y="144"/>
                    <a:pt x="84" y="144"/>
                  </a:cubicBezTo>
                  <a:cubicBezTo>
                    <a:pt x="80" y="144"/>
                    <a:pt x="78" y="146"/>
                    <a:pt x="78" y="150"/>
                  </a:cubicBezTo>
                  <a:cubicBezTo>
                    <a:pt x="78" y="159"/>
                    <a:pt x="81" y="166"/>
                    <a:pt x="88" y="172"/>
                  </a:cubicBezTo>
                  <a:cubicBezTo>
                    <a:pt x="89" y="174"/>
                    <a:pt x="91" y="176"/>
                    <a:pt x="93" y="177"/>
                  </a:cubicBezTo>
                  <a:cubicBezTo>
                    <a:pt x="97" y="181"/>
                    <a:pt x="98" y="186"/>
                    <a:pt x="96" y="191"/>
                  </a:cubicBezTo>
                  <a:cubicBezTo>
                    <a:pt x="96" y="194"/>
                    <a:pt x="94" y="196"/>
                    <a:pt x="94" y="199"/>
                  </a:cubicBezTo>
                  <a:cubicBezTo>
                    <a:pt x="93" y="201"/>
                    <a:pt x="93" y="204"/>
                    <a:pt x="94" y="207"/>
                  </a:cubicBezTo>
                  <a:cubicBezTo>
                    <a:pt x="95" y="210"/>
                    <a:pt x="94" y="216"/>
                    <a:pt x="97" y="215"/>
                  </a:cubicBezTo>
                  <a:cubicBezTo>
                    <a:pt x="102" y="214"/>
                    <a:pt x="105" y="215"/>
                    <a:pt x="105" y="210"/>
                  </a:cubicBezTo>
                  <a:cubicBezTo>
                    <a:pt x="106" y="209"/>
                    <a:pt x="105" y="208"/>
                    <a:pt x="105" y="207"/>
                  </a:cubicBezTo>
                  <a:cubicBezTo>
                    <a:pt x="104" y="202"/>
                    <a:pt x="110" y="187"/>
                    <a:pt x="114" y="185"/>
                  </a:cubicBezTo>
                  <a:cubicBezTo>
                    <a:pt x="118" y="182"/>
                    <a:pt x="121" y="180"/>
                    <a:pt x="124" y="177"/>
                  </a:cubicBezTo>
                  <a:cubicBezTo>
                    <a:pt x="129" y="173"/>
                    <a:pt x="131" y="168"/>
                    <a:pt x="129" y="163"/>
                  </a:cubicBezTo>
                  <a:cubicBezTo>
                    <a:pt x="127" y="157"/>
                    <a:pt x="129" y="153"/>
                    <a:pt x="133" y="149"/>
                  </a:cubicBezTo>
                  <a:cubicBezTo>
                    <a:pt x="137" y="146"/>
                    <a:pt x="140" y="142"/>
                    <a:pt x="139" y="136"/>
                  </a:cubicBezTo>
                  <a:cubicBezTo>
                    <a:pt x="139" y="130"/>
                    <a:pt x="136" y="126"/>
                    <a:pt x="131" y="127"/>
                  </a:cubicBezTo>
                  <a:cubicBezTo>
                    <a:pt x="128" y="127"/>
                    <a:pt x="126" y="128"/>
                    <a:pt x="124" y="129"/>
                  </a:cubicBezTo>
                  <a:cubicBezTo>
                    <a:pt x="121" y="130"/>
                    <a:pt x="117" y="132"/>
                    <a:pt x="114" y="132"/>
                  </a:cubicBezTo>
                  <a:cubicBezTo>
                    <a:pt x="109" y="133"/>
                    <a:pt x="106" y="130"/>
                    <a:pt x="104" y="126"/>
                  </a:cubicBezTo>
                  <a:cubicBezTo>
                    <a:pt x="102" y="123"/>
                    <a:pt x="102" y="123"/>
                    <a:pt x="99" y="125"/>
                  </a:cubicBezTo>
                  <a:cubicBezTo>
                    <a:pt x="96" y="127"/>
                    <a:pt x="94" y="128"/>
                    <a:pt x="91" y="130"/>
                  </a:cubicBezTo>
                  <a:cubicBezTo>
                    <a:pt x="89" y="131"/>
                    <a:pt x="87" y="131"/>
                    <a:pt x="85" y="128"/>
                  </a:cubicBezTo>
                  <a:cubicBezTo>
                    <a:pt x="84" y="127"/>
                    <a:pt x="82" y="126"/>
                    <a:pt x="80" y="125"/>
                  </a:cubicBezTo>
                  <a:cubicBezTo>
                    <a:pt x="79" y="124"/>
                    <a:pt x="78" y="124"/>
                    <a:pt x="77" y="123"/>
                  </a:cubicBezTo>
                  <a:cubicBezTo>
                    <a:pt x="76" y="122"/>
                    <a:pt x="74" y="120"/>
                    <a:pt x="74" y="119"/>
                  </a:cubicBezTo>
                  <a:cubicBezTo>
                    <a:pt x="74" y="118"/>
                    <a:pt x="76" y="116"/>
                    <a:pt x="78" y="115"/>
                  </a:cubicBezTo>
                  <a:cubicBezTo>
                    <a:pt x="80" y="114"/>
                    <a:pt x="83" y="114"/>
                    <a:pt x="86" y="113"/>
                  </a:cubicBezTo>
                  <a:cubicBezTo>
                    <a:pt x="87" y="113"/>
                    <a:pt x="89" y="113"/>
                    <a:pt x="90" y="112"/>
                  </a:cubicBezTo>
                  <a:cubicBezTo>
                    <a:pt x="92" y="111"/>
                    <a:pt x="92" y="110"/>
                    <a:pt x="91" y="109"/>
                  </a:cubicBezTo>
                  <a:cubicBezTo>
                    <a:pt x="90" y="108"/>
                    <a:pt x="89" y="108"/>
                    <a:pt x="88" y="107"/>
                  </a:cubicBezTo>
                  <a:cubicBezTo>
                    <a:pt x="84" y="106"/>
                    <a:pt x="80" y="104"/>
                    <a:pt x="75" y="102"/>
                  </a:cubicBezTo>
                  <a:cubicBezTo>
                    <a:pt x="74" y="102"/>
                    <a:pt x="73" y="101"/>
                    <a:pt x="72" y="101"/>
                  </a:cubicBezTo>
                  <a:cubicBezTo>
                    <a:pt x="70" y="99"/>
                    <a:pt x="69" y="97"/>
                    <a:pt x="72" y="95"/>
                  </a:cubicBezTo>
                  <a:cubicBezTo>
                    <a:pt x="81" y="86"/>
                    <a:pt x="93" y="84"/>
                    <a:pt x="103" y="95"/>
                  </a:cubicBezTo>
                  <a:cubicBezTo>
                    <a:pt x="106" y="99"/>
                    <a:pt x="108" y="103"/>
                    <a:pt x="111" y="107"/>
                  </a:cubicBezTo>
                  <a:cubicBezTo>
                    <a:pt x="113" y="110"/>
                    <a:pt x="116" y="112"/>
                    <a:pt x="119" y="115"/>
                  </a:cubicBezTo>
                  <a:cubicBezTo>
                    <a:pt x="120" y="115"/>
                    <a:pt x="123" y="116"/>
                    <a:pt x="124" y="115"/>
                  </a:cubicBezTo>
                  <a:cubicBezTo>
                    <a:pt x="126" y="114"/>
                    <a:pt x="126" y="111"/>
                    <a:pt x="125" y="109"/>
                  </a:cubicBezTo>
                  <a:cubicBezTo>
                    <a:pt x="124" y="107"/>
                    <a:pt x="123" y="106"/>
                    <a:pt x="122" y="104"/>
                  </a:cubicBezTo>
                  <a:cubicBezTo>
                    <a:pt x="116" y="97"/>
                    <a:pt x="117" y="82"/>
                    <a:pt x="128" y="76"/>
                  </a:cubicBezTo>
                  <a:cubicBezTo>
                    <a:pt x="131" y="74"/>
                    <a:pt x="135" y="72"/>
                    <a:pt x="137" y="67"/>
                  </a:cubicBezTo>
                  <a:cubicBezTo>
                    <a:pt x="135" y="68"/>
                    <a:pt x="133" y="68"/>
                    <a:pt x="132" y="68"/>
                  </a:cubicBezTo>
                  <a:cubicBezTo>
                    <a:pt x="123" y="71"/>
                    <a:pt x="129" y="65"/>
                    <a:pt x="133" y="64"/>
                  </a:cubicBezTo>
                  <a:cubicBezTo>
                    <a:pt x="135" y="63"/>
                    <a:pt x="131" y="61"/>
                    <a:pt x="131" y="61"/>
                  </a:cubicBezTo>
                  <a:cubicBezTo>
                    <a:pt x="131" y="61"/>
                    <a:pt x="134" y="60"/>
                    <a:pt x="137" y="59"/>
                  </a:cubicBezTo>
                  <a:cubicBezTo>
                    <a:pt x="139" y="58"/>
                    <a:pt x="142" y="57"/>
                    <a:pt x="143" y="55"/>
                  </a:cubicBezTo>
                  <a:cubicBezTo>
                    <a:pt x="145" y="54"/>
                    <a:pt x="145" y="52"/>
                    <a:pt x="146" y="51"/>
                  </a:cubicBezTo>
                  <a:cubicBezTo>
                    <a:pt x="146" y="51"/>
                    <a:pt x="145" y="51"/>
                    <a:pt x="145" y="50"/>
                  </a:cubicBezTo>
                  <a:cubicBezTo>
                    <a:pt x="143" y="51"/>
                    <a:pt x="141" y="51"/>
                    <a:pt x="139" y="51"/>
                  </a:cubicBezTo>
                  <a:cubicBezTo>
                    <a:pt x="135" y="52"/>
                    <a:pt x="134" y="51"/>
                    <a:pt x="133" y="47"/>
                  </a:cubicBezTo>
                  <a:cubicBezTo>
                    <a:pt x="133" y="44"/>
                    <a:pt x="131" y="43"/>
                    <a:pt x="128" y="44"/>
                  </a:cubicBezTo>
                  <a:cubicBezTo>
                    <a:pt x="126" y="45"/>
                    <a:pt x="125" y="47"/>
                    <a:pt x="123" y="48"/>
                  </a:cubicBezTo>
                  <a:cubicBezTo>
                    <a:pt x="120" y="50"/>
                    <a:pt x="117" y="49"/>
                    <a:pt x="115" y="45"/>
                  </a:cubicBezTo>
                  <a:cubicBezTo>
                    <a:pt x="114" y="42"/>
                    <a:pt x="113" y="42"/>
                    <a:pt x="111" y="43"/>
                  </a:cubicBezTo>
                  <a:cubicBezTo>
                    <a:pt x="110" y="44"/>
                    <a:pt x="109" y="45"/>
                    <a:pt x="108" y="46"/>
                  </a:cubicBezTo>
                  <a:cubicBezTo>
                    <a:pt x="106" y="47"/>
                    <a:pt x="104" y="48"/>
                    <a:pt x="102" y="49"/>
                  </a:cubicBezTo>
                  <a:cubicBezTo>
                    <a:pt x="100" y="49"/>
                    <a:pt x="97" y="50"/>
                    <a:pt x="96" y="48"/>
                  </a:cubicBezTo>
                  <a:cubicBezTo>
                    <a:pt x="94" y="45"/>
                    <a:pt x="96" y="43"/>
                    <a:pt x="98" y="41"/>
                  </a:cubicBezTo>
                  <a:cubicBezTo>
                    <a:pt x="100" y="40"/>
                    <a:pt x="103" y="38"/>
                    <a:pt x="105" y="37"/>
                  </a:cubicBezTo>
                  <a:cubicBezTo>
                    <a:pt x="109" y="35"/>
                    <a:pt x="113" y="33"/>
                    <a:pt x="116" y="31"/>
                  </a:cubicBezTo>
                  <a:cubicBezTo>
                    <a:pt x="119" y="29"/>
                    <a:pt x="120" y="26"/>
                    <a:pt x="119" y="23"/>
                  </a:cubicBezTo>
                  <a:cubicBezTo>
                    <a:pt x="118" y="20"/>
                    <a:pt x="117" y="20"/>
                    <a:pt x="114" y="21"/>
                  </a:cubicBezTo>
                  <a:cubicBezTo>
                    <a:pt x="112" y="22"/>
                    <a:pt x="110" y="23"/>
                    <a:pt x="108" y="24"/>
                  </a:cubicBezTo>
                  <a:cubicBezTo>
                    <a:pt x="107" y="25"/>
                    <a:pt x="105" y="25"/>
                    <a:pt x="103" y="25"/>
                  </a:cubicBezTo>
                  <a:cubicBezTo>
                    <a:pt x="102" y="24"/>
                    <a:pt x="102" y="23"/>
                    <a:pt x="102" y="22"/>
                  </a:cubicBezTo>
                  <a:cubicBezTo>
                    <a:pt x="102" y="21"/>
                    <a:pt x="103" y="20"/>
                    <a:pt x="104" y="20"/>
                  </a:cubicBezTo>
                  <a:cubicBezTo>
                    <a:pt x="109" y="19"/>
                    <a:pt x="114" y="19"/>
                    <a:pt x="119" y="18"/>
                  </a:cubicBezTo>
                  <a:cubicBezTo>
                    <a:pt x="120" y="18"/>
                    <a:pt x="121" y="18"/>
                    <a:pt x="121" y="19"/>
                  </a:cubicBezTo>
                  <a:cubicBezTo>
                    <a:pt x="125" y="23"/>
                    <a:pt x="129" y="25"/>
                    <a:pt x="134" y="27"/>
                  </a:cubicBezTo>
                  <a:cubicBezTo>
                    <a:pt x="139" y="28"/>
                    <a:pt x="139" y="27"/>
                    <a:pt x="140" y="23"/>
                  </a:cubicBezTo>
                  <a:cubicBezTo>
                    <a:pt x="145" y="22"/>
                    <a:pt x="151" y="19"/>
                    <a:pt x="156" y="23"/>
                  </a:cubicBezTo>
                  <a:cubicBezTo>
                    <a:pt x="159" y="25"/>
                    <a:pt x="162" y="27"/>
                    <a:pt x="164" y="29"/>
                  </a:cubicBezTo>
                  <a:cubicBezTo>
                    <a:pt x="165" y="30"/>
                    <a:pt x="165" y="32"/>
                    <a:pt x="164" y="33"/>
                  </a:cubicBezTo>
                  <a:cubicBezTo>
                    <a:pt x="164" y="35"/>
                    <a:pt x="163" y="36"/>
                    <a:pt x="163" y="38"/>
                  </a:cubicBezTo>
                  <a:cubicBezTo>
                    <a:pt x="162" y="41"/>
                    <a:pt x="164" y="44"/>
                    <a:pt x="167" y="44"/>
                  </a:cubicBezTo>
                  <a:cubicBezTo>
                    <a:pt x="168" y="44"/>
                    <a:pt x="169" y="44"/>
                    <a:pt x="170" y="44"/>
                  </a:cubicBezTo>
                  <a:cubicBezTo>
                    <a:pt x="174" y="43"/>
                    <a:pt x="175" y="45"/>
                    <a:pt x="174" y="48"/>
                  </a:cubicBezTo>
                  <a:cubicBezTo>
                    <a:pt x="174" y="52"/>
                    <a:pt x="175" y="53"/>
                    <a:pt x="179" y="52"/>
                  </a:cubicBezTo>
                  <a:cubicBezTo>
                    <a:pt x="180" y="52"/>
                    <a:pt x="182" y="52"/>
                    <a:pt x="183" y="53"/>
                  </a:cubicBezTo>
                  <a:cubicBezTo>
                    <a:pt x="184" y="53"/>
                    <a:pt x="185" y="54"/>
                    <a:pt x="185" y="54"/>
                  </a:cubicBezTo>
                  <a:cubicBezTo>
                    <a:pt x="189" y="57"/>
                    <a:pt x="193" y="56"/>
                    <a:pt x="194" y="51"/>
                  </a:cubicBezTo>
                  <a:cubicBezTo>
                    <a:pt x="194" y="51"/>
                    <a:pt x="194" y="50"/>
                    <a:pt x="194" y="49"/>
                  </a:cubicBezTo>
                  <a:cubicBezTo>
                    <a:pt x="195" y="47"/>
                    <a:pt x="196" y="46"/>
                    <a:pt x="197" y="48"/>
                  </a:cubicBezTo>
                  <a:cubicBezTo>
                    <a:pt x="201" y="52"/>
                    <a:pt x="204" y="55"/>
                    <a:pt x="207" y="59"/>
                  </a:cubicBezTo>
                  <a:cubicBezTo>
                    <a:pt x="204" y="62"/>
                    <a:pt x="203" y="66"/>
                    <a:pt x="204" y="70"/>
                  </a:cubicBezTo>
                  <a:cubicBezTo>
                    <a:pt x="205" y="75"/>
                    <a:pt x="204" y="79"/>
                    <a:pt x="202" y="82"/>
                  </a:cubicBezTo>
                  <a:cubicBezTo>
                    <a:pt x="201" y="86"/>
                    <a:pt x="199" y="90"/>
                    <a:pt x="198" y="94"/>
                  </a:cubicBezTo>
                  <a:cubicBezTo>
                    <a:pt x="196" y="99"/>
                    <a:pt x="198" y="102"/>
                    <a:pt x="204" y="103"/>
                  </a:cubicBezTo>
                  <a:cubicBezTo>
                    <a:pt x="209" y="105"/>
                    <a:pt x="210" y="106"/>
                    <a:pt x="211" y="111"/>
                  </a:cubicBezTo>
                  <a:cubicBezTo>
                    <a:pt x="211" y="119"/>
                    <a:pt x="215" y="124"/>
                    <a:pt x="221" y="127"/>
                  </a:cubicBezTo>
                  <a:cubicBezTo>
                    <a:pt x="223" y="128"/>
                    <a:pt x="224" y="128"/>
                    <a:pt x="226" y="129"/>
                  </a:cubicBezTo>
                  <a:cubicBezTo>
                    <a:pt x="225" y="141"/>
                    <a:pt x="222" y="153"/>
                    <a:pt x="216" y="16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56">
              <a:extLst>
                <a:ext uri="{FF2B5EF4-FFF2-40B4-BE49-F238E27FC236}">
                  <a16:creationId xmlns:a16="http://schemas.microsoft.com/office/drawing/2014/main" id="{E6690286-F688-4EC3-983F-AEC84E1400AA}"/>
                </a:ext>
              </a:extLst>
            </p:cNvPr>
            <p:cNvSpPr>
              <a:spLocks noChangeArrowheads="1"/>
            </p:cNvSpPr>
            <p:nvPr/>
          </p:nvSpPr>
          <p:spPr bwMode="auto">
            <a:xfrm>
              <a:off x="2943" y="1486"/>
              <a:ext cx="522" cy="520"/>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DD2126B2-0315-4C38-8507-D03B39536A25}"/>
                </a:ext>
              </a:extLst>
            </p:cNvPr>
            <p:cNvSpPr>
              <a:spLocks/>
            </p:cNvSpPr>
            <p:nvPr/>
          </p:nvSpPr>
          <p:spPr bwMode="auto">
            <a:xfrm>
              <a:off x="3265" y="1599"/>
              <a:ext cx="55" cy="70"/>
            </a:xfrm>
            <a:custGeom>
              <a:avLst/>
              <a:gdLst>
                <a:gd name="T0" fmla="*/ 55 w 55"/>
                <a:gd name="T1" fmla="*/ 0 h 70"/>
                <a:gd name="T2" fmla="*/ 0 w 55"/>
                <a:gd name="T3" fmla="*/ 0 h 70"/>
                <a:gd name="T4" fmla="*/ 0 w 55"/>
                <a:gd name="T5" fmla="*/ 25 h 70"/>
                <a:gd name="T6" fmla="*/ 55 w 55"/>
                <a:gd name="T7" fmla="*/ 70 h 70"/>
                <a:gd name="T8" fmla="*/ 55 w 55"/>
                <a:gd name="T9" fmla="*/ 0 h 70"/>
              </a:gdLst>
              <a:ahLst/>
              <a:cxnLst>
                <a:cxn ang="0">
                  <a:pos x="T0" y="T1"/>
                </a:cxn>
                <a:cxn ang="0">
                  <a:pos x="T2" y="T3"/>
                </a:cxn>
                <a:cxn ang="0">
                  <a:pos x="T4" y="T5"/>
                </a:cxn>
                <a:cxn ang="0">
                  <a:pos x="T6" y="T7"/>
                </a:cxn>
                <a:cxn ang="0">
                  <a:pos x="T8" y="T9"/>
                </a:cxn>
              </a:cxnLst>
              <a:rect l="0" t="0" r="r" b="b"/>
              <a:pathLst>
                <a:path w="55" h="70">
                  <a:moveTo>
                    <a:pt x="55" y="0"/>
                  </a:moveTo>
                  <a:lnTo>
                    <a:pt x="0" y="0"/>
                  </a:lnTo>
                  <a:lnTo>
                    <a:pt x="0" y="25"/>
                  </a:lnTo>
                  <a:lnTo>
                    <a:pt x="55" y="70"/>
                  </a:lnTo>
                  <a:lnTo>
                    <a:pt x="5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271D0881-BEE4-4FD7-9598-AEE6BDA9C105}"/>
                </a:ext>
              </a:extLst>
            </p:cNvPr>
            <p:cNvSpPr>
              <a:spLocks/>
            </p:cNvSpPr>
            <p:nvPr/>
          </p:nvSpPr>
          <p:spPr bwMode="auto">
            <a:xfrm>
              <a:off x="3086" y="1659"/>
              <a:ext cx="234" cy="225"/>
            </a:xfrm>
            <a:custGeom>
              <a:avLst/>
              <a:gdLst>
                <a:gd name="T0" fmla="*/ 234 w 234"/>
                <a:gd name="T1" fmla="*/ 120 h 225"/>
                <a:gd name="T2" fmla="*/ 234 w 234"/>
                <a:gd name="T3" fmla="*/ 96 h 225"/>
                <a:gd name="T4" fmla="*/ 179 w 234"/>
                <a:gd name="T5" fmla="*/ 49 h 225"/>
                <a:gd name="T6" fmla="*/ 117 w 234"/>
                <a:gd name="T7" fmla="*/ 0 h 225"/>
                <a:gd name="T8" fmla="*/ 0 w 234"/>
                <a:gd name="T9" fmla="*/ 96 h 225"/>
                <a:gd name="T10" fmla="*/ 0 w 234"/>
                <a:gd name="T11" fmla="*/ 225 h 225"/>
                <a:gd name="T12" fmla="*/ 75 w 234"/>
                <a:gd name="T13" fmla="*/ 225 h 225"/>
                <a:gd name="T14" fmla="*/ 75 w 234"/>
                <a:gd name="T15" fmla="*/ 98 h 225"/>
                <a:gd name="T16" fmla="*/ 161 w 234"/>
                <a:gd name="T17" fmla="*/ 98 h 225"/>
                <a:gd name="T18" fmla="*/ 161 w 234"/>
                <a:gd name="T19" fmla="*/ 225 h 225"/>
                <a:gd name="T20" fmla="*/ 234 w 234"/>
                <a:gd name="T21" fmla="*/ 225 h 225"/>
                <a:gd name="T22" fmla="*/ 234 w 234"/>
                <a:gd name="T23" fmla="*/ 12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25">
                  <a:moveTo>
                    <a:pt x="234" y="120"/>
                  </a:moveTo>
                  <a:lnTo>
                    <a:pt x="234" y="96"/>
                  </a:lnTo>
                  <a:lnTo>
                    <a:pt x="179" y="49"/>
                  </a:lnTo>
                  <a:lnTo>
                    <a:pt x="117" y="0"/>
                  </a:lnTo>
                  <a:lnTo>
                    <a:pt x="0" y="96"/>
                  </a:lnTo>
                  <a:lnTo>
                    <a:pt x="0" y="225"/>
                  </a:lnTo>
                  <a:lnTo>
                    <a:pt x="75" y="225"/>
                  </a:lnTo>
                  <a:lnTo>
                    <a:pt x="75" y="98"/>
                  </a:lnTo>
                  <a:lnTo>
                    <a:pt x="161" y="98"/>
                  </a:lnTo>
                  <a:lnTo>
                    <a:pt x="161" y="225"/>
                  </a:lnTo>
                  <a:lnTo>
                    <a:pt x="234" y="225"/>
                  </a:lnTo>
                  <a:lnTo>
                    <a:pt x="234" y="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8144CC26-E603-4965-8B9C-A93AD71CC965}"/>
                </a:ext>
              </a:extLst>
            </p:cNvPr>
            <p:cNvSpPr>
              <a:spLocks/>
            </p:cNvSpPr>
            <p:nvPr/>
          </p:nvSpPr>
          <p:spPr bwMode="auto">
            <a:xfrm>
              <a:off x="3031" y="1587"/>
              <a:ext cx="345" cy="177"/>
            </a:xfrm>
            <a:custGeom>
              <a:avLst/>
              <a:gdLst>
                <a:gd name="T0" fmla="*/ 55 w 345"/>
                <a:gd name="T1" fmla="*/ 155 h 177"/>
                <a:gd name="T2" fmla="*/ 172 w 345"/>
                <a:gd name="T3" fmla="*/ 60 h 177"/>
                <a:gd name="T4" fmla="*/ 234 w 345"/>
                <a:gd name="T5" fmla="*/ 110 h 177"/>
                <a:gd name="T6" fmla="*/ 289 w 345"/>
                <a:gd name="T7" fmla="*/ 155 h 177"/>
                <a:gd name="T8" fmla="*/ 316 w 345"/>
                <a:gd name="T9" fmla="*/ 177 h 177"/>
                <a:gd name="T10" fmla="*/ 345 w 345"/>
                <a:gd name="T11" fmla="*/ 140 h 177"/>
                <a:gd name="T12" fmla="*/ 289 w 345"/>
                <a:gd name="T13" fmla="*/ 95 h 177"/>
                <a:gd name="T14" fmla="*/ 234 w 345"/>
                <a:gd name="T15" fmla="*/ 48 h 177"/>
                <a:gd name="T16" fmla="*/ 172 w 345"/>
                <a:gd name="T17" fmla="*/ 0 h 177"/>
                <a:gd name="T18" fmla="*/ 0 w 345"/>
                <a:gd name="T19" fmla="*/ 140 h 177"/>
                <a:gd name="T20" fmla="*/ 31 w 345"/>
                <a:gd name="T21" fmla="*/ 177 h 177"/>
                <a:gd name="T22" fmla="*/ 55 w 345"/>
                <a:gd name="T23" fmla="*/ 15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177">
                  <a:moveTo>
                    <a:pt x="55" y="155"/>
                  </a:moveTo>
                  <a:lnTo>
                    <a:pt x="172" y="60"/>
                  </a:lnTo>
                  <a:lnTo>
                    <a:pt x="234" y="110"/>
                  </a:lnTo>
                  <a:lnTo>
                    <a:pt x="289" y="155"/>
                  </a:lnTo>
                  <a:lnTo>
                    <a:pt x="316" y="177"/>
                  </a:lnTo>
                  <a:lnTo>
                    <a:pt x="345" y="140"/>
                  </a:lnTo>
                  <a:lnTo>
                    <a:pt x="289" y="95"/>
                  </a:lnTo>
                  <a:lnTo>
                    <a:pt x="234" y="48"/>
                  </a:lnTo>
                  <a:lnTo>
                    <a:pt x="172" y="0"/>
                  </a:lnTo>
                  <a:lnTo>
                    <a:pt x="0" y="140"/>
                  </a:lnTo>
                  <a:lnTo>
                    <a:pt x="31" y="177"/>
                  </a:lnTo>
                  <a:lnTo>
                    <a:pt x="55" y="15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60">
              <a:extLst>
                <a:ext uri="{FF2B5EF4-FFF2-40B4-BE49-F238E27FC236}">
                  <a16:creationId xmlns:a16="http://schemas.microsoft.com/office/drawing/2014/main" id="{B392FBED-3E60-4156-91BC-CBBDEE4B97D8}"/>
                </a:ext>
              </a:extLst>
            </p:cNvPr>
            <p:cNvSpPr>
              <a:spLocks noChangeArrowheads="1"/>
            </p:cNvSpPr>
            <p:nvPr/>
          </p:nvSpPr>
          <p:spPr bwMode="auto">
            <a:xfrm>
              <a:off x="500" y="2680"/>
              <a:ext cx="514" cy="514"/>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CC40D957-060C-4761-A871-78ACC1D170C1}"/>
                </a:ext>
              </a:extLst>
            </p:cNvPr>
            <p:cNvSpPr>
              <a:spLocks/>
            </p:cNvSpPr>
            <p:nvPr/>
          </p:nvSpPr>
          <p:spPr bwMode="auto">
            <a:xfrm>
              <a:off x="576" y="2868"/>
              <a:ext cx="260" cy="224"/>
            </a:xfrm>
            <a:custGeom>
              <a:avLst/>
              <a:gdLst>
                <a:gd name="T0" fmla="*/ 27 w 260"/>
                <a:gd name="T1" fmla="*/ 224 h 224"/>
                <a:gd name="T2" fmla="*/ 73 w 260"/>
                <a:gd name="T3" fmla="*/ 175 h 224"/>
                <a:gd name="T4" fmla="*/ 260 w 260"/>
                <a:gd name="T5" fmla="*/ 175 h 224"/>
                <a:gd name="T6" fmla="*/ 260 w 260"/>
                <a:gd name="T7" fmla="*/ 123 h 224"/>
                <a:gd name="T8" fmla="*/ 90 w 260"/>
                <a:gd name="T9" fmla="*/ 123 h 224"/>
                <a:gd name="T10" fmla="*/ 81 w 260"/>
                <a:gd name="T11" fmla="*/ 123 h 224"/>
                <a:gd name="T12" fmla="*/ 81 w 260"/>
                <a:gd name="T13" fmla="*/ 113 h 224"/>
                <a:gd name="T14" fmla="*/ 81 w 260"/>
                <a:gd name="T15" fmla="*/ 0 h 224"/>
                <a:gd name="T16" fmla="*/ 0 w 260"/>
                <a:gd name="T17" fmla="*/ 0 h 224"/>
                <a:gd name="T18" fmla="*/ 0 w 260"/>
                <a:gd name="T19" fmla="*/ 175 h 224"/>
                <a:gd name="T20" fmla="*/ 27 w 260"/>
                <a:gd name="T21" fmla="*/ 175 h 224"/>
                <a:gd name="T22" fmla="*/ 27 w 260"/>
                <a:gd name="T2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24">
                  <a:moveTo>
                    <a:pt x="27" y="224"/>
                  </a:moveTo>
                  <a:lnTo>
                    <a:pt x="73" y="175"/>
                  </a:lnTo>
                  <a:lnTo>
                    <a:pt x="260" y="175"/>
                  </a:lnTo>
                  <a:lnTo>
                    <a:pt x="260" y="123"/>
                  </a:lnTo>
                  <a:lnTo>
                    <a:pt x="90" y="123"/>
                  </a:lnTo>
                  <a:lnTo>
                    <a:pt x="81" y="123"/>
                  </a:lnTo>
                  <a:lnTo>
                    <a:pt x="81" y="113"/>
                  </a:lnTo>
                  <a:lnTo>
                    <a:pt x="81" y="0"/>
                  </a:lnTo>
                  <a:lnTo>
                    <a:pt x="0" y="0"/>
                  </a:lnTo>
                  <a:lnTo>
                    <a:pt x="0" y="175"/>
                  </a:lnTo>
                  <a:lnTo>
                    <a:pt x="27" y="175"/>
                  </a:lnTo>
                  <a:lnTo>
                    <a:pt x="27" y="2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52735542-0DAC-4828-8EEA-160D4522BA65}"/>
                </a:ext>
              </a:extLst>
            </p:cNvPr>
            <p:cNvSpPr>
              <a:spLocks noEditPoints="1"/>
            </p:cNvSpPr>
            <p:nvPr/>
          </p:nvSpPr>
          <p:spPr bwMode="auto">
            <a:xfrm>
              <a:off x="668" y="2800"/>
              <a:ext cx="269" cy="233"/>
            </a:xfrm>
            <a:custGeom>
              <a:avLst/>
              <a:gdLst>
                <a:gd name="T0" fmla="*/ 132 w 184"/>
                <a:gd name="T1" fmla="*/ 124 h 160"/>
                <a:gd name="T2" fmla="*/ 164 w 184"/>
                <a:gd name="T3" fmla="*/ 160 h 160"/>
                <a:gd name="T4" fmla="*/ 164 w 184"/>
                <a:gd name="T5" fmla="*/ 124 h 160"/>
                <a:gd name="T6" fmla="*/ 184 w 184"/>
                <a:gd name="T7" fmla="*/ 124 h 160"/>
                <a:gd name="T8" fmla="*/ 184 w 184"/>
                <a:gd name="T9" fmla="*/ 0 h 160"/>
                <a:gd name="T10" fmla="*/ 0 w 184"/>
                <a:gd name="T11" fmla="*/ 0 h 160"/>
                <a:gd name="T12" fmla="*/ 0 w 184"/>
                <a:gd name="T13" fmla="*/ 47 h 160"/>
                <a:gd name="T14" fmla="*/ 0 w 184"/>
                <a:gd name="T15" fmla="*/ 124 h 160"/>
                <a:gd name="T16" fmla="*/ 115 w 184"/>
                <a:gd name="T17" fmla="*/ 124 h 160"/>
                <a:gd name="T18" fmla="*/ 132 w 184"/>
                <a:gd name="T19" fmla="*/ 124 h 160"/>
                <a:gd name="T20" fmla="*/ 154 w 184"/>
                <a:gd name="T21" fmla="*/ 49 h 160"/>
                <a:gd name="T22" fmla="*/ 168 w 184"/>
                <a:gd name="T23" fmla="*/ 63 h 160"/>
                <a:gd name="T24" fmla="*/ 154 w 184"/>
                <a:gd name="T25" fmla="*/ 78 h 160"/>
                <a:gd name="T26" fmla="*/ 140 w 184"/>
                <a:gd name="T27" fmla="*/ 63 h 160"/>
                <a:gd name="T28" fmla="*/ 154 w 184"/>
                <a:gd name="T29" fmla="*/ 49 h 160"/>
                <a:gd name="T30" fmla="*/ 36 w 184"/>
                <a:gd name="T31" fmla="*/ 78 h 160"/>
                <a:gd name="T32" fmla="*/ 22 w 184"/>
                <a:gd name="T33" fmla="*/ 63 h 160"/>
                <a:gd name="T34" fmla="*/ 36 w 184"/>
                <a:gd name="T35" fmla="*/ 49 h 160"/>
                <a:gd name="T36" fmla="*/ 50 w 184"/>
                <a:gd name="T37" fmla="*/ 63 h 160"/>
                <a:gd name="T38" fmla="*/ 36 w 184"/>
                <a:gd name="T39" fmla="*/ 78 h 160"/>
                <a:gd name="T40" fmla="*/ 75 w 184"/>
                <a:gd name="T41" fmla="*/ 78 h 160"/>
                <a:gd name="T42" fmla="*/ 61 w 184"/>
                <a:gd name="T43" fmla="*/ 63 h 160"/>
                <a:gd name="T44" fmla="*/ 75 w 184"/>
                <a:gd name="T45" fmla="*/ 49 h 160"/>
                <a:gd name="T46" fmla="*/ 89 w 184"/>
                <a:gd name="T47" fmla="*/ 63 h 160"/>
                <a:gd name="T48" fmla="*/ 75 w 184"/>
                <a:gd name="T49" fmla="*/ 78 h 160"/>
                <a:gd name="T50" fmla="*/ 114 w 184"/>
                <a:gd name="T51" fmla="*/ 78 h 160"/>
                <a:gd name="T52" fmla="*/ 100 w 184"/>
                <a:gd name="T53" fmla="*/ 63 h 160"/>
                <a:gd name="T54" fmla="*/ 114 w 184"/>
                <a:gd name="T55" fmla="*/ 49 h 160"/>
                <a:gd name="T56" fmla="*/ 115 w 184"/>
                <a:gd name="T57" fmla="*/ 49 h 160"/>
                <a:gd name="T58" fmla="*/ 129 w 184"/>
                <a:gd name="T59" fmla="*/ 63 h 160"/>
                <a:gd name="T60" fmla="*/ 115 w 184"/>
                <a:gd name="T61" fmla="*/ 78 h 160"/>
                <a:gd name="T62" fmla="*/ 114 w 184"/>
                <a:gd name="T63"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160">
                  <a:moveTo>
                    <a:pt x="132" y="124"/>
                  </a:moveTo>
                  <a:cubicBezTo>
                    <a:pt x="164" y="160"/>
                    <a:pt x="164" y="160"/>
                    <a:pt x="164" y="160"/>
                  </a:cubicBezTo>
                  <a:cubicBezTo>
                    <a:pt x="164" y="124"/>
                    <a:pt x="164" y="124"/>
                    <a:pt x="164" y="124"/>
                  </a:cubicBezTo>
                  <a:cubicBezTo>
                    <a:pt x="184" y="124"/>
                    <a:pt x="184" y="124"/>
                    <a:pt x="184" y="124"/>
                  </a:cubicBezTo>
                  <a:cubicBezTo>
                    <a:pt x="184" y="0"/>
                    <a:pt x="184" y="0"/>
                    <a:pt x="184" y="0"/>
                  </a:cubicBezTo>
                  <a:cubicBezTo>
                    <a:pt x="0" y="0"/>
                    <a:pt x="0" y="0"/>
                    <a:pt x="0" y="0"/>
                  </a:cubicBezTo>
                  <a:cubicBezTo>
                    <a:pt x="0" y="47"/>
                    <a:pt x="0" y="47"/>
                    <a:pt x="0" y="47"/>
                  </a:cubicBezTo>
                  <a:cubicBezTo>
                    <a:pt x="0" y="124"/>
                    <a:pt x="0" y="124"/>
                    <a:pt x="0" y="124"/>
                  </a:cubicBezTo>
                  <a:cubicBezTo>
                    <a:pt x="115" y="124"/>
                    <a:pt x="115" y="124"/>
                    <a:pt x="115" y="124"/>
                  </a:cubicBezTo>
                  <a:lnTo>
                    <a:pt x="132" y="124"/>
                  </a:lnTo>
                  <a:close/>
                  <a:moveTo>
                    <a:pt x="154" y="49"/>
                  </a:moveTo>
                  <a:cubicBezTo>
                    <a:pt x="162" y="49"/>
                    <a:pt x="168" y="56"/>
                    <a:pt x="168" y="63"/>
                  </a:cubicBezTo>
                  <a:cubicBezTo>
                    <a:pt x="168" y="71"/>
                    <a:pt x="162" y="78"/>
                    <a:pt x="154" y="78"/>
                  </a:cubicBezTo>
                  <a:cubicBezTo>
                    <a:pt x="146" y="78"/>
                    <a:pt x="140" y="71"/>
                    <a:pt x="140" y="63"/>
                  </a:cubicBezTo>
                  <a:cubicBezTo>
                    <a:pt x="140" y="56"/>
                    <a:pt x="146" y="49"/>
                    <a:pt x="154" y="49"/>
                  </a:cubicBezTo>
                  <a:moveTo>
                    <a:pt x="36" y="78"/>
                  </a:moveTo>
                  <a:cubicBezTo>
                    <a:pt x="28" y="78"/>
                    <a:pt x="22" y="71"/>
                    <a:pt x="22" y="63"/>
                  </a:cubicBezTo>
                  <a:cubicBezTo>
                    <a:pt x="22" y="56"/>
                    <a:pt x="28" y="49"/>
                    <a:pt x="36" y="49"/>
                  </a:cubicBezTo>
                  <a:cubicBezTo>
                    <a:pt x="43" y="49"/>
                    <a:pt x="50" y="56"/>
                    <a:pt x="50" y="63"/>
                  </a:cubicBezTo>
                  <a:cubicBezTo>
                    <a:pt x="50" y="71"/>
                    <a:pt x="43" y="78"/>
                    <a:pt x="36" y="78"/>
                  </a:cubicBezTo>
                  <a:moveTo>
                    <a:pt x="75" y="78"/>
                  </a:moveTo>
                  <a:cubicBezTo>
                    <a:pt x="67" y="78"/>
                    <a:pt x="61" y="71"/>
                    <a:pt x="61" y="63"/>
                  </a:cubicBezTo>
                  <a:cubicBezTo>
                    <a:pt x="61" y="56"/>
                    <a:pt x="67" y="49"/>
                    <a:pt x="75" y="49"/>
                  </a:cubicBezTo>
                  <a:cubicBezTo>
                    <a:pt x="83" y="49"/>
                    <a:pt x="89" y="56"/>
                    <a:pt x="89" y="63"/>
                  </a:cubicBezTo>
                  <a:cubicBezTo>
                    <a:pt x="89" y="71"/>
                    <a:pt x="83" y="78"/>
                    <a:pt x="75" y="78"/>
                  </a:cubicBezTo>
                  <a:moveTo>
                    <a:pt x="114" y="78"/>
                  </a:moveTo>
                  <a:cubicBezTo>
                    <a:pt x="107" y="78"/>
                    <a:pt x="100" y="71"/>
                    <a:pt x="100" y="63"/>
                  </a:cubicBezTo>
                  <a:cubicBezTo>
                    <a:pt x="100" y="56"/>
                    <a:pt x="107" y="49"/>
                    <a:pt x="114" y="49"/>
                  </a:cubicBezTo>
                  <a:cubicBezTo>
                    <a:pt x="115" y="49"/>
                    <a:pt x="115" y="49"/>
                    <a:pt x="115" y="49"/>
                  </a:cubicBezTo>
                  <a:cubicBezTo>
                    <a:pt x="123" y="50"/>
                    <a:pt x="129" y="56"/>
                    <a:pt x="129" y="63"/>
                  </a:cubicBezTo>
                  <a:cubicBezTo>
                    <a:pt x="129" y="71"/>
                    <a:pt x="123" y="77"/>
                    <a:pt x="115" y="78"/>
                  </a:cubicBezTo>
                  <a:cubicBezTo>
                    <a:pt x="115" y="78"/>
                    <a:pt x="115" y="78"/>
                    <a:pt x="114" y="7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63">
              <a:extLst>
                <a:ext uri="{FF2B5EF4-FFF2-40B4-BE49-F238E27FC236}">
                  <a16:creationId xmlns:a16="http://schemas.microsoft.com/office/drawing/2014/main" id="{7403DBA8-D099-449E-AAC2-C5D46490B3E5}"/>
                </a:ext>
              </a:extLst>
            </p:cNvPr>
            <p:cNvSpPr>
              <a:spLocks noChangeArrowheads="1"/>
            </p:cNvSpPr>
            <p:nvPr/>
          </p:nvSpPr>
          <p:spPr bwMode="auto">
            <a:xfrm>
              <a:off x="1778" y="2234"/>
              <a:ext cx="348" cy="349"/>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64">
              <a:extLst>
                <a:ext uri="{FF2B5EF4-FFF2-40B4-BE49-F238E27FC236}">
                  <a16:creationId xmlns:a16="http://schemas.microsoft.com/office/drawing/2014/main" id="{9190DC55-8E01-4049-B82B-13FC11DE59FA}"/>
                </a:ext>
              </a:extLst>
            </p:cNvPr>
            <p:cNvSpPr>
              <a:spLocks noChangeArrowheads="1"/>
            </p:cNvSpPr>
            <p:nvPr/>
          </p:nvSpPr>
          <p:spPr bwMode="auto">
            <a:xfrm>
              <a:off x="1982" y="2331"/>
              <a:ext cx="39" cy="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F9081610-B80F-412C-A75B-2CCE2DEDE10F}"/>
                </a:ext>
              </a:extLst>
            </p:cNvPr>
            <p:cNvSpPr>
              <a:spLocks noEditPoints="1"/>
            </p:cNvSpPr>
            <p:nvPr/>
          </p:nvSpPr>
          <p:spPr bwMode="auto">
            <a:xfrm>
              <a:off x="1837" y="2354"/>
              <a:ext cx="207" cy="152"/>
            </a:xfrm>
            <a:custGeom>
              <a:avLst/>
              <a:gdLst>
                <a:gd name="T0" fmla="*/ 0 w 142"/>
                <a:gd name="T1" fmla="*/ 104 h 104"/>
                <a:gd name="T2" fmla="*/ 142 w 142"/>
                <a:gd name="T3" fmla="*/ 104 h 104"/>
                <a:gd name="T4" fmla="*/ 142 w 142"/>
                <a:gd name="T5" fmla="*/ 0 h 104"/>
                <a:gd name="T6" fmla="*/ 0 w 142"/>
                <a:gd name="T7" fmla="*/ 0 h 104"/>
                <a:gd name="T8" fmla="*/ 0 w 142"/>
                <a:gd name="T9" fmla="*/ 104 h 104"/>
                <a:gd name="T10" fmla="*/ 98 w 142"/>
                <a:gd name="T11" fmla="*/ 12 h 104"/>
                <a:gd name="T12" fmla="*/ 127 w 142"/>
                <a:gd name="T13" fmla="*/ 12 h 104"/>
                <a:gd name="T14" fmla="*/ 127 w 142"/>
                <a:gd name="T15" fmla="*/ 29 h 104"/>
                <a:gd name="T16" fmla="*/ 98 w 142"/>
                <a:gd name="T17" fmla="*/ 29 h 104"/>
                <a:gd name="T18" fmla="*/ 98 w 142"/>
                <a:gd name="T19" fmla="*/ 12 h 104"/>
                <a:gd name="T20" fmla="*/ 12 w 142"/>
                <a:gd name="T21" fmla="*/ 52 h 104"/>
                <a:gd name="T22" fmla="*/ 13 w 142"/>
                <a:gd name="T23" fmla="*/ 48 h 104"/>
                <a:gd name="T24" fmla="*/ 13 w 142"/>
                <a:gd name="T25" fmla="*/ 44 h 104"/>
                <a:gd name="T26" fmla="*/ 16 w 142"/>
                <a:gd name="T27" fmla="*/ 36 h 104"/>
                <a:gd name="T28" fmla="*/ 17 w 142"/>
                <a:gd name="T29" fmla="*/ 33 h 104"/>
                <a:gd name="T30" fmla="*/ 19 w 142"/>
                <a:gd name="T31" fmla="*/ 29 h 104"/>
                <a:gd name="T32" fmla="*/ 22 w 142"/>
                <a:gd name="T33" fmla="*/ 26 h 104"/>
                <a:gd name="T34" fmla="*/ 24 w 142"/>
                <a:gd name="T35" fmla="*/ 24 h 104"/>
                <a:gd name="T36" fmla="*/ 53 w 142"/>
                <a:gd name="T37" fmla="*/ 11 h 104"/>
                <a:gd name="T38" fmla="*/ 83 w 142"/>
                <a:gd name="T39" fmla="*/ 25 h 104"/>
                <a:gd name="T40" fmla="*/ 87 w 142"/>
                <a:gd name="T41" fmla="*/ 29 h 104"/>
                <a:gd name="T42" fmla="*/ 89 w 142"/>
                <a:gd name="T43" fmla="*/ 33 h 104"/>
                <a:gd name="T44" fmla="*/ 91 w 142"/>
                <a:gd name="T45" fmla="*/ 36 h 104"/>
                <a:gd name="T46" fmla="*/ 93 w 142"/>
                <a:gd name="T47" fmla="*/ 44 h 104"/>
                <a:gd name="T48" fmla="*/ 94 w 142"/>
                <a:gd name="T49" fmla="*/ 48 h 104"/>
                <a:gd name="T50" fmla="*/ 94 w 142"/>
                <a:gd name="T51" fmla="*/ 52 h 104"/>
                <a:gd name="T52" fmla="*/ 91 w 142"/>
                <a:gd name="T53" fmla="*/ 66 h 104"/>
                <a:gd name="T54" fmla="*/ 87 w 142"/>
                <a:gd name="T55" fmla="*/ 75 h 104"/>
                <a:gd name="T56" fmla="*/ 83 w 142"/>
                <a:gd name="T57" fmla="*/ 79 h 104"/>
                <a:gd name="T58" fmla="*/ 53 w 142"/>
                <a:gd name="T59" fmla="*/ 93 h 104"/>
                <a:gd name="T60" fmla="*/ 41 w 142"/>
                <a:gd name="T61" fmla="*/ 91 h 104"/>
                <a:gd name="T62" fmla="*/ 32 w 142"/>
                <a:gd name="T63" fmla="*/ 87 h 104"/>
                <a:gd name="T64" fmla="*/ 29 w 142"/>
                <a:gd name="T65" fmla="*/ 85 h 104"/>
                <a:gd name="T66" fmla="*/ 27 w 142"/>
                <a:gd name="T67" fmla="*/ 83 h 104"/>
                <a:gd name="T68" fmla="*/ 24 w 142"/>
                <a:gd name="T69" fmla="*/ 81 h 104"/>
                <a:gd name="T70" fmla="*/ 22 w 142"/>
                <a:gd name="T71" fmla="*/ 79 h 104"/>
                <a:gd name="T72" fmla="*/ 21 w 142"/>
                <a:gd name="T73" fmla="*/ 77 h 104"/>
                <a:gd name="T74" fmla="*/ 19 w 142"/>
                <a:gd name="T75" fmla="*/ 75 h 104"/>
                <a:gd name="T76" fmla="*/ 17 w 142"/>
                <a:gd name="T77" fmla="*/ 71 h 104"/>
                <a:gd name="T78" fmla="*/ 15 w 142"/>
                <a:gd name="T79" fmla="*/ 66 h 104"/>
                <a:gd name="T80" fmla="*/ 12 w 142"/>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104">
                  <a:moveTo>
                    <a:pt x="0" y="104"/>
                  </a:moveTo>
                  <a:cubicBezTo>
                    <a:pt x="142" y="104"/>
                    <a:pt x="142" y="104"/>
                    <a:pt x="142" y="104"/>
                  </a:cubicBezTo>
                  <a:cubicBezTo>
                    <a:pt x="142" y="0"/>
                    <a:pt x="142" y="0"/>
                    <a:pt x="142" y="0"/>
                  </a:cubicBezTo>
                  <a:cubicBezTo>
                    <a:pt x="0" y="0"/>
                    <a:pt x="0" y="0"/>
                    <a:pt x="0" y="0"/>
                  </a:cubicBezTo>
                  <a:lnTo>
                    <a:pt x="0" y="104"/>
                  </a:lnTo>
                  <a:close/>
                  <a:moveTo>
                    <a:pt x="98" y="12"/>
                  </a:moveTo>
                  <a:cubicBezTo>
                    <a:pt x="127" y="12"/>
                    <a:pt x="127" y="12"/>
                    <a:pt x="127" y="12"/>
                  </a:cubicBezTo>
                  <a:cubicBezTo>
                    <a:pt x="127" y="29"/>
                    <a:pt x="127" y="29"/>
                    <a:pt x="127" y="29"/>
                  </a:cubicBezTo>
                  <a:cubicBezTo>
                    <a:pt x="98" y="29"/>
                    <a:pt x="98" y="29"/>
                    <a:pt x="98" y="29"/>
                  </a:cubicBezTo>
                  <a:lnTo>
                    <a:pt x="98" y="12"/>
                  </a:lnTo>
                  <a:close/>
                  <a:moveTo>
                    <a:pt x="12" y="52"/>
                  </a:moveTo>
                  <a:cubicBezTo>
                    <a:pt x="12" y="51"/>
                    <a:pt x="12" y="49"/>
                    <a:pt x="13" y="48"/>
                  </a:cubicBezTo>
                  <a:cubicBezTo>
                    <a:pt x="13" y="47"/>
                    <a:pt x="13" y="45"/>
                    <a:pt x="13" y="44"/>
                  </a:cubicBezTo>
                  <a:cubicBezTo>
                    <a:pt x="14" y="41"/>
                    <a:pt x="15" y="39"/>
                    <a:pt x="16" y="36"/>
                  </a:cubicBezTo>
                  <a:cubicBezTo>
                    <a:pt x="16" y="35"/>
                    <a:pt x="17" y="34"/>
                    <a:pt x="17" y="33"/>
                  </a:cubicBezTo>
                  <a:cubicBezTo>
                    <a:pt x="18" y="31"/>
                    <a:pt x="19" y="30"/>
                    <a:pt x="19" y="29"/>
                  </a:cubicBezTo>
                  <a:cubicBezTo>
                    <a:pt x="20" y="28"/>
                    <a:pt x="21" y="27"/>
                    <a:pt x="22" y="26"/>
                  </a:cubicBezTo>
                  <a:cubicBezTo>
                    <a:pt x="22" y="25"/>
                    <a:pt x="23" y="25"/>
                    <a:pt x="24" y="24"/>
                  </a:cubicBezTo>
                  <a:cubicBezTo>
                    <a:pt x="31" y="16"/>
                    <a:pt x="42" y="11"/>
                    <a:pt x="53" y="11"/>
                  </a:cubicBezTo>
                  <a:cubicBezTo>
                    <a:pt x="65" y="11"/>
                    <a:pt x="76" y="16"/>
                    <a:pt x="83" y="25"/>
                  </a:cubicBezTo>
                  <a:cubicBezTo>
                    <a:pt x="85" y="26"/>
                    <a:pt x="86" y="28"/>
                    <a:pt x="87" y="29"/>
                  </a:cubicBezTo>
                  <a:cubicBezTo>
                    <a:pt x="88" y="30"/>
                    <a:pt x="88" y="31"/>
                    <a:pt x="89" y="33"/>
                  </a:cubicBezTo>
                  <a:cubicBezTo>
                    <a:pt x="90" y="34"/>
                    <a:pt x="90" y="35"/>
                    <a:pt x="91" y="36"/>
                  </a:cubicBezTo>
                  <a:cubicBezTo>
                    <a:pt x="92" y="39"/>
                    <a:pt x="92" y="41"/>
                    <a:pt x="93" y="44"/>
                  </a:cubicBezTo>
                  <a:cubicBezTo>
                    <a:pt x="93" y="45"/>
                    <a:pt x="93" y="47"/>
                    <a:pt x="94" y="48"/>
                  </a:cubicBezTo>
                  <a:cubicBezTo>
                    <a:pt x="94" y="49"/>
                    <a:pt x="94" y="51"/>
                    <a:pt x="94" y="52"/>
                  </a:cubicBezTo>
                  <a:cubicBezTo>
                    <a:pt x="94" y="57"/>
                    <a:pt x="93" y="62"/>
                    <a:pt x="91" y="66"/>
                  </a:cubicBezTo>
                  <a:cubicBezTo>
                    <a:pt x="90" y="69"/>
                    <a:pt x="89" y="72"/>
                    <a:pt x="87" y="75"/>
                  </a:cubicBezTo>
                  <a:cubicBezTo>
                    <a:pt x="86" y="76"/>
                    <a:pt x="85" y="78"/>
                    <a:pt x="83" y="79"/>
                  </a:cubicBezTo>
                  <a:cubicBezTo>
                    <a:pt x="76" y="88"/>
                    <a:pt x="65" y="93"/>
                    <a:pt x="53" y="93"/>
                  </a:cubicBezTo>
                  <a:cubicBezTo>
                    <a:pt x="49" y="93"/>
                    <a:pt x="45" y="92"/>
                    <a:pt x="41" y="91"/>
                  </a:cubicBezTo>
                  <a:cubicBezTo>
                    <a:pt x="38" y="90"/>
                    <a:pt x="35" y="89"/>
                    <a:pt x="32" y="87"/>
                  </a:cubicBezTo>
                  <a:cubicBezTo>
                    <a:pt x="31" y="86"/>
                    <a:pt x="30" y="85"/>
                    <a:pt x="29" y="85"/>
                  </a:cubicBezTo>
                  <a:cubicBezTo>
                    <a:pt x="28" y="84"/>
                    <a:pt x="28" y="84"/>
                    <a:pt x="27" y="83"/>
                  </a:cubicBezTo>
                  <a:cubicBezTo>
                    <a:pt x="26" y="83"/>
                    <a:pt x="25" y="82"/>
                    <a:pt x="24" y="81"/>
                  </a:cubicBezTo>
                  <a:cubicBezTo>
                    <a:pt x="24" y="80"/>
                    <a:pt x="23" y="79"/>
                    <a:pt x="22" y="79"/>
                  </a:cubicBezTo>
                  <a:cubicBezTo>
                    <a:pt x="22" y="78"/>
                    <a:pt x="21" y="77"/>
                    <a:pt x="21" y="77"/>
                  </a:cubicBezTo>
                  <a:cubicBezTo>
                    <a:pt x="20" y="76"/>
                    <a:pt x="20" y="75"/>
                    <a:pt x="19" y="75"/>
                  </a:cubicBezTo>
                  <a:cubicBezTo>
                    <a:pt x="19" y="74"/>
                    <a:pt x="18" y="73"/>
                    <a:pt x="17" y="71"/>
                  </a:cubicBezTo>
                  <a:cubicBezTo>
                    <a:pt x="16" y="70"/>
                    <a:pt x="16" y="68"/>
                    <a:pt x="15" y="66"/>
                  </a:cubicBezTo>
                  <a:cubicBezTo>
                    <a:pt x="13" y="62"/>
                    <a:pt x="12" y="57"/>
                    <a:pt x="12" y="5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66">
              <a:extLst>
                <a:ext uri="{FF2B5EF4-FFF2-40B4-BE49-F238E27FC236}">
                  <a16:creationId xmlns:a16="http://schemas.microsoft.com/office/drawing/2014/main" id="{11C6A260-194B-4BD3-AAA5-1D71D3B375BB}"/>
                </a:ext>
              </a:extLst>
            </p:cNvPr>
            <p:cNvSpPr>
              <a:spLocks noChangeArrowheads="1"/>
            </p:cNvSpPr>
            <p:nvPr/>
          </p:nvSpPr>
          <p:spPr bwMode="auto">
            <a:xfrm>
              <a:off x="1872" y="2388"/>
              <a:ext cx="85" cy="8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67">
              <a:extLst>
                <a:ext uri="{FF2B5EF4-FFF2-40B4-BE49-F238E27FC236}">
                  <a16:creationId xmlns:a16="http://schemas.microsoft.com/office/drawing/2014/main" id="{E8FEEC15-F4B9-481D-A10C-601D3C92FB13}"/>
                </a:ext>
              </a:extLst>
            </p:cNvPr>
            <p:cNvSpPr>
              <a:spLocks noChangeArrowheads="1"/>
            </p:cNvSpPr>
            <p:nvPr/>
          </p:nvSpPr>
          <p:spPr bwMode="auto">
            <a:xfrm>
              <a:off x="1355" y="731"/>
              <a:ext cx="499" cy="500"/>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8">
              <a:extLst>
                <a:ext uri="{FF2B5EF4-FFF2-40B4-BE49-F238E27FC236}">
                  <a16:creationId xmlns:a16="http://schemas.microsoft.com/office/drawing/2014/main" id="{479C3E59-00D7-4420-AAFC-36F09CF2BC17}"/>
                </a:ext>
              </a:extLst>
            </p:cNvPr>
            <p:cNvSpPr>
              <a:spLocks/>
            </p:cNvSpPr>
            <p:nvPr/>
          </p:nvSpPr>
          <p:spPr bwMode="auto">
            <a:xfrm>
              <a:off x="1530" y="1047"/>
              <a:ext cx="74" cy="33"/>
            </a:xfrm>
            <a:custGeom>
              <a:avLst/>
              <a:gdLst>
                <a:gd name="T0" fmla="*/ 72 w 74"/>
                <a:gd name="T1" fmla="*/ 33 h 33"/>
                <a:gd name="T2" fmla="*/ 74 w 74"/>
                <a:gd name="T3" fmla="*/ 0 h 33"/>
                <a:gd name="T4" fmla="*/ 0 w 74"/>
                <a:gd name="T5" fmla="*/ 0 h 33"/>
                <a:gd name="T6" fmla="*/ 3 w 74"/>
                <a:gd name="T7" fmla="*/ 33 h 33"/>
                <a:gd name="T8" fmla="*/ 72 w 74"/>
                <a:gd name="T9" fmla="*/ 33 h 33"/>
              </a:gdLst>
              <a:ahLst/>
              <a:cxnLst>
                <a:cxn ang="0">
                  <a:pos x="T0" y="T1"/>
                </a:cxn>
                <a:cxn ang="0">
                  <a:pos x="T2" y="T3"/>
                </a:cxn>
                <a:cxn ang="0">
                  <a:pos x="T4" y="T5"/>
                </a:cxn>
                <a:cxn ang="0">
                  <a:pos x="T6" y="T7"/>
                </a:cxn>
                <a:cxn ang="0">
                  <a:pos x="T8" y="T9"/>
                </a:cxn>
              </a:cxnLst>
              <a:rect l="0" t="0" r="r" b="b"/>
              <a:pathLst>
                <a:path w="74" h="33">
                  <a:moveTo>
                    <a:pt x="72" y="33"/>
                  </a:moveTo>
                  <a:lnTo>
                    <a:pt x="74" y="0"/>
                  </a:lnTo>
                  <a:lnTo>
                    <a:pt x="0" y="0"/>
                  </a:lnTo>
                  <a:lnTo>
                    <a:pt x="3" y="33"/>
                  </a:lnTo>
                  <a:lnTo>
                    <a:pt x="72" y="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9">
              <a:extLst>
                <a:ext uri="{FF2B5EF4-FFF2-40B4-BE49-F238E27FC236}">
                  <a16:creationId xmlns:a16="http://schemas.microsoft.com/office/drawing/2014/main" id="{06A9EA29-16FD-467F-AAC0-2AF169914987}"/>
                </a:ext>
              </a:extLst>
            </p:cNvPr>
            <p:cNvSpPr>
              <a:spLocks/>
            </p:cNvSpPr>
            <p:nvPr/>
          </p:nvSpPr>
          <p:spPr bwMode="auto">
            <a:xfrm>
              <a:off x="1616" y="981"/>
              <a:ext cx="82" cy="56"/>
            </a:xfrm>
            <a:custGeom>
              <a:avLst/>
              <a:gdLst>
                <a:gd name="T0" fmla="*/ 0 w 82"/>
                <a:gd name="T1" fmla="*/ 56 h 56"/>
                <a:gd name="T2" fmla="*/ 67 w 82"/>
                <a:gd name="T3" fmla="*/ 56 h 56"/>
                <a:gd name="T4" fmla="*/ 82 w 82"/>
                <a:gd name="T5" fmla="*/ 0 h 56"/>
                <a:gd name="T6" fmla="*/ 5 w 82"/>
                <a:gd name="T7" fmla="*/ 0 h 56"/>
                <a:gd name="T8" fmla="*/ 0 w 82"/>
                <a:gd name="T9" fmla="*/ 56 h 56"/>
              </a:gdLst>
              <a:ahLst/>
              <a:cxnLst>
                <a:cxn ang="0">
                  <a:pos x="T0" y="T1"/>
                </a:cxn>
                <a:cxn ang="0">
                  <a:pos x="T2" y="T3"/>
                </a:cxn>
                <a:cxn ang="0">
                  <a:pos x="T4" y="T5"/>
                </a:cxn>
                <a:cxn ang="0">
                  <a:pos x="T6" y="T7"/>
                </a:cxn>
                <a:cxn ang="0">
                  <a:pos x="T8" y="T9"/>
                </a:cxn>
              </a:cxnLst>
              <a:rect l="0" t="0" r="r" b="b"/>
              <a:pathLst>
                <a:path w="82" h="56">
                  <a:moveTo>
                    <a:pt x="0" y="56"/>
                  </a:moveTo>
                  <a:lnTo>
                    <a:pt x="67" y="56"/>
                  </a:lnTo>
                  <a:lnTo>
                    <a:pt x="82" y="0"/>
                  </a:lnTo>
                  <a:lnTo>
                    <a:pt x="5" y="0"/>
                  </a:lnTo>
                  <a:lnTo>
                    <a:pt x="0" y="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0">
              <a:extLst>
                <a:ext uri="{FF2B5EF4-FFF2-40B4-BE49-F238E27FC236}">
                  <a16:creationId xmlns:a16="http://schemas.microsoft.com/office/drawing/2014/main" id="{3C9D1273-3258-4FAA-AFE5-0BCD6561CFE9}"/>
                </a:ext>
              </a:extLst>
            </p:cNvPr>
            <p:cNvSpPr>
              <a:spLocks/>
            </p:cNvSpPr>
            <p:nvPr/>
          </p:nvSpPr>
          <p:spPr bwMode="auto">
            <a:xfrm>
              <a:off x="1452" y="1047"/>
              <a:ext cx="69" cy="33"/>
            </a:xfrm>
            <a:custGeom>
              <a:avLst/>
              <a:gdLst>
                <a:gd name="T0" fmla="*/ 0 w 69"/>
                <a:gd name="T1" fmla="*/ 0 h 33"/>
                <a:gd name="T2" fmla="*/ 9 w 69"/>
                <a:gd name="T3" fmla="*/ 33 h 33"/>
                <a:gd name="T4" fmla="*/ 69 w 69"/>
                <a:gd name="T5" fmla="*/ 33 h 33"/>
                <a:gd name="T6" fmla="*/ 68 w 69"/>
                <a:gd name="T7" fmla="*/ 0 h 33"/>
                <a:gd name="T8" fmla="*/ 0 w 69"/>
                <a:gd name="T9" fmla="*/ 0 h 33"/>
              </a:gdLst>
              <a:ahLst/>
              <a:cxnLst>
                <a:cxn ang="0">
                  <a:pos x="T0" y="T1"/>
                </a:cxn>
                <a:cxn ang="0">
                  <a:pos x="T2" y="T3"/>
                </a:cxn>
                <a:cxn ang="0">
                  <a:pos x="T4" y="T5"/>
                </a:cxn>
                <a:cxn ang="0">
                  <a:pos x="T6" y="T7"/>
                </a:cxn>
                <a:cxn ang="0">
                  <a:pos x="T8" y="T9"/>
                </a:cxn>
              </a:cxnLst>
              <a:rect l="0" t="0" r="r" b="b"/>
              <a:pathLst>
                <a:path w="69" h="33">
                  <a:moveTo>
                    <a:pt x="0" y="0"/>
                  </a:moveTo>
                  <a:lnTo>
                    <a:pt x="9" y="33"/>
                  </a:lnTo>
                  <a:lnTo>
                    <a:pt x="69" y="33"/>
                  </a:lnTo>
                  <a:lnTo>
                    <a:pt x="68"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1">
              <a:extLst>
                <a:ext uri="{FF2B5EF4-FFF2-40B4-BE49-F238E27FC236}">
                  <a16:creationId xmlns:a16="http://schemas.microsoft.com/office/drawing/2014/main" id="{7ACD566A-42D5-4607-A05D-F41C13FC6C2F}"/>
                </a:ext>
              </a:extLst>
            </p:cNvPr>
            <p:cNvSpPr>
              <a:spLocks/>
            </p:cNvSpPr>
            <p:nvPr/>
          </p:nvSpPr>
          <p:spPr bwMode="auto">
            <a:xfrm>
              <a:off x="1612" y="1047"/>
              <a:ext cx="68" cy="33"/>
            </a:xfrm>
            <a:custGeom>
              <a:avLst/>
              <a:gdLst>
                <a:gd name="T0" fmla="*/ 68 w 68"/>
                <a:gd name="T1" fmla="*/ 0 h 33"/>
                <a:gd name="T2" fmla="*/ 3 w 68"/>
                <a:gd name="T3" fmla="*/ 0 h 33"/>
                <a:gd name="T4" fmla="*/ 0 w 68"/>
                <a:gd name="T5" fmla="*/ 33 h 33"/>
                <a:gd name="T6" fmla="*/ 60 w 68"/>
                <a:gd name="T7" fmla="*/ 33 h 33"/>
                <a:gd name="T8" fmla="*/ 68 w 68"/>
                <a:gd name="T9" fmla="*/ 0 h 33"/>
              </a:gdLst>
              <a:ahLst/>
              <a:cxnLst>
                <a:cxn ang="0">
                  <a:pos x="T0" y="T1"/>
                </a:cxn>
                <a:cxn ang="0">
                  <a:pos x="T2" y="T3"/>
                </a:cxn>
                <a:cxn ang="0">
                  <a:pos x="T4" y="T5"/>
                </a:cxn>
                <a:cxn ang="0">
                  <a:pos x="T6" y="T7"/>
                </a:cxn>
                <a:cxn ang="0">
                  <a:pos x="T8" y="T9"/>
                </a:cxn>
              </a:cxnLst>
              <a:rect l="0" t="0" r="r" b="b"/>
              <a:pathLst>
                <a:path w="68" h="33">
                  <a:moveTo>
                    <a:pt x="68" y="0"/>
                  </a:moveTo>
                  <a:lnTo>
                    <a:pt x="3" y="0"/>
                  </a:lnTo>
                  <a:lnTo>
                    <a:pt x="0" y="33"/>
                  </a:lnTo>
                  <a:lnTo>
                    <a:pt x="60" y="33"/>
                  </a:lnTo>
                  <a:lnTo>
                    <a:pt x="6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2">
              <a:extLst>
                <a:ext uri="{FF2B5EF4-FFF2-40B4-BE49-F238E27FC236}">
                  <a16:creationId xmlns:a16="http://schemas.microsoft.com/office/drawing/2014/main" id="{950EBB90-B298-4C9E-BC36-59CE01C2B65E}"/>
                </a:ext>
              </a:extLst>
            </p:cNvPr>
            <p:cNvSpPr>
              <a:spLocks/>
            </p:cNvSpPr>
            <p:nvPr/>
          </p:nvSpPr>
          <p:spPr bwMode="auto">
            <a:xfrm>
              <a:off x="1621" y="882"/>
              <a:ext cx="168" cy="89"/>
            </a:xfrm>
            <a:custGeom>
              <a:avLst/>
              <a:gdLst>
                <a:gd name="T0" fmla="*/ 78 w 115"/>
                <a:gd name="T1" fmla="*/ 0 h 61"/>
                <a:gd name="T2" fmla="*/ 72 w 115"/>
                <a:gd name="T3" fmla="*/ 2 h 61"/>
                <a:gd name="T4" fmla="*/ 70 w 115"/>
                <a:gd name="T5" fmla="*/ 4 h 61"/>
                <a:gd name="T6" fmla="*/ 40 w 115"/>
                <a:gd name="T7" fmla="*/ 34 h 61"/>
                <a:gd name="T8" fmla="*/ 38 w 115"/>
                <a:gd name="T9" fmla="*/ 37 h 61"/>
                <a:gd name="T10" fmla="*/ 2 w 115"/>
                <a:gd name="T11" fmla="*/ 37 h 61"/>
                <a:gd name="T12" fmla="*/ 0 w 115"/>
                <a:gd name="T13" fmla="*/ 61 h 61"/>
                <a:gd name="T14" fmla="*/ 55 w 115"/>
                <a:gd name="T15" fmla="*/ 61 h 61"/>
                <a:gd name="T16" fmla="*/ 59 w 115"/>
                <a:gd name="T17" fmla="*/ 46 h 61"/>
                <a:gd name="T18" fmla="*/ 82 w 115"/>
                <a:gd name="T19" fmla="*/ 23 h 61"/>
                <a:gd name="T20" fmla="*/ 101 w 115"/>
                <a:gd name="T21" fmla="*/ 23 h 61"/>
                <a:gd name="T22" fmla="*/ 101 w 115"/>
                <a:gd name="T23" fmla="*/ 0 h 61"/>
                <a:gd name="T24" fmla="*/ 78 w 115"/>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61">
                  <a:moveTo>
                    <a:pt x="78" y="0"/>
                  </a:moveTo>
                  <a:cubicBezTo>
                    <a:pt x="76" y="0"/>
                    <a:pt x="74" y="1"/>
                    <a:pt x="72" y="2"/>
                  </a:cubicBezTo>
                  <a:cubicBezTo>
                    <a:pt x="71" y="3"/>
                    <a:pt x="70" y="4"/>
                    <a:pt x="70" y="4"/>
                  </a:cubicBezTo>
                  <a:cubicBezTo>
                    <a:pt x="60" y="14"/>
                    <a:pt x="50" y="24"/>
                    <a:pt x="40" y="34"/>
                  </a:cubicBezTo>
                  <a:cubicBezTo>
                    <a:pt x="39" y="35"/>
                    <a:pt x="39" y="36"/>
                    <a:pt x="38" y="37"/>
                  </a:cubicBezTo>
                  <a:cubicBezTo>
                    <a:pt x="2" y="37"/>
                    <a:pt x="2" y="37"/>
                    <a:pt x="2" y="37"/>
                  </a:cubicBezTo>
                  <a:cubicBezTo>
                    <a:pt x="0" y="61"/>
                    <a:pt x="0" y="61"/>
                    <a:pt x="0" y="61"/>
                  </a:cubicBezTo>
                  <a:cubicBezTo>
                    <a:pt x="55" y="61"/>
                    <a:pt x="55" y="61"/>
                    <a:pt x="55" y="61"/>
                  </a:cubicBezTo>
                  <a:cubicBezTo>
                    <a:pt x="59" y="46"/>
                    <a:pt x="59" y="46"/>
                    <a:pt x="59" y="46"/>
                  </a:cubicBezTo>
                  <a:cubicBezTo>
                    <a:pt x="67" y="38"/>
                    <a:pt x="74" y="30"/>
                    <a:pt x="82" y="23"/>
                  </a:cubicBezTo>
                  <a:cubicBezTo>
                    <a:pt x="101" y="23"/>
                    <a:pt x="101" y="23"/>
                    <a:pt x="101" y="23"/>
                  </a:cubicBezTo>
                  <a:cubicBezTo>
                    <a:pt x="115" y="23"/>
                    <a:pt x="115" y="0"/>
                    <a:pt x="101" y="0"/>
                  </a:cubicBezTo>
                  <a:lnTo>
                    <a:pt x="7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3">
              <a:extLst>
                <a:ext uri="{FF2B5EF4-FFF2-40B4-BE49-F238E27FC236}">
                  <a16:creationId xmlns:a16="http://schemas.microsoft.com/office/drawing/2014/main" id="{28B9B5EA-3052-4BB5-9F6C-B19BA20616BA}"/>
                </a:ext>
              </a:extLst>
            </p:cNvPr>
            <p:cNvSpPr>
              <a:spLocks/>
            </p:cNvSpPr>
            <p:nvPr/>
          </p:nvSpPr>
          <p:spPr bwMode="auto">
            <a:xfrm>
              <a:off x="1521" y="936"/>
              <a:ext cx="92" cy="35"/>
            </a:xfrm>
            <a:custGeom>
              <a:avLst/>
              <a:gdLst>
                <a:gd name="T0" fmla="*/ 3 w 92"/>
                <a:gd name="T1" fmla="*/ 35 h 35"/>
                <a:gd name="T2" fmla="*/ 89 w 92"/>
                <a:gd name="T3" fmla="*/ 35 h 35"/>
                <a:gd name="T4" fmla="*/ 92 w 92"/>
                <a:gd name="T5" fmla="*/ 0 h 35"/>
                <a:gd name="T6" fmla="*/ 0 w 92"/>
                <a:gd name="T7" fmla="*/ 0 h 35"/>
                <a:gd name="T8" fmla="*/ 3 w 92"/>
                <a:gd name="T9" fmla="*/ 35 h 35"/>
              </a:gdLst>
              <a:ahLst/>
              <a:cxnLst>
                <a:cxn ang="0">
                  <a:pos x="T0" y="T1"/>
                </a:cxn>
                <a:cxn ang="0">
                  <a:pos x="T2" y="T3"/>
                </a:cxn>
                <a:cxn ang="0">
                  <a:pos x="T4" y="T5"/>
                </a:cxn>
                <a:cxn ang="0">
                  <a:pos x="T6" y="T7"/>
                </a:cxn>
                <a:cxn ang="0">
                  <a:pos x="T8" y="T9"/>
                </a:cxn>
              </a:cxnLst>
              <a:rect l="0" t="0" r="r" b="b"/>
              <a:pathLst>
                <a:path w="92" h="35">
                  <a:moveTo>
                    <a:pt x="3" y="35"/>
                  </a:moveTo>
                  <a:lnTo>
                    <a:pt x="89" y="35"/>
                  </a:lnTo>
                  <a:lnTo>
                    <a:pt x="92" y="0"/>
                  </a:lnTo>
                  <a:lnTo>
                    <a:pt x="0" y="0"/>
                  </a:lnTo>
                  <a:lnTo>
                    <a:pt x="3" y="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4">
              <a:extLst>
                <a:ext uri="{FF2B5EF4-FFF2-40B4-BE49-F238E27FC236}">
                  <a16:creationId xmlns:a16="http://schemas.microsoft.com/office/drawing/2014/main" id="{42156C38-193B-4E34-AFB7-BE28E1C9F3AA}"/>
                </a:ext>
              </a:extLst>
            </p:cNvPr>
            <p:cNvSpPr>
              <a:spLocks/>
            </p:cNvSpPr>
            <p:nvPr/>
          </p:nvSpPr>
          <p:spPr bwMode="auto">
            <a:xfrm>
              <a:off x="1436" y="981"/>
              <a:ext cx="82" cy="56"/>
            </a:xfrm>
            <a:custGeom>
              <a:avLst/>
              <a:gdLst>
                <a:gd name="T0" fmla="*/ 82 w 82"/>
                <a:gd name="T1" fmla="*/ 56 h 56"/>
                <a:gd name="T2" fmla="*/ 78 w 82"/>
                <a:gd name="T3" fmla="*/ 0 h 56"/>
                <a:gd name="T4" fmla="*/ 0 w 82"/>
                <a:gd name="T5" fmla="*/ 0 h 56"/>
                <a:gd name="T6" fmla="*/ 15 w 82"/>
                <a:gd name="T7" fmla="*/ 56 h 56"/>
                <a:gd name="T8" fmla="*/ 82 w 82"/>
                <a:gd name="T9" fmla="*/ 56 h 56"/>
              </a:gdLst>
              <a:ahLst/>
              <a:cxnLst>
                <a:cxn ang="0">
                  <a:pos x="T0" y="T1"/>
                </a:cxn>
                <a:cxn ang="0">
                  <a:pos x="T2" y="T3"/>
                </a:cxn>
                <a:cxn ang="0">
                  <a:pos x="T4" y="T5"/>
                </a:cxn>
                <a:cxn ang="0">
                  <a:pos x="T6" y="T7"/>
                </a:cxn>
                <a:cxn ang="0">
                  <a:pos x="T8" y="T9"/>
                </a:cxn>
              </a:cxnLst>
              <a:rect l="0" t="0" r="r" b="b"/>
              <a:pathLst>
                <a:path w="82" h="56">
                  <a:moveTo>
                    <a:pt x="82" y="56"/>
                  </a:moveTo>
                  <a:lnTo>
                    <a:pt x="78" y="0"/>
                  </a:lnTo>
                  <a:lnTo>
                    <a:pt x="0" y="0"/>
                  </a:lnTo>
                  <a:lnTo>
                    <a:pt x="15" y="56"/>
                  </a:lnTo>
                  <a:lnTo>
                    <a:pt x="82" y="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5">
              <a:extLst>
                <a:ext uri="{FF2B5EF4-FFF2-40B4-BE49-F238E27FC236}">
                  <a16:creationId xmlns:a16="http://schemas.microsoft.com/office/drawing/2014/main" id="{9E1775D4-FED2-4581-8D7C-013D84B84F1E}"/>
                </a:ext>
              </a:extLst>
            </p:cNvPr>
            <p:cNvSpPr>
              <a:spLocks/>
            </p:cNvSpPr>
            <p:nvPr/>
          </p:nvSpPr>
          <p:spPr bwMode="auto">
            <a:xfrm>
              <a:off x="1425" y="936"/>
              <a:ext cx="87" cy="35"/>
            </a:xfrm>
            <a:custGeom>
              <a:avLst/>
              <a:gdLst>
                <a:gd name="T0" fmla="*/ 0 w 87"/>
                <a:gd name="T1" fmla="*/ 0 h 35"/>
                <a:gd name="T2" fmla="*/ 8 w 87"/>
                <a:gd name="T3" fmla="*/ 35 h 35"/>
                <a:gd name="T4" fmla="*/ 87 w 87"/>
                <a:gd name="T5" fmla="*/ 35 h 35"/>
                <a:gd name="T6" fmla="*/ 84 w 87"/>
                <a:gd name="T7" fmla="*/ 0 h 35"/>
                <a:gd name="T8" fmla="*/ 0 w 87"/>
                <a:gd name="T9" fmla="*/ 0 h 35"/>
              </a:gdLst>
              <a:ahLst/>
              <a:cxnLst>
                <a:cxn ang="0">
                  <a:pos x="T0" y="T1"/>
                </a:cxn>
                <a:cxn ang="0">
                  <a:pos x="T2" y="T3"/>
                </a:cxn>
                <a:cxn ang="0">
                  <a:pos x="T4" y="T5"/>
                </a:cxn>
                <a:cxn ang="0">
                  <a:pos x="T6" y="T7"/>
                </a:cxn>
                <a:cxn ang="0">
                  <a:pos x="T8" y="T9"/>
                </a:cxn>
              </a:cxnLst>
              <a:rect l="0" t="0" r="r" b="b"/>
              <a:pathLst>
                <a:path w="87" h="35">
                  <a:moveTo>
                    <a:pt x="0" y="0"/>
                  </a:moveTo>
                  <a:lnTo>
                    <a:pt x="8" y="35"/>
                  </a:lnTo>
                  <a:lnTo>
                    <a:pt x="87" y="35"/>
                  </a:lnTo>
                  <a:lnTo>
                    <a:pt x="8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
              <a:extLst>
                <a:ext uri="{FF2B5EF4-FFF2-40B4-BE49-F238E27FC236}">
                  <a16:creationId xmlns:a16="http://schemas.microsoft.com/office/drawing/2014/main" id="{D382EE6C-42D5-4A3C-8159-BFEAFFC76554}"/>
                </a:ext>
              </a:extLst>
            </p:cNvPr>
            <p:cNvSpPr>
              <a:spLocks/>
            </p:cNvSpPr>
            <p:nvPr/>
          </p:nvSpPr>
          <p:spPr bwMode="auto">
            <a:xfrm>
              <a:off x="1524" y="981"/>
              <a:ext cx="86" cy="56"/>
            </a:xfrm>
            <a:custGeom>
              <a:avLst/>
              <a:gdLst>
                <a:gd name="T0" fmla="*/ 86 w 86"/>
                <a:gd name="T1" fmla="*/ 0 h 56"/>
                <a:gd name="T2" fmla="*/ 0 w 86"/>
                <a:gd name="T3" fmla="*/ 0 h 56"/>
                <a:gd name="T4" fmla="*/ 4 w 86"/>
                <a:gd name="T5" fmla="*/ 56 h 56"/>
                <a:gd name="T6" fmla="*/ 80 w 86"/>
                <a:gd name="T7" fmla="*/ 56 h 56"/>
                <a:gd name="T8" fmla="*/ 86 w 86"/>
                <a:gd name="T9" fmla="*/ 0 h 56"/>
              </a:gdLst>
              <a:ahLst/>
              <a:cxnLst>
                <a:cxn ang="0">
                  <a:pos x="T0" y="T1"/>
                </a:cxn>
                <a:cxn ang="0">
                  <a:pos x="T2" y="T3"/>
                </a:cxn>
                <a:cxn ang="0">
                  <a:pos x="T4" y="T5"/>
                </a:cxn>
                <a:cxn ang="0">
                  <a:pos x="T6" y="T7"/>
                </a:cxn>
                <a:cxn ang="0">
                  <a:pos x="T8" y="T9"/>
                </a:cxn>
              </a:cxnLst>
              <a:rect l="0" t="0" r="r" b="b"/>
              <a:pathLst>
                <a:path w="86" h="56">
                  <a:moveTo>
                    <a:pt x="86" y="0"/>
                  </a:moveTo>
                  <a:lnTo>
                    <a:pt x="0" y="0"/>
                  </a:lnTo>
                  <a:lnTo>
                    <a:pt x="4" y="56"/>
                  </a:lnTo>
                  <a:lnTo>
                    <a:pt x="80" y="56"/>
                  </a:lnTo>
                  <a:lnTo>
                    <a:pt x="8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77">
              <a:extLst>
                <a:ext uri="{FF2B5EF4-FFF2-40B4-BE49-F238E27FC236}">
                  <a16:creationId xmlns:a16="http://schemas.microsoft.com/office/drawing/2014/main" id="{C100B449-402E-4C45-9FDC-9CBDD4AE1A7C}"/>
                </a:ext>
              </a:extLst>
            </p:cNvPr>
            <p:cNvSpPr>
              <a:spLocks noChangeArrowheads="1"/>
            </p:cNvSpPr>
            <p:nvPr/>
          </p:nvSpPr>
          <p:spPr bwMode="auto">
            <a:xfrm>
              <a:off x="1466" y="1089"/>
              <a:ext cx="55" cy="5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8">
              <a:extLst>
                <a:ext uri="{FF2B5EF4-FFF2-40B4-BE49-F238E27FC236}">
                  <a16:creationId xmlns:a16="http://schemas.microsoft.com/office/drawing/2014/main" id="{535D7C05-6904-4A20-A33D-124AEF25C0BF}"/>
                </a:ext>
              </a:extLst>
            </p:cNvPr>
            <p:cNvSpPr>
              <a:spLocks noChangeArrowheads="1"/>
            </p:cNvSpPr>
            <p:nvPr/>
          </p:nvSpPr>
          <p:spPr bwMode="auto">
            <a:xfrm>
              <a:off x="1613" y="1089"/>
              <a:ext cx="56" cy="5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79">
              <a:extLst>
                <a:ext uri="{FF2B5EF4-FFF2-40B4-BE49-F238E27FC236}">
                  <a16:creationId xmlns:a16="http://schemas.microsoft.com/office/drawing/2014/main" id="{66F06316-B1FB-40FB-9D98-B0AC3009D8B2}"/>
                </a:ext>
              </a:extLst>
            </p:cNvPr>
            <p:cNvSpPr>
              <a:spLocks noChangeArrowheads="1"/>
            </p:cNvSpPr>
            <p:nvPr/>
          </p:nvSpPr>
          <p:spPr bwMode="auto">
            <a:xfrm>
              <a:off x="2829" y="2667"/>
              <a:ext cx="516" cy="51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6BF494FB-A7EE-477A-B645-45A39BCF25A3}"/>
                </a:ext>
              </a:extLst>
            </p:cNvPr>
            <p:cNvSpPr>
              <a:spLocks noEditPoints="1"/>
            </p:cNvSpPr>
            <p:nvPr/>
          </p:nvSpPr>
          <p:spPr bwMode="auto">
            <a:xfrm>
              <a:off x="2948" y="2767"/>
              <a:ext cx="277" cy="316"/>
            </a:xfrm>
            <a:custGeom>
              <a:avLst/>
              <a:gdLst>
                <a:gd name="T0" fmla="*/ 8 w 190"/>
                <a:gd name="T1" fmla="*/ 182 h 216"/>
                <a:gd name="T2" fmla="*/ 1 w 190"/>
                <a:gd name="T3" fmla="*/ 209 h 216"/>
                <a:gd name="T4" fmla="*/ 12 w 190"/>
                <a:gd name="T5" fmla="*/ 209 h 216"/>
                <a:gd name="T6" fmla="*/ 17 w 190"/>
                <a:gd name="T7" fmla="*/ 190 h 216"/>
                <a:gd name="T8" fmla="*/ 26 w 190"/>
                <a:gd name="T9" fmla="*/ 188 h 216"/>
                <a:gd name="T10" fmla="*/ 26 w 190"/>
                <a:gd name="T11" fmla="*/ 211 h 216"/>
                <a:gd name="T12" fmla="*/ 190 w 190"/>
                <a:gd name="T13" fmla="*/ 211 h 216"/>
                <a:gd name="T14" fmla="*/ 190 w 190"/>
                <a:gd name="T15" fmla="*/ 0 h 216"/>
                <a:gd name="T16" fmla="*/ 26 w 190"/>
                <a:gd name="T17" fmla="*/ 0 h 216"/>
                <a:gd name="T18" fmla="*/ 26 w 190"/>
                <a:gd name="T19" fmla="*/ 0 h 216"/>
                <a:gd name="T20" fmla="*/ 8 w 190"/>
                <a:gd name="T21" fmla="*/ 6 h 216"/>
                <a:gd name="T22" fmla="*/ 1 w 190"/>
                <a:gd name="T23" fmla="*/ 33 h 216"/>
                <a:gd name="T24" fmla="*/ 12 w 190"/>
                <a:gd name="T25" fmla="*/ 33 h 216"/>
                <a:gd name="T26" fmla="*/ 17 w 190"/>
                <a:gd name="T27" fmla="*/ 14 h 216"/>
                <a:gd name="T28" fmla="*/ 26 w 190"/>
                <a:gd name="T29" fmla="*/ 12 h 216"/>
                <a:gd name="T30" fmla="*/ 26 w 190"/>
                <a:gd name="T31" fmla="*/ 44 h 216"/>
                <a:gd name="T32" fmla="*/ 8 w 190"/>
                <a:gd name="T33" fmla="*/ 50 h 216"/>
                <a:gd name="T34" fmla="*/ 1 w 190"/>
                <a:gd name="T35" fmla="*/ 77 h 216"/>
                <a:gd name="T36" fmla="*/ 12 w 190"/>
                <a:gd name="T37" fmla="*/ 77 h 216"/>
                <a:gd name="T38" fmla="*/ 17 w 190"/>
                <a:gd name="T39" fmla="*/ 58 h 216"/>
                <a:gd name="T40" fmla="*/ 26 w 190"/>
                <a:gd name="T41" fmla="*/ 56 h 216"/>
                <a:gd name="T42" fmla="*/ 26 w 190"/>
                <a:gd name="T43" fmla="*/ 88 h 216"/>
                <a:gd name="T44" fmla="*/ 8 w 190"/>
                <a:gd name="T45" fmla="*/ 94 h 216"/>
                <a:gd name="T46" fmla="*/ 1 w 190"/>
                <a:gd name="T47" fmla="*/ 121 h 216"/>
                <a:gd name="T48" fmla="*/ 12 w 190"/>
                <a:gd name="T49" fmla="*/ 121 h 216"/>
                <a:gd name="T50" fmla="*/ 17 w 190"/>
                <a:gd name="T51" fmla="*/ 102 h 216"/>
                <a:gd name="T52" fmla="*/ 26 w 190"/>
                <a:gd name="T53" fmla="*/ 100 h 216"/>
                <a:gd name="T54" fmla="*/ 26 w 190"/>
                <a:gd name="T55" fmla="*/ 132 h 216"/>
                <a:gd name="T56" fmla="*/ 8 w 190"/>
                <a:gd name="T57" fmla="*/ 138 h 216"/>
                <a:gd name="T58" fmla="*/ 1 w 190"/>
                <a:gd name="T59" fmla="*/ 165 h 216"/>
                <a:gd name="T60" fmla="*/ 12 w 190"/>
                <a:gd name="T61" fmla="*/ 165 h 216"/>
                <a:gd name="T62" fmla="*/ 17 w 190"/>
                <a:gd name="T63" fmla="*/ 146 h 216"/>
                <a:gd name="T64" fmla="*/ 26 w 190"/>
                <a:gd name="T65" fmla="*/ 144 h 216"/>
                <a:gd name="T66" fmla="*/ 26 w 190"/>
                <a:gd name="T67" fmla="*/ 176 h 216"/>
                <a:gd name="T68" fmla="*/ 8 w 190"/>
                <a:gd name="T69" fmla="*/ 182 h 216"/>
                <a:gd name="T70" fmla="*/ 64 w 190"/>
                <a:gd name="T71" fmla="*/ 22 h 216"/>
                <a:gd name="T72" fmla="*/ 153 w 190"/>
                <a:gd name="T73" fmla="*/ 22 h 216"/>
                <a:gd name="T74" fmla="*/ 153 w 190"/>
                <a:gd name="T75" fmla="*/ 69 h 216"/>
                <a:gd name="T76" fmla="*/ 64 w 190"/>
                <a:gd name="T77" fmla="*/ 69 h 216"/>
                <a:gd name="T78" fmla="*/ 64 w 190"/>
                <a:gd name="T79" fmla="*/ 2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0" h="216">
                  <a:moveTo>
                    <a:pt x="8" y="182"/>
                  </a:moveTo>
                  <a:cubicBezTo>
                    <a:pt x="1" y="189"/>
                    <a:pt x="0" y="199"/>
                    <a:pt x="1" y="209"/>
                  </a:cubicBezTo>
                  <a:cubicBezTo>
                    <a:pt x="1" y="216"/>
                    <a:pt x="13" y="216"/>
                    <a:pt x="12" y="209"/>
                  </a:cubicBezTo>
                  <a:cubicBezTo>
                    <a:pt x="12" y="203"/>
                    <a:pt x="11" y="194"/>
                    <a:pt x="17" y="190"/>
                  </a:cubicBezTo>
                  <a:cubicBezTo>
                    <a:pt x="19" y="188"/>
                    <a:pt x="23" y="188"/>
                    <a:pt x="26" y="188"/>
                  </a:cubicBezTo>
                  <a:cubicBezTo>
                    <a:pt x="26" y="211"/>
                    <a:pt x="26" y="211"/>
                    <a:pt x="26" y="211"/>
                  </a:cubicBezTo>
                  <a:cubicBezTo>
                    <a:pt x="190" y="211"/>
                    <a:pt x="190" y="211"/>
                    <a:pt x="190" y="211"/>
                  </a:cubicBezTo>
                  <a:cubicBezTo>
                    <a:pt x="190" y="0"/>
                    <a:pt x="190" y="0"/>
                    <a:pt x="190" y="0"/>
                  </a:cubicBezTo>
                  <a:cubicBezTo>
                    <a:pt x="26" y="0"/>
                    <a:pt x="26" y="0"/>
                    <a:pt x="26" y="0"/>
                  </a:cubicBezTo>
                  <a:cubicBezTo>
                    <a:pt x="26" y="0"/>
                    <a:pt x="26" y="0"/>
                    <a:pt x="26" y="0"/>
                  </a:cubicBezTo>
                  <a:cubicBezTo>
                    <a:pt x="20" y="0"/>
                    <a:pt x="13" y="1"/>
                    <a:pt x="8" y="6"/>
                  </a:cubicBezTo>
                  <a:cubicBezTo>
                    <a:pt x="1" y="13"/>
                    <a:pt x="0" y="23"/>
                    <a:pt x="1" y="33"/>
                  </a:cubicBezTo>
                  <a:cubicBezTo>
                    <a:pt x="1" y="40"/>
                    <a:pt x="13" y="40"/>
                    <a:pt x="12" y="33"/>
                  </a:cubicBezTo>
                  <a:cubicBezTo>
                    <a:pt x="12" y="27"/>
                    <a:pt x="11" y="18"/>
                    <a:pt x="17" y="14"/>
                  </a:cubicBezTo>
                  <a:cubicBezTo>
                    <a:pt x="19" y="12"/>
                    <a:pt x="23" y="12"/>
                    <a:pt x="26" y="12"/>
                  </a:cubicBezTo>
                  <a:cubicBezTo>
                    <a:pt x="26" y="44"/>
                    <a:pt x="26" y="44"/>
                    <a:pt x="26" y="44"/>
                  </a:cubicBezTo>
                  <a:cubicBezTo>
                    <a:pt x="20" y="44"/>
                    <a:pt x="13" y="45"/>
                    <a:pt x="8" y="50"/>
                  </a:cubicBezTo>
                  <a:cubicBezTo>
                    <a:pt x="1" y="57"/>
                    <a:pt x="0" y="67"/>
                    <a:pt x="1" y="77"/>
                  </a:cubicBezTo>
                  <a:cubicBezTo>
                    <a:pt x="1" y="84"/>
                    <a:pt x="13" y="84"/>
                    <a:pt x="12" y="77"/>
                  </a:cubicBezTo>
                  <a:cubicBezTo>
                    <a:pt x="12" y="71"/>
                    <a:pt x="11" y="62"/>
                    <a:pt x="17" y="58"/>
                  </a:cubicBezTo>
                  <a:cubicBezTo>
                    <a:pt x="19" y="56"/>
                    <a:pt x="23" y="56"/>
                    <a:pt x="26" y="56"/>
                  </a:cubicBezTo>
                  <a:cubicBezTo>
                    <a:pt x="26" y="88"/>
                    <a:pt x="26" y="88"/>
                    <a:pt x="26" y="88"/>
                  </a:cubicBezTo>
                  <a:cubicBezTo>
                    <a:pt x="20" y="88"/>
                    <a:pt x="13" y="89"/>
                    <a:pt x="8" y="94"/>
                  </a:cubicBezTo>
                  <a:cubicBezTo>
                    <a:pt x="1" y="101"/>
                    <a:pt x="0" y="111"/>
                    <a:pt x="1" y="121"/>
                  </a:cubicBezTo>
                  <a:cubicBezTo>
                    <a:pt x="1" y="128"/>
                    <a:pt x="13" y="128"/>
                    <a:pt x="12" y="121"/>
                  </a:cubicBezTo>
                  <a:cubicBezTo>
                    <a:pt x="12" y="115"/>
                    <a:pt x="11" y="106"/>
                    <a:pt x="17" y="102"/>
                  </a:cubicBezTo>
                  <a:cubicBezTo>
                    <a:pt x="19" y="100"/>
                    <a:pt x="23" y="100"/>
                    <a:pt x="26" y="100"/>
                  </a:cubicBezTo>
                  <a:cubicBezTo>
                    <a:pt x="26" y="132"/>
                    <a:pt x="26" y="132"/>
                    <a:pt x="26" y="132"/>
                  </a:cubicBezTo>
                  <a:cubicBezTo>
                    <a:pt x="20" y="132"/>
                    <a:pt x="13" y="133"/>
                    <a:pt x="8" y="138"/>
                  </a:cubicBezTo>
                  <a:cubicBezTo>
                    <a:pt x="1" y="145"/>
                    <a:pt x="0" y="155"/>
                    <a:pt x="1" y="165"/>
                  </a:cubicBezTo>
                  <a:cubicBezTo>
                    <a:pt x="1" y="172"/>
                    <a:pt x="13" y="172"/>
                    <a:pt x="12" y="165"/>
                  </a:cubicBezTo>
                  <a:cubicBezTo>
                    <a:pt x="12" y="159"/>
                    <a:pt x="11" y="150"/>
                    <a:pt x="17" y="146"/>
                  </a:cubicBezTo>
                  <a:cubicBezTo>
                    <a:pt x="19" y="144"/>
                    <a:pt x="23" y="144"/>
                    <a:pt x="26" y="144"/>
                  </a:cubicBezTo>
                  <a:cubicBezTo>
                    <a:pt x="26" y="176"/>
                    <a:pt x="26" y="176"/>
                    <a:pt x="26" y="176"/>
                  </a:cubicBezTo>
                  <a:cubicBezTo>
                    <a:pt x="20" y="176"/>
                    <a:pt x="13" y="178"/>
                    <a:pt x="8" y="182"/>
                  </a:cubicBezTo>
                  <a:moveTo>
                    <a:pt x="64" y="22"/>
                  </a:moveTo>
                  <a:cubicBezTo>
                    <a:pt x="153" y="22"/>
                    <a:pt x="153" y="22"/>
                    <a:pt x="153" y="22"/>
                  </a:cubicBezTo>
                  <a:cubicBezTo>
                    <a:pt x="153" y="69"/>
                    <a:pt x="153" y="69"/>
                    <a:pt x="153" y="69"/>
                  </a:cubicBezTo>
                  <a:cubicBezTo>
                    <a:pt x="64" y="69"/>
                    <a:pt x="64" y="69"/>
                    <a:pt x="64" y="69"/>
                  </a:cubicBezTo>
                  <a:lnTo>
                    <a:pt x="64"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81">
              <a:extLst>
                <a:ext uri="{FF2B5EF4-FFF2-40B4-BE49-F238E27FC236}">
                  <a16:creationId xmlns:a16="http://schemas.microsoft.com/office/drawing/2014/main" id="{E7056469-58F1-43D5-9F06-9B86C8E72229}"/>
                </a:ext>
              </a:extLst>
            </p:cNvPr>
            <p:cNvSpPr>
              <a:spLocks noChangeArrowheads="1"/>
            </p:cNvSpPr>
            <p:nvPr/>
          </p:nvSpPr>
          <p:spPr bwMode="auto">
            <a:xfrm>
              <a:off x="2335" y="1523"/>
              <a:ext cx="420" cy="418"/>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32451B02-2FA7-4CDE-9539-654F40E890CA}"/>
                </a:ext>
              </a:extLst>
            </p:cNvPr>
            <p:cNvSpPr>
              <a:spLocks noEditPoints="1"/>
            </p:cNvSpPr>
            <p:nvPr/>
          </p:nvSpPr>
          <p:spPr bwMode="auto">
            <a:xfrm>
              <a:off x="2402" y="1599"/>
              <a:ext cx="275" cy="275"/>
            </a:xfrm>
            <a:custGeom>
              <a:avLst/>
              <a:gdLst>
                <a:gd name="T0" fmla="*/ 132 w 188"/>
                <a:gd name="T1" fmla="*/ 97 h 188"/>
                <a:gd name="T2" fmla="*/ 139 w 188"/>
                <a:gd name="T3" fmla="*/ 58 h 188"/>
                <a:gd name="T4" fmla="*/ 141 w 188"/>
                <a:gd name="T5" fmla="*/ 52 h 188"/>
                <a:gd name="T6" fmla="*/ 134 w 188"/>
                <a:gd name="T7" fmla="*/ 51 h 188"/>
                <a:gd name="T8" fmla="*/ 124 w 188"/>
                <a:gd name="T9" fmla="*/ 51 h 188"/>
                <a:gd name="T10" fmla="*/ 64 w 188"/>
                <a:gd name="T11" fmla="*/ 68 h 188"/>
                <a:gd name="T12" fmla="*/ 45 w 188"/>
                <a:gd name="T13" fmla="*/ 113 h 188"/>
                <a:gd name="T14" fmla="*/ 79 w 188"/>
                <a:gd name="T15" fmla="*/ 142 h 188"/>
                <a:gd name="T16" fmla="*/ 108 w 188"/>
                <a:gd name="T17" fmla="*/ 132 h 188"/>
                <a:gd name="T18" fmla="*/ 134 w 188"/>
                <a:gd name="T19" fmla="*/ 142 h 188"/>
                <a:gd name="T20" fmla="*/ 176 w 188"/>
                <a:gd name="T21" fmla="*/ 119 h 188"/>
                <a:gd name="T22" fmla="*/ 188 w 188"/>
                <a:gd name="T23" fmla="*/ 77 h 188"/>
                <a:gd name="T24" fmla="*/ 158 w 188"/>
                <a:gd name="T25" fmla="*/ 18 h 188"/>
                <a:gd name="T26" fmla="*/ 102 w 188"/>
                <a:gd name="T27" fmla="*/ 0 h 188"/>
                <a:gd name="T28" fmla="*/ 25 w 188"/>
                <a:gd name="T29" fmla="*/ 36 h 188"/>
                <a:gd name="T30" fmla="*/ 0 w 188"/>
                <a:gd name="T31" fmla="*/ 108 h 188"/>
                <a:gd name="T32" fmla="*/ 28 w 188"/>
                <a:gd name="T33" fmla="*/ 169 h 188"/>
                <a:gd name="T34" fmla="*/ 87 w 188"/>
                <a:gd name="T35" fmla="*/ 188 h 188"/>
                <a:gd name="T36" fmla="*/ 168 w 188"/>
                <a:gd name="T37" fmla="*/ 167 h 188"/>
                <a:gd name="T38" fmla="*/ 172 w 188"/>
                <a:gd name="T39" fmla="*/ 165 h 188"/>
                <a:gd name="T40" fmla="*/ 170 w 188"/>
                <a:gd name="T41" fmla="*/ 160 h 188"/>
                <a:gd name="T42" fmla="*/ 162 w 188"/>
                <a:gd name="T43" fmla="*/ 144 h 188"/>
                <a:gd name="T44" fmla="*/ 160 w 188"/>
                <a:gd name="T45" fmla="*/ 139 h 188"/>
                <a:gd name="T46" fmla="*/ 155 w 188"/>
                <a:gd name="T47" fmla="*/ 141 h 188"/>
                <a:gd name="T48" fmla="*/ 89 w 188"/>
                <a:gd name="T49" fmla="*/ 161 h 188"/>
                <a:gd name="T50" fmla="*/ 48 w 188"/>
                <a:gd name="T51" fmla="*/ 147 h 188"/>
                <a:gd name="T52" fmla="*/ 33 w 188"/>
                <a:gd name="T53" fmla="*/ 109 h 188"/>
                <a:gd name="T54" fmla="*/ 100 w 188"/>
                <a:gd name="T55" fmla="*/ 28 h 188"/>
                <a:gd name="T56" fmla="*/ 140 w 188"/>
                <a:gd name="T57" fmla="*/ 42 h 188"/>
                <a:gd name="T58" fmla="*/ 155 w 188"/>
                <a:gd name="T59" fmla="*/ 79 h 188"/>
                <a:gd name="T60" fmla="*/ 150 w 188"/>
                <a:gd name="T61" fmla="*/ 102 h 188"/>
                <a:gd name="T62" fmla="*/ 135 w 188"/>
                <a:gd name="T63" fmla="*/ 114 h 188"/>
                <a:gd name="T64" fmla="*/ 129 w 188"/>
                <a:gd name="T65" fmla="*/ 110 h 188"/>
                <a:gd name="T66" fmla="*/ 131 w 188"/>
                <a:gd name="T67" fmla="*/ 99 h 188"/>
                <a:gd name="T68" fmla="*/ 132 w 188"/>
                <a:gd name="T69" fmla="*/ 97 h 188"/>
                <a:gd name="T70" fmla="*/ 103 w 188"/>
                <a:gd name="T71" fmla="*/ 80 h 188"/>
                <a:gd name="T72" fmla="*/ 81 w 188"/>
                <a:gd name="T73" fmla="*/ 114 h 188"/>
                <a:gd name="T74" fmla="*/ 78 w 188"/>
                <a:gd name="T75" fmla="*/ 112 h 188"/>
                <a:gd name="T76" fmla="*/ 91 w 188"/>
                <a:gd name="T77" fmla="*/ 84 h 188"/>
                <a:gd name="T78" fmla="*/ 103 w 188"/>
                <a:gd name="T79"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88">
                  <a:moveTo>
                    <a:pt x="132" y="97"/>
                  </a:moveTo>
                  <a:cubicBezTo>
                    <a:pt x="139" y="58"/>
                    <a:pt x="139" y="58"/>
                    <a:pt x="139" y="58"/>
                  </a:cubicBezTo>
                  <a:cubicBezTo>
                    <a:pt x="141" y="52"/>
                    <a:pt x="141" y="52"/>
                    <a:pt x="141" y="52"/>
                  </a:cubicBezTo>
                  <a:cubicBezTo>
                    <a:pt x="134" y="51"/>
                    <a:pt x="134" y="51"/>
                    <a:pt x="134" y="51"/>
                  </a:cubicBezTo>
                  <a:cubicBezTo>
                    <a:pt x="131" y="51"/>
                    <a:pt x="127" y="51"/>
                    <a:pt x="124" y="51"/>
                  </a:cubicBezTo>
                  <a:cubicBezTo>
                    <a:pt x="87" y="51"/>
                    <a:pt x="73" y="58"/>
                    <a:pt x="64" y="68"/>
                  </a:cubicBezTo>
                  <a:cubicBezTo>
                    <a:pt x="53" y="80"/>
                    <a:pt x="45" y="98"/>
                    <a:pt x="45" y="113"/>
                  </a:cubicBezTo>
                  <a:cubicBezTo>
                    <a:pt x="45" y="130"/>
                    <a:pt x="59" y="142"/>
                    <a:pt x="79" y="142"/>
                  </a:cubicBezTo>
                  <a:cubicBezTo>
                    <a:pt x="92" y="142"/>
                    <a:pt x="100" y="138"/>
                    <a:pt x="108" y="132"/>
                  </a:cubicBezTo>
                  <a:cubicBezTo>
                    <a:pt x="115" y="138"/>
                    <a:pt x="121" y="142"/>
                    <a:pt x="134" y="142"/>
                  </a:cubicBezTo>
                  <a:cubicBezTo>
                    <a:pt x="152" y="142"/>
                    <a:pt x="166" y="134"/>
                    <a:pt x="176" y="119"/>
                  </a:cubicBezTo>
                  <a:cubicBezTo>
                    <a:pt x="183" y="107"/>
                    <a:pt x="188" y="92"/>
                    <a:pt x="188" y="77"/>
                  </a:cubicBezTo>
                  <a:cubicBezTo>
                    <a:pt x="188" y="46"/>
                    <a:pt x="171" y="28"/>
                    <a:pt x="158" y="18"/>
                  </a:cubicBezTo>
                  <a:cubicBezTo>
                    <a:pt x="142" y="7"/>
                    <a:pt x="121" y="0"/>
                    <a:pt x="102" y="0"/>
                  </a:cubicBezTo>
                  <a:cubicBezTo>
                    <a:pt x="62" y="0"/>
                    <a:pt x="38" y="20"/>
                    <a:pt x="25" y="36"/>
                  </a:cubicBezTo>
                  <a:cubicBezTo>
                    <a:pt x="9" y="56"/>
                    <a:pt x="0" y="82"/>
                    <a:pt x="0" y="108"/>
                  </a:cubicBezTo>
                  <a:cubicBezTo>
                    <a:pt x="0" y="134"/>
                    <a:pt x="9" y="155"/>
                    <a:pt x="28" y="169"/>
                  </a:cubicBezTo>
                  <a:cubicBezTo>
                    <a:pt x="44" y="181"/>
                    <a:pt x="65" y="188"/>
                    <a:pt x="87" y="188"/>
                  </a:cubicBezTo>
                  <a:cubicBezTo>
                    <a:pt x="115" y="188"/>
                    <a:pt x="143" y="181"/>
                    <a:pt x="168" y="167"/>
                  </a:cubicBezTo>
                  <a:cubicBezTo>
                    <a:pt x="172" y="165"/>
                    <a:pt x="172" y="165"/>
                    <a:pt x="172" y="165"/>
                  </a:cubicBezTo>
                  <a:cubicBezTo>
                    <a:pt x="170" y="160"/>
                    <a:pt x="170" y="160"/>
                    <a:pt x="170" y="160"/>
                  </a:cubicBezTo>
                  <a:cubicBezTo>
                    <a:pt x="162" y="144"/>
                    <a:pt x="162" y="144"/>
                    <a:pt x="162" y="144"/>
                  </a:cubicBezTo>
                  <a:cubicBezTo>
                    <a:pt x="160" y="139"/>
                    <a:pt x="160" y="139"/>
                    <a:pt x="160" y="139"/>
                  </a:cubicBezTo>
                  <a:cubicBezTo>
                    <a:pt x="155" y="141"/>
                    <a:pt x="155" y="141"/>
                    <a:pt x="155" y="141"/>
                  </a:cubicBezTo>
                  <a:cubicBezTo>
                    <a:pt x="136" y="151"/>
                    <a:pt x="115" y="161"/>
                    <a:pt x="89" y="161"/>
                  </a:cubicBezTo>
                  <a:cubicBezTo>
                    <a:pt x="72" y="161"/>
                    <a:pt x="58" y="156"/>
                    <a:pt x="48" y="147"/>
                  </a:cubicBezTo>
                  <a:cubicBezTo>
                    <a:pt x="38" y="138"/>
                    <a:pt x="33" y="125"/>
                    <a:pt x="33" y="109"/>
                  </a:cubicBezTo>
                  <a:cubicBezTo>
                    <a:pt x="33" y="55"/>
                    <a:pt x="66" y="28"/>
                    <a:pt x="100" y="28"/>
                  </a:cubicBezTo>
                  <a:cubicBezTo>
                    <a:pt x="116" y="28"/>
                    <a:pt x="130" y="32"/>
                    <a:pt x="140" y="42"/>
                  </a:cubicBezTo>
                  <a:cubicBezTo>
                    <a:pt x="150" y="51"/>
                    <a:pt x="155" y="64"/>
                    <a:pt x="155" y="79"/>
                  </a:cubicBezTo>
                  <a:cubicBezTo>
                    <a:pt x="155" y="84"/>
                    <a:pt x="154" y="94"/>
                    <a:pt x="150" y="102"/>
                  </a:cubicBezTo>
                  <a:cubicBezTo>
                    <a:pt x="146" y="110"/>
                    <a:pt x="141" y="114"/>
                    <a:pt x="135" y="114"/>
                  </a:cubicBezTo>
                  <a:cubicBezTo>
                    <a:pt x="131" y="114"/>
                    <a:pt x="129" y="113"/>
                    <a:pt x="129" y="110"/>
                  </a:cubicBezTo>
                  <a:cubicBezTo>
                    <a:pt x="129" y="107"/>
                    <a:pt x="131" y="102"/>
                    <a:pt x="131" y="99"/>
                  </a:cubicBezTo>
                  <a:cubicBezTo>
                    <a:pt x="131" y="98"/>
                    <a:pt x="131" y="97"/>
                    <a:pt x="132" y="97"/>
                  </a:cubicBezTo>
                  <a:moveTo>
                    <a:pt x="103" y="80"/>
                  </a:moveTo>
                  <a:cubicBezTo>
                    <a:pt x="96" y="108"/>
                    <a:pt x="87" y="114"/>
                    <a:pt x="81" y="114"/>
                  </a:cubicBezTo>
                  <a:cubicBezTo>
                    <a:pt x="80" y="114"/>
                    <a:pt x="78" y="114"/>
                    <a:pt x="78" y="112"/>
                  </a:cubicBezTo>
                  <a:cubicBezTo>
                    <a:pt x="78" y="103"/>
                    <a:pt x="84" y="91"/>
                    <a:pt x="91" y="84"/>
                  </a:cubicBezTo>
                  <a:cubicBezTo>
                    <a:pt x="93" y="82"/>
                    <a:pt x="98" y="80"/>
                    <a:pt x="103" y="8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83">
              <a:extLst>
                <a:ext uri="{FF2B5EF4-FFF2-40B4-BE49-F238E27FC236}">
                  <a16:creationId xmlns:a16="http://schemas.microsoft.com/office/drawing/2014/main" id="{02E243B3-9F6A-4C64-B11C-D109FD031E33}"/>
                </a:ext>
              </a:extLst>
            </p:cNvPr>
            <p:cNvSpPr>
              <a:spLocks noChangeArrowheads="1"/>
            </p:cNvSpPr>
            <p:nvPr/>
          </p:nvSpPr>
          <p:spPr bwMode="auto">
            <a:xfrm>
              <a:off x="1727" y="1232"/>
              <a:ext cx="424" cy="42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C5447592-00FD-4291-A644-59A76EADD02A}"/>
                </a:ext>
              </a:extLst>
            </p:cNvPr>
            <p:cNvSpPr>
              <a:spLocks/>
            </p:cNvSpPr>
            <p:nvPr/>
          </p:nvSpPr>
          <p:spPr bwMode="auto">
            <a:xfrm>
              <a:off x="1794" y="1310"/>
              <a:ext cx="186" cy="267"/>
            </a:xfrm>
            <a:custGeom>
              <a:avLst/>
              <a:gdLst>
                <a:gd name="T0" fmla="*/ 0 w 186"/>
                <a:gd name="T1" fmla="*/ 190 h 267"/>
                <a:gd name="T2" fmla="*/ 49 w 186"/>
                <a:gd name="T3" fmla="*/ 190 h 267"/>
                <a:gd name="T4" fmla="*/ 49 w 186"/>
                <a:gd name="T5" fmla="*/ 210 h 267"/>
                <a:gd name="T6" fmla="*/ 186 w 186"/>
                <a:gd name="T7" fmla="*/ 267 h 267"/>
                <a:gd name="T8" fmla="*/ 186 w 186"/>
                <a:gd name="T9" fmla="*/ 133 h 267"/>
                <a:gd name="T10" fmla="*/ 186 w 186"/>
                <a:gd name="T11" fmla="*/ 0 h 267"/>
                <a:gd name="T12" fmla="*/ 49 w 186"/>
                <a:gd name="T13" fmla="*/ 55 h 267"/>
                <a:gd name="T14" fmla="*/ 49 w 186"/>
                <a:gd name="T15" fmla="*/ 77 h 267"/>
                <a:gd name="T16" fmla="*/ 0 w 186"/>
                <a:gd name="T17" fmla="*/ 77 h 267"/>
                <a:gd name="T18" fmla="*/ 0 w 186"/>
                <a:gd name="T19" fmla="*/ 19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267">
                  <a:moveTo>
                    <a:pt x="0" y="190"/>
                  </a:moveTo>
                  <a:lnTo>
                    <a:pt x="49" y="190"/>
                  </a:lnTo>
                  <a:lnTo>
                    <a:pt x="49" y="210"/>
                  </a:lnTo>
                  <a:lnTo>
                    <a:pt x="186" y="267"/>
                  </a:lnTo>
                  <a:lnTo>
                    <a:pt x="186" y="133"/>
                  </a:lnTo>
                  <a:lnTo>
                    <a:pt x="186" y="0"/>
                  </a:lnTo>
                  <a:lnTo>
                    <a:pt x="49" y="55"/>
                  </a:lnTo>
                  <a:lnTo>
                    <a:pt x="49" y="77"/>
                  </a:lnTo>
                  <a:lnTo>
                    <a:pt x="0" y="77"/>
                  </a:lnTo>
                  <a:lnTo>
                    <a:pt x="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5">
              <a:extLst>
                <a:ext uri="{FF2B5EF4-FFF2-40B4-BE49-F238E27FC236}">
                  <a16:creationId xmlns:a16="http://schemas.microsoft.com/office/drawing/2014/main" id="{668DF88C-B0DA-4A68-B057-1ABEC57D5C65}"/>
                </a:ext>
              </a:extLst>
            </p:cNvPr>
            <p:cNvSpPr>
              <a:spLocks/>
            </p:cNvSpPr>
            <p:nvPr/>
          </p:nvSpPr>
          <p:spPr bwMode="auto">
            <a:xfrm>
              <a:off x="1993" y="1355"/>
              <a:ext cx="43" cy="175"/>
            </a:xfrm>
            <a:custGeom>
              <a:avLst/>
              <a:gdLst>
                <a:gd name="T0" fmla="*/ 0 w 29"/>
                <a:gd name="T1" fmla="*/ 9 h 120"/>
                <a:gd name="T2" fmla="*/ 12 w 29"/>
                <a:gd name="T3" fmla="*/ 60 h 120"/>
                <a:gd name="T4" fmla="*/ 0 w 29"/>
                <a:gd name="T5" fmla="*/ 112 h 120"/>
                <a:gd name="T6" fmla="*/ 15 w 29"/>
                <a:gd name="T7" fmla="*/ 120 h 120"/>
                <a:gd name="T8" fmla="*/ 29 w 29"/>
                <a:gd name="T9" fmla="*/ 60 h 120"/>
                <a:gd name="T10" fmla="*/ 15 w 29"/>
                <a:gd name="T11" fmla="*/ 0 h 120"/>
                <a:gd name="T12" fmla="*/ 0 w 2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29" h="120">
                  <a:moveTo>
                    <a:pt x="0" y="9"/>
                  </a:moveTo>
                  <a:cubicBezTo>
                    <a:pt x="8" y="23"/>
                    <a:pt x="12" y="41"/>
                    <a:pt x="12" y="60"/>
                  </a:cubicBezTo>
                  <a:cubicBezTo>
                    <a:pt x="12" y="79"/>
                    <a:pt x="8" y="98"/>
                    <a:pt x="0" y="112"/>
                  </a:cubicBezTo>
                  <a:cubicBezTo>
                    <a:pt x="15" y="120"/>
                    <a:pt x="15" y="120"/>
                    <a:pt x="15" y="120"/>
                  </a:cubicBezTo>
                  <a:cubicBezTo>
                    <a:pt x="24" y="103"/>
                    <a:pt x="29" y="82"/>
                    <a:pt x="29" y="60"/>
                  </a:cubicBezTo>
                  <a:cubicBezTo>
                    <a:pt x="29" y="39"/>
                    <a:pt x="24" y="17"/>
                    <a:pt x="15" y="0"/>
                  </a:cubicBez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6">
              <a:extLst>
                <a:ext uri="{FF2B5EF4-FFF2-40B4-BE49-F238E27FC236}">
                  <a16:creationId xmlns:a16="http://schemas.microsoft.com/office/drawing/2014/main" id="{080E24D8-59F8-465D-9ABC-53912EAE4575}"/>
                </a:ext>
              </a:extLst>
            </p:cNvPr>
            <p:cNvSpPr>
              <a:spLocks/>
            </p:cNvSpPr>
            <p:nvPr/>
          </p:nvSpPr>
          <p:spPr bwMode="auto">
            <a:xfrm>
              <a:off x="2034" y="1326"/>
              <a:ext cx="50" cy="235"/>
            </a:xfrm>
            <a:custGeom>
              <a:avLst/>
              <a:gdLst>
                <a:gd name="T0" fmla="*/ 17 w 34"/>
                <a:gd name="T1" fmla="*/ 80 h 161"/>
                <a:gd name="T2" fmla="*/ 0 w 34"/>
                <a:gd name="T3" fmla="*/ 152 h 161"/>
                <a:gd name="T4" fmla="*/ 15 w 34"/>
                <a:gd name="T5" fmla="*/ 161 h 161"/>
                <a:gd name="T6" fmla="*/ 34 w 34"/>
                <a:gd name="T7" fmla="*/ 80 h 161"/>
                <a:gd name="T8" fmla="*/ 15 w 34"/>
                <a:gd name="T9" fmla="*/ 0 h 161"/>
                <a:gd name="T10" fmla="*/ 0 w 34"/>
                <a:gd name="T11" fmla="*/ 8 h 161"/>
                <a:gd name="T12" fmla="*/ 17 w 34"/>
                <a:gd name="T13" fmla="*/ 80 h 161"/>
              </a:gdLst>
              <a:ahLst/>
              <a:cxnLst>
                <a:cxn ang="0">
                  <a:pos x="T0" y="T1"/>
                </a:cxn>
                <a:cxn ang="0">
                  <a:pos x="T2" y="T3"/>
                </a:cxn>
                <a:cxn ang="0">
                  <a:pos x="T4" y="T5"/>
                </a:cxn>
                <a:cxn ang="0">
                  <a:pos x="T6" y="T7"/>
                </a:cxn>
                <a:cxn ang="0">
                  <a:pos x="T8" y="T9"/>
                </a:cxn>
                <a:cxn ang="0">
                  <a:pos x="T10" y="T11"/>
                </a:cxn>
                <a:cxn ang="0">
                  <a:pos x="T12" y="T13"/>
                </a:cxn>
              </a:cxnLst>
              <a:rect l="0" t="0" r="r" b="b"/>
              <a:pathLst>
                <a:path w="34" h="161">
                  <a:moveTo>
                    <a:pt x="17" y="80"/>
                  </a:moveTo>
                  <a:cubicBezTo>
                    <a:pt x="17" y="107"/>
                    <a:pt x="11" y="132"/>
                    <a:pt x="0" y="152"/>
                  </a:cubicBezTo>
                  <a:cubicBezTo>
                    <a:pt x="15" y="161"/>
                    <a:pt x="15" y="161"/>
                    <a:pt x="15" y="161"/>
                  </a:cubicBezTo>
                  <a:cubicBezTo>
                    <a:pt x="27" y="138"/>
                    <a:pt x="34" y="110"/>
                    <a:pt x="34" y="80"/>
                  </a:cubicBezTo>
                  <a:cubicBezTo>
                    <a:pt x="34" y="51"/>
                    <a:pt x="27" y="23"/>
                    <a:pt x="15" y="0"/>
                  </a:cubicBezTo>
                  <a:cubicBezTo>
                    <a:pt x="0" y="8"/>
                    <a:pt x="0" y="8"/>
                    <a:pt x="0" y="8"/>
                  </a:cubicBezTo>
                  <a:cubicBezTo>
                    <a:pt x="11" y="29"/>
                    <a:pt x="17" y="54"/>
                    <a:pt x="17" y="8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87">
              <a:extLst>
                <a:ext uri="{FF2B5EF4-FFF2-40B4-BE49-F238E27FC236}">
                  <a16:creationId xmlns:a16="http://schemas.microsoft.com/office/drawing/2014/main" id="{5CA88CB4-63A9-47CC-8A57-E2521F8387B3}"/>
                </a:ext>
              </a:extLst>
            </p:cNvPr>
            <p:cNvSpPr>
              <a:spLocks noChangeArrowheads="1"/>
            </p:cNvSpPr>
            <p:nvPr/>
          </p:nvSpPr>
          <p:spPr bwMode="auto">
            <a:xfrm>
              <a:off x="3024" y="2098"/>
              <a:ext cx="516" cy="51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8">
              <a:extLst>
                <a:ext uri="{FF2B5EF4-FFF2-40B4-BE49-F238E27FC236}">
                  <a16:creationId xmlns:a16="http://schemas.microsoft.com/office/drawing/2014/main" id="{8565E5CD-A499-4DB7-961A-C71D26B7EEF9}"/>
                </a:ext>
              </a:extLst>
            </p:cNvPr>
            <p:cNvSpPr>
              <a:spLocks noEditPoints="1"/>
            </p:cNvSpPr>
            <p:nvPr/>
          </p:nvSpPr>
          <p:spPr bwMode="auto">
            <a:xfrm>
              <a:off x="3116" y="2240"/>
              <a:ext cx="331" cy="281"/>
            </a:xfrm>
            <a:custGeom>
              <a:avLst/>
              <a:gdLst>
                <a:gd name="T0" fmla="*/ 224 w 227"/>
                <a:gd name="T1" fmla="*/ 53 h 192"/>
                <a:gd name="T2" fmla="*/ 196 w 227"/>
                <a:gd name="T3" fmla="*/ 40 h 192"/>
                <a:gd name="T4" fmla="*/ 134 w 227"/>
                <a:gd name="T5" fmla="*/ 0 h 192"/>
                <a:gd name="T6" fmla="*/ 76 w 227"/>
                <a:gd name="T7" fmla="*/ 67 h 192"/>
                <a:gd name="T8" fmla="*/ 77 w 227"/>
                <a:gd name="T9" fmla="*/ 78 h 192"/>
                <a:gd name="T10" fmla="*/ 21 w 227"/>
                <a:gd name="T11" fmla="*/ 105 h 192"/>
                <a:gd name="T12" fmla="*/ 0 w 227"/>
                <a:gd name="T13" fmla="*/ 94 h 192"/>
                <a:gd name="T14" fmla="*/ 97 w 227"/>
                <a:gd name="T15" fmla="*/ 192 h 192"/>
                <a:gd name="T16" fmla="*/ 205 w 227"/>
                <a:gd name="T17" fmla="*/ 86 h 192"/>
                <a:gd name="T18" fmla="*/ 224 w 227"/>
                <a:gd name="T19" fmla="*/ 65 h 192"/>
                <a:gd name="T20" fmla="*/ 227 w 227"/>
                <a:gd name="T21" fmla="*/ 59 h 192"/>
                <a:gd name="T22" fmla="*/ 224 w 227"/>
                <a:gd name="T23" fmla="*/ 53 h 192"/>
                <a:gd name="T24" fmla="*/ 169 w 227"/>
                <a:gd name="T25" fmla="*/ 65 h 192"/>
                <a:gd name="T26" fmla="*/ 159 w 227"/>
                <a:gd name="T27" fmla="*/ 55 h 192"/>
                <a:gd name="T28" fmla="*/ 169 w 227"/>
                <a:gd name="T29" fmla="*/ 46 h 192"/>
                <a:gd name="T30" fmla="*/ 178 w 227"/>
                <a:gd name="T31" fmla="*/ 55 h 192"/>
                <a:gd name="T32" fmla="*/ 169 w 227"/>
                <a:gd name="T33"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92">
                  <a:moveTo>
                    <a:pt x="224" y="53"/>
                  </a:moveTo>
                  <a:cubicBezTo>
                    <a:pt x="196" y="40"/>
                    <a:pt x="196" y="40"/>
                    <a:pt x="196" y="40"/>
                  </a:cubicBezTo>
                  <a:cubicBezTo>
                    <a:pt x="190" y="19"/>
                    <a:pt x="166" y="0"/>
                    <a:pt x="134" y="0"/>
                  </a:cubicBezTo>
                  <a:cubicBezTo>
                    <a:pt x="98" y="0"/>
                    <a:pt x="76" y="31"/>
                    <a:pt x="76" y="67"/>
                  </a:cubicBezTo>
                  <a:cubicBezTo>
                    <a:pt x="76" y="70"/>
                    <a:pt x="76" y="74"/>
                    <a:pt x="77" y="78"/>
                  </a:cubicBezTo>
                  <a:cubicBezTo>
                    <a:pt x="78" y="121"/>
                    <a:pt x="36" y="115"/>
                    <a:pt x="21" y="105"/>
                  </a:cubicBezTo>
                  <a:cubicBezTo>
                    <a:pt x="7" y="96"/>
                    <a:pt x="0" y="76"/>
                    <a:pt x="0" y="94"/>
                  </a:cubicBezTo>
                  <a:cubicBezTo>
                    <a:pt x="0" y="134"/>
                    <a:pt x="43" y="192"/>
                    <a:pt x="97" y="192"/>
                  </a:cubicBezTo>
                  <a:cubicBezTo>
                    <a:pt x="161" y="192"/>
                    <a:pt x="205" y="152"/>
                    <a:pt x="205" y="86"/>
                  </a:cubicBezTo>
                  <a:cubicBezTo>
                    <a:pt x="224" y="65"/>
                    <a:pt x="224" y="65"/>
                    <a:pt x="224" y="65"/>
                  </a:cubicBezTo>
                  <a:cubicBezTo>
                    <a:pt x="226" y="63"/>
                    <a:pt x="227" y="61"/>
                    <a:pt x="227" y="59"/>
                  </a:cubicBezTo>
                  <a:cubicBezTo>
                    <a:pt x="227" y="57"/>
                    <a:pt x="226" y="55"/>
                    <a:pt x="224" y="53"/>
                  </a:cubicBezTo>
                  <a:moveTo>
                    <a:pt x="169" y="65"/>
                  </a:moveTo>
                  <a:cubicBezTo>
                    <a:pt x="164" y="65"/>
                    <a:pt x="159" y="60"/>
                    <a:pt x="159" y="55"/>
                  </a:cubicBezTo>
                  <a:cubicBezTo>
                    <a:pt x="159" y="50"/>
                    <a:pt x="164" y="46"/>
                    <a:pt x="169" y="46"/>
                  </a:cubicBezTo>
                  <a:cubicBezTo>
                    <a:pt x="174" y="46"/>
                    <a:pt x="178" y="50"/>
                    <a:pt x="178" y="55"/>
                  </a:cubicBezTo>
                  <a:cubicBezTo>
                    <a:pt x="178" y="60"/>
                    <a:pt x="174" y="65"/>
                    <a:pt x="169" y="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89">
              <a:extLst>
                <a:ext uri="{FF2B5EF4-FFF2-40B4-BE49-F238E27FC236}">
                  <a16:creationId xmlns:a16="http://schemas.microsoft.com/office/drawing/2014/main" id="{74753557-DEFB-469E-BA70-0848BCFBAEB7}"/>
                </a:ext>
              </a:extLst>
            </p:cNvPr>
            <p:cNvSpPr>
              <a:spLocks noChangeArrowheads="1"/>
            </p:cNvSpPr>
            <p:nvPr/>
          </p:nvSpPr>
          <p:spPr bwMode="auto">
            <a:xfrm>
              <a:off x="2590" y="1000"/>
              <a:ext cx="511" cy="511"/>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0">
              <a:extLst>
                <a:ext uri="{FF2B5EF4-FFF2-40B4-BE49-F238E27FC236}">
                  <a16:creationId xmlns:a16="http://schemas.microsoft.com/office/drawing/2014/main" id="{5A8ED905-F538-4985-8DA0-49EEAB53C234}"/>
                </a:ext>
              </a:extLst>
            </p:cNvPr>
            <p:cNvSpPr>
              <a:spLocks/>
            </p:cNvSpPr>
            <p:nvPr/>
          </p:nvSpPr>
          <p:spPr bwMode="auto">
            <a:xfrm>
              <a:off x="2666" y="1117"/>
              <a:ext cx="359" cy="277"/>
            </a:xfrm>
            <a:custGeom>
              <a:avLst/>
              <a:gdLst>
                <a:gd name="T0" fmla="*/ 246 w 246"/>
                <a:gd name="T1" fmla="*/ 139 h 190"/>
                <a:gd name="T2" fmla="*/ 227 w 246"/>
                <a:gd name="T3" fmla="*/ 103 h 190"/>
                <a:gd name="T4" fmla="*/ 123 w 246"/>
                <a:gd name="T5" fmla="*/ 0 h 190"/>
                <a:gd name="T6" fmla="*/ 19 w 246"/>
                <a:gd name="T7" fmla="*/ 103 h 190"/>
                <a:gd name="T8" fmla="*/ 0 w 246"/>
                <a:gd name="T9" fmla="*/ 139 h 190"/>
                <a:gd name="T10" fmla="*/ 43 w 246"/>
                <a:gd name="T11" fmla="*/ 184 h 190"/>
                <a:gd name="T12" fmla="*/ 49 w 246"/>
                <a:gd name="T13" fmla="*/ 190 h 190"/>
                <a:gd name="T14" fmla="*/ 68 w 246"/>
                <a:gd name="T15" fmla="*/ 190 h 190"/>
                <a:gd name="T16" fmla="*/ 74 w 246"/>
                <a:gd name="T17" fmla="*/ 184 h 190"/>
                <a:gd name="T18" fmla="*/ 74 w 246"/>
                <a:gd name="T19" fmla="*/ 95 h 190"/>
                <a:gd name="T20" fmla="*/ 68 w 246"/>
                <a:gd name="T21" fmla="*/ 89 h 190"/>
                <a:gd name="T22" fmla="*/ 49 w 246"/>
                <a:gd name="T23" fmla="*/ 89 h 190"/>
                <a:gd name="T24" fmla="*/ 43 w 246"/>
                <a:gd name="T25" fmla="*/ 95 h 190"/>
                <a:gd name="T26" fmla="*/ 36 w 246"/>
                <a:gd name="T27" fmla="*/ 96 h 190"/>
                <a:gd name="T28" fmla="*/ 123 w 246"/>
                <a:gd name="T29" fmla="*/ 16 h 190"/>
                <a:gd name="T30" fmla="*/ 210 w 246"/>
                <a:gd name="T31" fmla="*/ 96 h 190"/>
                <a:gd name="T32" fmla="*/ 203 w 246"/>
                <a:gd name="T33" fmla="*/ 95 h 190"/>
                <a:gd name="T34" fmla="*/ 196 w 246"/>
                <a:gd name="T35" fmla="*/ 89 h 190"/>
                <a:gd name="T36" fmla="*/ 178 w 246"/>
                <a:gd name="T37" fmla="*/ 89 h 190"/>
                <a:gd name="T38" fmla="*/ 171 w 246"/>
                <a:gd name="T39" fmla="*/ 95 h 190"/>
                <a:gd name="T40" fmla="*/ 171 w 246"/>
                <a:gd name="T41" fmla="*/ 184 h 190"/>
                <a:gd name="T42" fmla="*/ 178 w 246"/>
                <a:gd name="T43" fmla="*/ 190 h 190"/>
                <a:gd name="T44" fmla="*/ 196 w 246"/>
                <a:gd name="T45" fmla="*/ 190 h 190"/>
                <a:gd name="T46" fmla="*/ 203 w 246"/>
                <a:gd name="T47" fmla="*/ 184 h 190"/>
                <a:gd name="T48" fmla="*/ 216 w 246"/>
                <a:gd name="T49" fmla="*/ 181 h 190"/>
                <a:gd name="T50" fmla="*/ 225 w 246"/>
                <a:gd name="T51" fmla="*/ 177 h 190"/>
                <a:gd name="T52" fmla="*/ 246 w 246"/>
                <a:gd name="T53" fmla="*/ 13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190">
                  <a:moveTo>
                    <a:pt x="246" y="139"/>
                  </a:moveTo>
                  <a:cubicBezTo>
                    <a:pt x="246" y="124"/>
                    <a:pt x="238" y="111"/>
                    <a:pt x="227" y="103"/>
                  </a:cubicBezTo>
                  <a:cubicBezTo>
                    <a:pt x="226" y="46"/>
                    <a:pt x="180" y="0"/>
                    <a:pt x="123" y="0"/>
                  </a:cubicBezTo>
                  <a:cubicBezTo>
                    <a:pt x="66" y="0"/>
                    <a:pt x="19" y="46"/>
                    <a:pt x="19" y="103"/>
                  </a:cubicBezTo>
                  <a:cubicBezTo>
                    <a:pt x="7" y="111"/>
                    <a:pt x="0" y="124"/>
                    <a:pt x="0" y="139"/>
                  </a:cubicBezTo>
                  <a:cubicBezTo>
                    <a:pt x="0" y="163"/>
                    <a:pt x="19" y="183"/>
                    <a:pt x="43" y="184"/>
                  </a:cubicBezTo>
                  <a:cubicBezTo>
                    <a:pt x="43" y="187"/>
                    <a:pt x="46" y="190"/>
                    <a:pt x="49" y="190"/>
                  </a:cubicBezTo>
                  <a:cubicBezTo>
                    <a:pt x="68" y="190"/>
                    <a:pt x="68" y="190"/>
                    <a:pt x="68" y="190"/>
                  </a:cubicBezTo>
                  <a:cubicBezTo>
                    <a:pt x="71" y="190"/>
                    <a:pt x="74" y="187"/>
                    <a:pt x="74" y="184"/>
                  </a:cubicBezTo>
                  <a:cubicBezTo>
                    <a:pt x="74" y="95"/>
                    <a:pt x="74" y="95"/>
                    <a:pt x="74" y="95"/>
                  </a:cubicBezTo>
                  <a:cubicBezTo>
                    <a:pt x="74" y="91"/>
                    <a:pt x="71" y="89"/>
                    <a:pt x="68" y="89"/>
                  </a:cubicBezTo>
                  <a:cubicBezTo>
                    <a:pt x="49" y="89"/>
                    <a:pt x="49" y="89"/>
                    <a:pt x="49" y="89"/>
                  </a:cubicBezTo>
                  <a:cubicBezTo>
                    <a:pt x="46" y="89"/>
                    <a:pt x="43" y="91"/>
                    <a:pt x="43" y="95"/>
                  </a:cubicBezTo>
                  <a:cubicBezTo>
                    <a:pt x="40" y="95"/>
                    <a:pt x="38" y="95"/>
                    <a:pt x="36" y="96"/>
                  </a:cubicBezTo>
                  <a:cubicBezTo>
                    <a:pt x="40" y="51"/>
                    <a:pt x="77" y="16"/>
                    <a:pt x="123" y="16"/>
                  </a:cubicBezTo>
                  <a:cubicBezTo>
                    <a:pt x="168" y="16"/>
                    <a:pt x="206" y="51"/>
                    <a:pt x="210" y="96"/>
                  </a:cubicBezTo>
                  <a:cubicBezTo>
                    <a:pt x="207" y="95"/>
                    <a:pt x="205" y="95"/>
                    <a:pt x="203" y="95"/>
                  </a:cubicBezTo>
                  <a:cubicBezTo>
                    <a:pt x="203" y="91"/>
                    <a:pt x="200" y="89"/>
                    <a:pt x="196" y="89"/>
                  </a:cubicBezTo>
                  <a:cubicBezTo>
                    <a:pt x="178" y="89"/>
                    <a:pt x="178" y="89"/>
                    <a:pt x="178" y="89"/>
                  </a:cubicBezTo>
                  <a:cubicBezTo>
                    <a:pt x="174" y="89"/>
                    <a:pt x="171" y="91"/>
                    <a:pt x="171" y="95"/>
                  </a:cubicBezTo>
                  <a:cubicBezTo>
                    <a:pt x="171" y="184"/>
                    <a:pt x="171" y="184"/>
                    <a:pt x="171" y="184"/>
                  </a:cubicBezTo>
                  <a:cubicBezTo>
                    <a:pt x="171" y="187"/>
                    <a:pt x="174" y="190"/>
                    <a:pt x="178" y="190"/>
                  </a:cubicBezTo>
                  <a:cubicBezTo>
                    <a:pt x="196" y="190"/>
                    <a:pt x="196" y="190"/>
                    <a:pt x="196" y="190"/>
                  </a:cubicBezTo>
                  <a:cubicBezTo>
                    <a:pt x="200" y="190"/>
                    <a:pt x="203" y="187"/>
                    <a:pt x="203" y="184"/>
                  </a:cubicBezTo>
                  <a:cubicBezTo>
                    <a:pt x="208" y="184"/>
                    <a:pt x="212" y="183"/>
                    <a:pt x="216" y="181"/>
                  </a:cubicBezTo>
                  <a:cubicBezTo>
                    <a:pt x="225" y="177"/>
                    <a:pt x="225" y="177"/>
                    <a:pt x="225" y="177"/>
                  </a:cubicBezTo>
                  <a:cubicBezTo>
                    <a:pt x="238" y="169"/>
                    <a:pt x="246" y="155"/>
                    <a:pt x="246" y="13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1">
              <a:extLst>
                <a:ext uri="{FF2B5EF4-FFF2-40B4-BE49-F238E27FC236}">
                  <a16:creationId xmlns:a16="http://schemas.microsoft.com/office/drawing/2014/main" id="{D60CC4A1-F452-4FA0-B565-4B97277B65B5}"/>
                </a:ext>
              </a:extLst>
            </p:cNvPr>
            <p:cNvSpPr>
              <a:spLocks/>
            </p:cNvSpPr>
            <p:nvPr/>
          </p:nvSpPr>
          <p:spPr bwMode="auto">
            <a:xfrm>
              <a:off x="2772" y="1822"/>
              <a:ext cx="165" cy="154"/>
            </a:xfrm>
            <a:custGeom>
              <a:avLst/>
              <a:gdLst>
                <a:gd name="T0" fmla="*/ 106 w 113"/>
                <a:gd name="T1" fmla="*/ 54 h 105"/>
                <a:gd name="T2" fmla="*/ 58 w 113"/>
                <a:gd name="T3" fmla="*/ 38 h 105"/>
                <a:gd name="T4" fmla="*/ 56 w 113"/>
                <a:gd name="T5" fmla="*/ 42 h 105"/>
                <a:gd name="T6" fmla="*/ 56 w 113"/>
                <a:gd name="T7" fmla="*/ 37 h 105"/>
                <a:gd name="T8" fmla="*/ 5 w 113"/>
                <a:gd name="T9" fmla="*/ 33 h 105"/>
                <a:gd name="T10" fmla="*/ 43 w 113"/>
                <a:gd name="T11" fmla="*/ 105 h 105"/>
                <a:gd name="T12" fmla="*/ 43 w 113"/>
                <a:gd name="T13" fmla="*/ 105 h 105"/>
                <a:gd name="T14" fmla="*/ 43 w 113"/>
                <a:gd name="T15" fmla="*/ 105 h 105"/>
                <a:gd name="T16" fmla="*/ 43 w 113"/>
                <a:gd name="T17" fmla="*/ 105 h 105"/>
                <a:gd name="T18" fmla="*/ 43 w 113"/>
                <a:gd name="T19" fmla="*/ 105 h 105"/>
                <a:gd name="T20" fmla="*/ 106 w 113"/>
                <a:gd name="T21"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5">
                  <a:moveTo>
                    <a:pt x="106" y="54"/>
                  </a:moveTo>
                  <a:cubicBezTo>
                    <a:pt x="113" y="20"/>
                    <a:pt x="72" y="8"/>
                    <a:pt x="58" y="38"/>
                  </a:cubicBezTo>
                  <a:cubicBezTo>
                    <a:pt x="56" y="42"/>
                    <a:pt x="56" y="42"/>
                    <a:pt x="56" y="42"/>
                  </a:cubicBezTo>
                  <a:cubicBezTo>
                    <a:pt x="56" y="37"/>
                    <a:pt x="56" y="37"/>
                    <a:pt x="56" y="37"/>
                  </a:cubicBezTo>
                  <a:cubicBezTo>
                    <a:pt x="54" y="4"/>
                    <a:pt x="12" y="0"/>
                    <a:pt x="5" y="33"/>
                  </a:cubicBezTo>
                  <a:cubicBezTo>
                    <a:pt x="0" y="60"/>
                    <a:pt x="29" y="86"/>
                    <a:pt x="43" y="105"/>
                  </a:cubicBezTo>
                  <a:cubicBezTo>
                    <a:pt x="43" y="105"/>
                    <a:pt x="43" y="105"/>
                    <a:pt x="43" y="105"/>
                  </a:cubicBezTo>
                  <a:cubicBezTo>
                    <a:pt x="43" y="105"/>
                    <a:pt x="43" y="105"/>
                    <a:pt x="43" y="105"/>
                  </a:cubicBezTo>
                  <a:cubicBezTo>
                    <a:pt x="43" y="105"/>
                    <a:pt x="43" y="105"/>
                    <a:pt x="43" y="105"/>
                  </a:cubicBezTo>
                  <a:cubicBezTo>
                    <a:pt x="43" y="105"/>
                    <a:pt x="43" y="105"/>
                    <a:pt x="43" y="105"/>
                  </a:cubicBezTo>
                  <a:cubicBezTo>
                    <a:pt x="64" y="93"/>
                    <a:pt x="101" y="81"/>
                    <a:pt x="10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2">
              <a:extLst>
                <a:ext uri="{FF2B5EF4-FFF2-40B4-BE49-F238E27FC236}">
                  <a16:creationId xmlns:a16="http://schemas.microsoft.com/office/drawing/2014/main" id="{3E311A4A-0141-4C29-80F3-FF5E9AC70F3D}"/>
                </a:ext>
              </a:extLst>
            </p:cNvPr>
            <p:cNvSpPr>
              <a:spLocks noEditPoints="1"/>
            </p:cNvSpPr>
            <p:nvPr/>
          </p:nvSpPr>
          <p:spPr bwMode="auto">
            <a:xfrm>
              <a:off x="1040" y="2886"/>
              <a:ext cx="199" cy="168"/>
            </a:xfrm>
            <a:custGeom>
              <a:avLst/>
              <a:gdLst>
                <a:gd name="T0" fmla="*/ 2 w 136"/>
                <a:gd name="T1" fmla="*/ 32 h 115"/>
                <a:gd name="T2" fmla="*/ 0 w 136"/>
                <a:gd name="T3" fmla="*/ 36 h 115"/>
                <a:gd name="T4" fmla="*/ 2 w 136"/>
                <a:gd name="T5" fmla="*/ 39 h 115"/>
                <a:gd name="T6" fmla="*/ 14 w 136"/>
                <a:gd name="T7" fmla="*/ 52 h 115"/>
                <a:gd name="T8" fmla="*/ 78 w 136"/>
                <a:gd name="T9" fmla="*/ 115 h 115"/>
                <a:gd name="T10" fmla="*/ 136 w 136"/>
                <a:gd name="T11" fmla="*/ 57 h 115"/>
                <a:gd name="T12" fmla="*/ 123 w 136"/>
                <a:gd name="T13" fmla="*/ 63 h 115"/>
                <a:gd name="T14" fmla="*/ 90 w 136"/>
                <a:gd name="T15" fmla="*/ 47 h 115"/>
                <a:gd name="T16" fmla="*/ 91 w 136"/>
                <a:gd name="T17" fmla="*/ 40 h 115"/>
                <a:gd name="T18" fmla="*/ 56 w 136"/>
                <a:gd name="T19" fmla="*/ 0 h 115"/>
                <a:gd name="T20" fmla="*/ 19 w 136"/>
                <a:gd name="T21" fmla="*/ 25 h 115"/>
                <a:gd name="T22" fmla="*/ 2 w 136"/>
                <a:gd name="T23" fmla="*/ 32 h 115"/>
                <a:gd name="T24" fmla="*/ 35 w 136"/>
                <a:gd name="T25" fmla="*/ 39 h 115"/>
                <a:gd name="T26" fmla="*/ 30 w 136"/>
                <a:gd name="T27" fmla="*/ 33 h 115"/>
                <a:gd name="T28" fmla="*/ 35 w 136"/>
                <a:gd name="T29" fmla="*/ 28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6"/>
                  </a:cubicBezTo>
                  <a:cubicBezTo>
                    <a:pt x="0" y="37"/>
                    <a:pt x="1" y="38"/>
                    <a:pt x="2" y="39"/>
                  </a:cubicBezTo>
                  <a:cubicBezTo>
                    <a:pt x="14" y="52"/>
                    <a:pt x="14" y="52"/>
                    <a:pt x="14" y="52"/>
                  </a:cubicBezTo>
                  <a:cubicBezTo>
                    <a:pt x="14" y="91"/>
                    <a:pt x="40" y="115"/>
                    <a:pt x="78" y="115"/>
                  </a:cubicBezTo>
                  <a:cubicBezTo>
                    <a:pt x="110" y="115"/>
                    <a:pt x="136" y="81"/>
                    <a:pt x="136" y="57"/>
                  </a:cubicBezTo>
                  <a:cubicBezTo>
                    <a:pt x="136" y="46"/>
                    <a:pt x="132" y="58"/>
                    <a:pt x="123" y="63"/>
                  </a:cubicBezTo>
                  <a:cubicBezTo>
                    <a:pt x="114" y="69"/>
                    <a:pt x="89" y="73"/>
                    <a:pt x="90" y="47"/>
                  </a:cubicBezTo>
                  <a:cubicBezTo>
                    <a:pt x="90" y="45"/>
                    <a:pt x="91" y="43"/>
                    <a:pt x="91" y="40"/>
                  </a:cubicBezTo>
                  <a:cubicBezTo>
                    <a:pt x="91" y="19"/>
                    <a:pt x="77" y="0"/>
                    <a:pt x="56" y="0"/>
                  </a:cubicBezTo>
                  <a:cubicBezTo>
                    <a:pt x="37" y="0"/>
                    <a:pt x="23" y="12"/>
                    <a:pt x="19" y="25"/>
                  </a:cubicBezTo>
                  <a:cubicBezTo>
                    <a:pt x="2" y="32"/>
                    <a:pt x="2" y="32"/>
                    <a:pt x="2" y="32"/>
                  </a:cubicBezTo>
                  <a:moveTo>
                    <a:pt x="35" y="39"/>
                  </a:moveTo>
                  <a:cubicBezTo>
                    <a:pt x="32" y="39"/>
                    <a:pt x="30" y="37"/>
                    <a:pt x="30" y="33"/>
                  </a:cubicBezTo>
                  <a:cubicBezTo>
                    <a:pt x="30" y="30"/>
                    <a:pt x="32" y="28"/>
                    <a:pt x="35" y="28"/>
                  </a:cubicBezTo>
                  <a:cubicBezTo>
                    <a:pt x="38" y="28"/>
                    <a:pt x="41" y="30"/>
                    <a:pt x="41" y="33"/>
                  </a:cubicBezTo>
                  <a:cubicBezTo>
                    <a:pt x="41" y="37"/>
                    <a:pt x="38" y="39"/>
                    <a:pt x="35" y="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93">
              <a:extLst>
                <a:ext uri="{FF2B5EF4-FFF2-40B4-BE49-F238E27FC236}">
                  <a16:creationId xmlns:a16="http://schemas.microsoft.com/office/drawing/2014/main" id="{4A3F09E9-7382-42EC-94B6-F68CA40AD24A}"/>
                </a:ext>
              </a:extLst>
            </p:cNvPr>
            <p:cNvSpPr>
              <a:spLocks noEditPoints="1"/>
            </p:cNvSpPr>
            <p:nvPr/>
          </p:nvSpPr>
          <p:spPr bwMode="auto">
            <a:xfrm>
              <a:off x="1638" y="2494"/>
              <a:ext cx="139" cy="197"/>
            </a:xfrm>
            <a:custGeom>
              <a:avLst/>
              <a:gdLst>
                <a:gd name="T0" fmla="*/ 48 w 95"/>
                <a:gd name="T1" fmla="*/ 0 h 135"/>
                <a:gd name="T2" fmla="*/ 0 w 95"/>
                <a:gd name="T3" fmla="*/ 48 h 135"/>
                <a:gd name="T4" fmla="*/ 48 w 95"/>
                <a:gd name="T5" fmla="*/ 135 h 135"/>
                <a:gd name="T6" fmla="*/ 95 w 95"/>
                <a:gd name="T7" fmla="*/ 48 h 135"/>
                <a:gd name="T8" fmla="*/ 48 w 95"/>
                <a:gd name="T9" fmla="*/ 0 h 135"/>
                <a:gd name="T10" fmla="*/ 48 w 95"/>
                <a:gd name="T11" fmla="*/ 55 h 135"/>
                <a:gd name="T12" fmla="*/ 33 w 95"/>
                <a:gd name="T13" fmla="*/ 41 h 135"/>
                <a:gd name="T14" fmla="*/ 48 w 95"/>
                <a:gd name="T15" fmla="*/ 26 h 135"/>
                <a:gd name="T16" fmla="*/ 62 w 95"/>
                <a:gd name="T17" fmla="*/ 41 h 135"/>
                <a:gd name="T18" fmla="*/ 48 w 95"/>
                <a:gd name="T19" fmla="*/ 5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5">
                  <a:moveTo>
                    <a:pt x="48" y="0"/>
                  </a:moveTo>
                  <a:cubicBezTo>
                    <a:pt x="21" y="0"/>
                    <a:pt x="0" y="21"/>
                    <a:pt x="0" y="48"/>
                  </a:cubicBezTo>
                  <a:cubicBezTo>
                    <a:pt x="0" y="74"/>
                    <a:pt x="48" y="135"/>
                    <a:pt x="48" y="135"/>
                  </a:cubicBezTo>
                  <a:cubicBezTo>
                    <a:pt x="48" y="135"/>
                    <a:pt x="95" y="74"/>
                    <a:pt x="95" y="48"/>
                  </a:cubicBezTo>
                  <a:cubicBezTo>
                    <a:pt x="95" y="21"/>
                    <a:pt x="74" y="0"/>
                    <a:pt x="48" y="0"/>
                  </a:cubicBezTo>
                  <a:close/>
                  <a:moveTo>
                    <a:pt x="48" y="55"/>
                  </a:moveTo>
                  <a:cubicBezTo>
                    <a:pt x="39" y="55"/>
                    <a:pt x="33" y="49"/>
                    <a:pt x="33" y="41"/>
                  </a:cubicBezTo>
                  <a:cubicBezTo>
                    <a:pt x="33" y="32"/>
                    <a:pt x="39" y="26"/>
                    <a:pt x="48" y="26"/>
                  </a:cubicBezTo>
                  <a:cubicBezTo>
                    <a:pt x="56" y="26"/>
                    <a:pt x="62" y="32"/>
                    <a:pt x="62" y="41"/>
                  </a:cubicBezTo>
                  <a:cubicBezTo>
                    <a:pt x="62" y="49"/>
                    <a:pt x="56" y="55"/>
                    <a:pt x="4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4">
              <a:extLst>
                <a:ext uri="{FF2B5EF4-FFF2-40B4-BE49-F238E27FC236}">
                  <a16:creationId xmlns:a16="http://schemas.microsoft.com/office/drawing/2014/main" id="{33E92BB9-063A-4E2D-9AB7-F17BDA083DCC}"/>
                </a:ext>
              </a:extLst>
            </p:cNvPr>
            <p:cNvSpPr>
              <a:spLocks noEditPoints="1"/>
            </p:cNvSpPr>
            <p:nvPr/>
          </p:nvSpPr>
          <p:spPr bwMode="auto">
            <a:xfrm>
              <a:off x="2172" y="1751"/>
              <a:ext cx="103" cy="147"/>
            </a:xfrm>
            <a:custGeom>
              <a:avLst/>
              <a:gdLst>
                <a:gd name="T0" fmla="*/ 35 w 71"/>
                <a:gd name="T1" fmla="*/ 0 h 101"/>
                <a:gd name="T2" fmla="*/ 0 w 71"/>
                <a:gd name="T3" fmla="*/ 35 h 101"/>
                <a:gd name="T4" fmla="*/ 35 w 71"/>
                <a:gd name="T5" fmla="*/ 101 h 101"/>
                <a:gd name="T6" fmla="*/ 71 w 71"/>
                <a:gd name="T7" fmla="*/ 35 h 101"/>
                <a:gd name="T8" fmla="*/ 35 w 71"/>
                <a:gd name="T9" fmla="*/ 0 h 101"/>
                <a:gd name="T10" fmla="*/ 35 w 71"/>
                <a:gd name="T11" fmla="*/ 41 h 101"/>
                <a:gd name="T12" fmla="*/ 24 w 71"/>
                <a:gd name="T13" fmla="*/ 30 h 101"/>
                <a:gd name="T14" fmla="*/ 35 w 71"/>
                <a:gd name="T15" fmla="*/ 19 h 101"/>
                <a:gd name="T16" fmla="*/ 46 w 71"/>
                <a:gd name="T17" fmla="*/ 30 h 101"/>
                <a:gd name="T18" fmla="*/ 35 w 71"/>
                <a:gd name="T19"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1">
                  <a:moveTo>
                    <a:pt x="35" y="0"/>
                  </a:moveTo>
                  <a:cubicBezTo>
                    <a:pt x="16" y="0"/>
                    <a:pt x="0" y="16"/>
                    <a:pt x="0" y="35"/>
                  </a:cubicBezTo>
                  <a:cubicBezTo>
                    <a:pt x="0" y="55"/>
                    <a:pt x="35" y="101"/>
                    <a:pt x="35" y="101"/>
                  </a:cubicBezTo>
                  <a:cubicBezTo>
                    <a:pt x="35" y="101"/>
                    <a:pt x="71" y="55"/>
                    <a:pt x="71" y="35"/>
                  </a:cubicBezTo>
                  <a:cubicBezTo>
                    <a:pt x="71" y="16"/>
                    <a:pt x="55" y="0"/>
                    <a:pt x="35" y="0"/>
                  </a:cubicBezTo>
                  <a:close/>
                  <a:moveTo>
                    <a:pt x="35" y="41"/>
                  </a:moveTo>
                  <a:cubicBezTo>
                    <a:pt x="29" y="41"/>
                    <a:pt x="24" y="36"/>
                    <a:pt x="24" y="30"/>
                  </a:cubicBezTo>
                  <a:cubicBezTo>
                    <a:pt x="24" y="24"/>
                    <a:pt x="29" y="19"/>
                    <a:pt x="35" y="19"/>
                  </a:cubicBezTo>
                  <a:cubicBezTo>
                    <a:pt x="41" y="19"/>
                    <a:pt x="46" y="24"/>
                    <a:pt x="46" y="30"/>
                  </a:cubicBezTo>
                  <a:cubicBezTo>
                    <a:pt x="46" y="36"/>
                    <a:pt x="41" y="41"/>
                    <a:pt x="35"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5">
              <a:extLst>
                <a:ext uri="{FF2B5EF4-FFF2-40B4-BE49-F238E27FC236}">
                  <a16:creationId xmlns:a16="http://schemas.microsoft.com/office/drawing/2014/main" id="{F141F3D0-187F-411D-81CB-82E9C892AC79}"/>
                </a:ext>
              </a:extLst>
            </p:cNvPr>
            <p:cNvSpPr>
              <a:spLocks/>
            </p:cNvSpPr>
            <p:nvPr/>
          </p:nvSpPr>
          <p:spPr bwMode="auto">
            <a:xfrm>
              <a:off x="1825" y="1121"/>
              <a:ext cx="76" cy="62"/>
            </a:xfrm>
            <a:custGeom>
              <a:avLst/>
              <a:gdLst>
                <a:gd name="T0" fmla="*/ 11 w 52"/>
                <a:gd name="T1" fmla="*/ 42 h 42"/>
                <a:gd name="T2" fmla="*/ 0 w 52"/>
                <a:gd name="T3" fmla="*/ 0 h 42"/>
                <a:gd name="T4" fmla="*/ 6 w 52"/>
                <a:gd name="T5" fmla="*/ 0 h 42"/>
                <a:gd name="T6" fmla="*/ 11 w 52"/>
                <a:gd name="T7" fmla="*/ 21 h 42"/>
                <a:gd name="T8" fmla="*/ 14 w 52"/>
                <a:gd name="T9" fmla="*/ 36 h 42"/>
                <a:gd name="T10" fmla="*/ 14 w 52"/>
                <a:gd name="T11" fmla="*/ 36 h 42"/>
                <a:gd name="T12" fmla="*/ 18 w 52"/>
                <a:gd name="T13" fmla="*/ 21 h 42"/>
                <a:gd name="T14" fmla="*/ 24 w 52"/>
                <a:gd name="T15" fmla="*/ 0 h 42"/>
                <a:gd name="T16" fmla="*/ 29 w 52"/>
                <a:gd name="T17" fmla="*/ 0 h 42"/>
                <a:gd name="T18" fmla="*/ 35 w 52"/>
                <a:gd name="T19" fmla="*/ 21 h 42"/>
                <a:gd name="T20" fmla="*/ 38 w 52"/>
                <a:gd name="T21" fmla="*/ 36 h 42"/>
                <a:gd name="T22" fmla="*/ 38 w 52"/>
                <a:gd name="T23" fmla="*/ 36 h 42"/>
                <a:gd name="T24" fmla="*/ 41 w 52"/>
                <a:gd name="T25" fmla="*/ 21 h 42"/>
                <a:gd name="T26" fmla="*/ 47 w 52"/>
                <a:gd name="T27" fmla="*/ 0 h 42"/>
                <a:gd name="T28" fmla="*/ 52 w 52"/>
                <a:gd name="T29" fmla="*/ 0 h 42"/>
                <a:gd name="T30" fmla="*/ 40 w 52"/>
                <a:gd name="T31" fmla="*/ 42 h 42"/>
                <a:gd name="T32" fmla="*/ 35 w 52"/>
                <a:gd name="T33" fmla="*/ 42 h 42"/>
                <a:gd name="T34" fmla="*/ 29 w 52"/>
                <a:gd name="T35" fmla="*/ 20 h 42"/>
                <a:gd name="T36" fmla="*/ 26 w 52"/>
                <a:gd name="T37" fmla="*/ 6 h 42"/>
                <a:gd name="T38" fmla="*/ 26 w 52"/>
                <a:gd name="T39" fmla="*/ 6 h 42"/>
                <a:gd name="T40" fmla="*/ 23 w 52"/>
                <a:gd name="T41" fmla="*/ 20 h 42"/>
                <a:gd name="T42" fmla="*/ 17 w 52"/>
                <a:gd name="T43" fmla="*/ 42 h 42"/>
                <a:gd name="T44" fmla="*/ 11 w 52"/>
                <a:gd name="T4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2">
                  <a:moveTo>
                    <a:pt x="11" y="42"/>
                  </a:moveTo>
                  <a:cubicBezTo>
                    <a:pt x="0" y="0"/>
                    <a:pt x="0" y="0"/>
                    <a:pt x="0" y="0"/>
                  </a:cubicBezTo>
                  <a:cubicBezTo>
                    <a:pt x="6" y="0"/>
                    <a:pt x="6" y="0"/>
                    <a:pt x="6" y="0"/>
                  </a:cubicBezTo>
                  <a:cubicBezTo>
                    <a:pt x="11" y="21"/>
                    <a:pt x="11" y="21"/>
                    <a:pt x="11" y="21"/>
                  </a:cubicBezTo>
                  <a:cubicBezTo>
                    <a:pt x="12" y="27"/>
                    <a:pt x="14" y="32"/>
                    <a:pt x="14" y="36"/>
                  </a:cubicBezTo>
                  <a:cubicBezTo>
                    <a:pt x="14" y="36"/>
                    <a:pt x="14" y="36"/>
                    <a:pt x="14" y="36"/>
                  </a:cubicBezTo>
                  <a:cubicBezTo>
                    <a:pt x="15" y="32"/>
                    <a:pt x="16" y="27"/>
                    <a:pt x="18" y="21"/>
                  </a:cubicBezTo>
                  <a:cubicBezTo>
                    <a:pt x="24" y="0"/>
                    <a:pt x="24" y="0"/>
                    <a:pt x="24" y="0"/>
                  </a:cubicBezTo>
                  <a:cubicBezTo>
                    <a:pt x="29" y="0"/>
                    <a:pt x="29" y="0"/>
                    <a:pt x="29" y="0"/>
                  </a:cubicBezTo>
                  <a:cubicBezTo>
                    <a:pt x="35" y="21"/>
                    <a:pt x="35" y="21"/>
                    <a:pt x="35" y="21"/>
                  </a:cubicBezTo>
                  <a:cubicBezTo>
                    <a:pt x="36" y="26"/>
                    <a:pt x="37" y="31"/>
                    <a:pt x="38" y="36"/>
                  </a:cubicBezTo>
                  <a:cubicBezTo>
                    <a:pt x="38" y="36"/>
                    <a:pt x="38" y="36"/>
                    <a:pt x="38" y="36"/>
                  </a:cubicBezTo>
                  <a:cubicBezTo>
                    <a:pt x="39" y="31"/>
                    <a:pt x="40" y="27"/>
                    <a:pt x="41" y="21"/>
                  </a:cubicBezTo>
                  <a:cubicBezTo>
                    <a:pt x="47" y="0"/>
                    <a:pt x="47" y="0"/>
                    <a:pt x="47" y="0"/>
                  </a:cubicBezTo>
                  <a:cubicBezTo>
                    <a:pt x="52" y="0"/>
                    <a:pt x="52" y="0"/>
                    <a:pt x="52" y="0"/>
                  </a:cubicBezTo>
                  <a:cubicBezTo>
                    <a:pt x="40" y="42"/>
                    <a:pt x="40" y="42"/>
                    <a:pt x="40" y="42"/>
                  </a:cubicBezTo>
                  <a:cubicBezTo>
                    <a:pt x="35" y="42"/>
                    <a:pt x="35" y="42"/>
                    <a:pt x="35" y="42"/>
                  </a:cubicBezTo>
                  <a:cubicBezTo>
                    <a:pt x="29" y="20"/>
                    <a:pt x="29" y="20"/>
                    <a:pt x="29" y="20"/>
                  </a:cubicBezTo>
                  <a:cubicBezTo>
                    <a:pt x="28" y="15"/>
                    <a:pt x="27" y="11"/>
                    <a:pt x="26" y="6"/>
                  </a:cubicBezTo>
                  <a:cubicBezTo>
                    <a:pt x="26" y="6"/>
                    <a:pt x="26" y="6"/>
                    <a:pt x="26" y="6"/>
                  </a:cubicBezTo>
                  <a:cubicBezTo>
                    <a:pt x="26" y="10"/>
                    <a:pt x="25" y="15"/>
                    <a:pt x="23" y="20"/>
                  </a:cubicBezTo>
                  <a:cubicBezTo>
                    <a:pt x="17" y="42"/>
                    <a:pt x="17" y="42"/>
                    <a:pt x="17" y="42"/>
                  </a:cubicBezTo>
                  <a:lnTo>
                    <a:pt x="1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6">
              <a:extLst>
                <a:ext uri="{FF2B5EF4-FFF2-40B4-BE49-F238E27FC236}">
                  <a16:creationId xmlns:a16="http://schemas.microsoft.com/office/drawing/2014/main" id="{B5B0899B-F939-4FBF-B7BB-119236C96097}"/>
                </a:ext>
              </a:extLst>
            </p:cNvPr>
            <p:cNvSpPr>
              <a:spLocks/>
            </p:cNvSpPr>
            <p:nvPr/>
          </p:nvSpPr>
          <p:spPr bwMode="auto">
            <a:xfrm>
              <a:off x="1906" y="1121"/>
              <a:ext cx="76" cy="62"/>
            </a:xfrm>
            <a:custGeom>
              <a:avLst/>
              <a:gdLst>
                <a:gd name="T0" fmla="*/ 11 w 52"/>
                <a:gd name="T1" fmla="*/ 42 h 42"/>
                <a:gd name="T2" fmla="*/ 0 w 52"/>
                <a:gd name="T3" fmla="*/ 0 h 42"/>
                <a:gd name="T4" fmla="*/ 6 w 52"/>
                <a:gd name="T5" fmla="*/ 0 h 42"/>
                <a:gd name="T6" fmla="*/ 11 w 52"/>
                <a:gd name="T7" fmla="*/ 21 h 42"/>
                <a:gd name="T8" fmla="*/ 14 w 52"/>
                <a:gd name="T9" fmla="*/ 36 h 42"/>
                <a:gd name="T10" fmla="*/ 14 w 52"/>
                <a:gd name="T11" fmla="*/ 36 h 42"/>
                <a:gd name="T12" fmla="*/ 17 w 52"/>
                <a:gd name="T13" fmla="*/ 21 h 42"/>
                <a:gd name="T14" fmla="*/ 23 w 52"/>
                <a:gd name="T15" fmla="*/ 0 h 42"/>
                <a:gd name="T16" fmla="*/ 29 w 52"/>
                <a:gd name="T17" fmla="*/ 0 h 42"/>
                <a:gd name="T18" fmla="*/ 34 w 52"/>
                <a:gd name="T19" fmla="*/ 21 h 42"/>
                <a:gd name="T20" fmla="*/ 37 w 52"/>
                <a:gd name="T21" fmla="*/ 36 h 42"/>
                <a:gd name="T22" fmla="*/ 37 w 52"/>
                <a:gd name="T23" fmla="*/ 36 h 42"/>
                <a:gd name="T24" fmla="*/ 41 w 52"/>
                <a:gd name="T25" fmla="*/ 21 h 42"/>
                <a:gd name="T26" fmla="*/ 46 w 52"/>
                <a:gd name="T27" fmla="*/ 0 h 42"/>
                <a:gd name="T28" fmla="*/ 52 w 52"/>
                <a:gd name="T29" fmla="*/ 0 h 42"/>
                <a:gd name="T30" fmla="*/ 40 w 52"/>
                <a:gd name="T31" fmla="*/ 42 h 42"/>
                <a:gd name="T32" fmla="*/ 34 w 52"/>
                <a:gd name="T33" fmla="*/ 42 h 42"/>
                <a:gd name="T34" fmla="*/ 29 w 52"/>
                <a:gd name="T35" fmla="*/ 20 h 42"/>
                <a:gd name="T36" fmla="*/ 26 w 52"/>
                <a:gd name="T37" fmla="*/ 6 h 42"/>
                <a:gd name="T38" fmla="*/ 26 w 52"/>
                <a:gd name="T39" fmla="*/ 6 h 42"/>
                <a:gd name="T40" fmla="*/ 22 w 52"/>
                <a:gd name="T41" fmla="*/ 20 h 42"/>
                <a:gd name="T42" fmla="*/ 16 w 52"/>
                <a:gd name="T43" fmla="*/ 42 h 42"/>
                <a:gd name="T44" fmla="*/ 11 w 52"/>
                <a:gd name="T4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2">
                  <a:moveTo>
                    <a:pt x="11" y="42"/>
                  </a:moveTo>
                  <a:cubicBezTo>
                    <a:pt x="0" y="0"/>
                    <a:pt x="0" y="0"/>
                    <a:pt x="0" y="0"/>
                  </a:cubicBezTo>
                  <a:cubicBezTo>
                    <a:pt x="6" y="0"/>
                    <a:pt x="6" y="0"/>
                    <a:pt x="6" y="0"/>
                  </a:cubicBezTo>
                  <a:cubicBezTo>
                    <a:pt x="11" y="21"/>
                    <a:pt x="11" y="21"/>
                    <a:pt x="11" y="21"/>
                  </a:cubicBezTo>
                  <a:cubicBezTo>
                    <a:pt x="12" y="27"/>
                    <a:pt x="13" y="32"/>
                    <a:pt x="14" y="36"/>
                  </a:cubicBezTo>
                  <a:cubicBezTo>
                    <a:pt x="14" y="36"/>
                    <a:pt x="14" y="36"/>
                    <a:pt x="14" y="36"/>
                  </a:cubicBezTo>
                  <a:cubicBezTo>
                    <a:pt x="15" y="32"/>
                    <a:pt x="16" y="27"/>
                    <a:pt x="17" y="21"/>
                  </a:cubicBezTo>
                  <a:cubicBezTo>
                    <a:pt x="23" y="0"/>
                    <a:pt x="23" y="0"/>
                    <a:pt x="23" y="0"/>
                  </a:cubicBezTo>
                  <a:cubicBezTo>
                    <a:pt x="29" y="0"/>
                    <a:pt x="29" y="0"/>
                    <a:pt x="29" y="0"/>
                  </a:cubicBezTo>
                  <a:cubicBezTo>
                    <a:pt x="34" y="21"/>
                    <a:pt x="34" y="21"/>
                    <a:pt x="34" y="21"/>
                  </a:cubicBezTo>
                  <a:cubicBezTo>
                    <a:pt x="35" y="26"/>
                    <a:pt x="36" y="31"/>
                    <a:pt x="37" y="36"/>
                  </a:cubicBezTo>
                  <a:cubicBezTo>
                    <a:pt x="37" y="36"/>
                    <a:pt x="37" y="36"/>
                    <a:pt x="37" y="36"/>
                  </a:cubicBezTo>
                  <a:cubicBezTo>
                    <a:pt x="38" y="31"/>
                    <a:pt x="39" y="27"/>
                    <a:pt x="41" y="21"/>
                  </a:cubicBezTo>
                  <a:cubicBezTo>
                    <a:pt x="46" y="0"/>
                    <a:pt x="46" y="0"/>
                    <a:pt x="46" y="0"/>
                  </a:cubicBezTo>
                  <a:cubicBezTo>
                    <a:pt x="52" y="0"/>
                    <a:pt x="52" y="0"/>
                    <a:pt x="52" y="0"/>
                  </a:cubicBezTo>
                  <a:cubicBezTo>
                    <a:pt x="40" y="42"/>
                    <a:pt x="40" y="42"/>
                    <a:pt x="40" y="42"/>
                  </a:cubicBezTo>
                  <a:cubicBezTo>
                    <a:pt x="34" y="42"/>
                    <a:pt x="34" y="42"/>
                    <a:pt x="34" y="42"/>
                  </a:cubicBezTo>
                  <a:cubicBezTo>
                    <a:pt x="29" y="20"/>
                    <a:pt x="29" y="20"/>
                    <a:pt x="29" y="20"/>
                  </a:cubicBezTo>
                  <a:cubicBezTo>
                    <a:pt x="27" y="15"/>
                    <a:pt x="26" y="11"/>
                    <a:pt x="26" y="6"/>
                  </a:cubicBezTo>
                  <a:cubicBezTo>
                    <a:pt x="26" y="6"/>
                    <a:pt x="26" y="6"/>
                    <a:pt x="26" y="6"/>
                  </a:cubicBezTo>
                  <a:cubicBezTo>
                    <a:pt x="25" y="10"/>
                    <a:pt x="24" y="15"/>
                    <a:pt x="22" y="20"/>
                  </a:cubicBezTo>
                  <a:cubicBezTo>
                    <a:pt x="16" y="42"/>
                    <a:pt x="16" y="42"/>
                    <a:pt x="16" y="42"/>
                  </a:cubicBezTo>
                  <a:lnTo>
                    <a:pt x="1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7">
              <a:extLst>
                <a:ext uri="{FF2B5EF4-FFF2-40B4-BE49-F238E27FC236}">
                  <a16:creationId xmlns:a16="http://schemas.microsoft.com/office/drawing/2014/main" id="{4474B015-0FDF-41D2-9965-12A96DAD69E4}"/>
                </a:ext>
              </a:extLst>
            </p:cNvPr>
            <p:cNvSpPr>
              <a:spLocks/>
            </p:cNvSpPr>
            <p:nvPr/>
          </p:nvSpPr>
          <p:spPr bwMode="auto">
            <a:xfrm>
              <a:off x="1984" y="1121"/>
              <a:ext cx="76" cy="62"/>
            </a:xfrm>
            <a:custGeom>
              <a:avLst/>
              <a:gdLst>
                <a:gd name="T0" fmla="*/ 11 w 52"/>
                <a:gd name="T1" fmla="*/ 42 h 42"/>
                <a:gd name="T2" fmla="*/ 0 w 52"/>
                <a:gd name="T3" fmla="*/ 0 h 42"/>
                <a:gd name="T4" fmla="*/ 6 w 52"/>
                <a:gd name="T5" fmla="*/ 0 h 42"/>
                <a:gd name="T6" fmla="*/ 11 w 52"/>
                <a:gd name="T7" fmla="*/ 21 h 42"/>
                <a:gd name="T8" fmla="*/ 14 w 52"/>
                <a:gd name="T9" fmla="*/ 36 h 42"/>
                <a:gd name="T10" fmla="*/ 15 w 52"/>
                <a:gd name="T11" fmla="*/ 36 h 42"/>
                <a:gd name="T12" fmla="*/ 18 w 52"/>
                <a:gd name="T13" fmla="*/ 21 h 42"/>
                <a:gd name="T14" fmla="*/ 24 w 52"/>
                <a:gd name="T15" fmla="*/ 0 h 42"/>
                <a:gd name="T16" fmla="*/ 29 w 52"/>
                <a:gd name="T17" fmla="*/ 0 h 42"/>
                <a:gd name="T18" fmla="*/ 35 w 52"/>
                <a:gd name="T19" fmla="*/ 21 h 42"/>
                <a:gd name="T20" fmla="*/ 38 w 52"/>
                <a:gd name="T21" fmla="*/ 36 h 42"/>
                <a:gd name="T22" fmla="*/ 38 w 52"/>
                <a:gd name="T23" fmla="*/ 36 h 42"/>
                <a:gd name="T24" fmla="*/ 41 w 52"/>
                <a:gd name="T25" fmla="*/ 21 h 42"/>
                <a:gd name="T26" fmla="*/ 47 w 52"/>
                <a:gd name="T27" fmla="*/ 0 h 42"/>
                <a:gd name="T28" fmla="*/ 52 w 52"/>
                <a:gd name="T29" fmla="*/ 0 h 42"/>
                <a:gd name="T30" fmla="*/ 40 w 52"/>
                <a:gd name="T31" fmla="*/ 42 h 42"/>
                <a:gd name="T32" fmla="*/ 35 w 52"/>
                <a:gd name="T33" fmla="*/ 42 h 42"/>
                <a:gd name="T34" fmla="*/ 29 w 52"/>
                <a:gd name="T35" fmla="*/ 20 h 42"/>
                <a:gd name="T36" fmla="*/ 26 w 52"/>
                <a:gd name="T37" fmla="*/ 6 h 42"/>
                <a:gd name="T38" fmla="*/ 26 w 52"/>
                <a:gd name="T39" fmla="*/ 6 h 42"/>
                <a:gd name="T40" fmla="*/ 23 w 52"/>
                <a:gd name="T41" fmla="*/ 20 h 42"/>
                <a:gd name="T42" fmla="*/ 17 w 52"/>
                <a:gd name="T43" fmla="*/ 42 h 42"/>
                <a:gd name="T44" fmla="*/ 11 w 52"/>
                <a:gd name="T4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2">
                  <a:moveTo>
                    <a:pt x="11" y="42"/>
                  </a:moveTo>
                  <a:cubicBezTo>
                    <a:pt x="0" y="0"/>
                    <a:pt x="0" y="0"/>
                    <a:pt x="0" y="0"/>
                  </a:cubicBezTo>
                  <a:cubicBezTo>
                    <a:pt x="6" y="0"/>
                    <a:pt x="6" y="0"/>
                    <a:pt x="6" y="0"/>
                  </a:cubicBezTo>
                  <a:cubicBezTo>
                    <a:pt x="11" y="21"/>
                    <a:pt x="11" y="21"/>
                    <a:pt x="11" y="21"/>
                  </a:cubicBezTo>
                  <a:cubicBezTo>
                    <a:pt x="12" y="27"/>
                    <a:pt x="14" y="32"/>
                    <a:pt x="14" y="36"/>
                  </a:cubicBezTo>
                  <a:cubicBezTo>
                    <a:pt x="15" y="36"/>
                    <a:pt x="15" y="36"/>
                    <a:pt x="15" y="36"/>
                  </a:cubicBezTo>
                  <a:cubicBezTo>
                    <a:pt x="15" y="32"/>
                    <a:pt x="17" y="27"/>
                    <a:pt x="18" y="21"/>
                  </a:cubicBezTo>
                  <a:cubicBezTo>
                    <a:pt x="24" y="0"/>
                    <a:pt x="24" y="0"/>
                    <a:pt x="24" y="0"/>
                  </a:cubicBezTo>
                  <a:cubicBezTo>
                    <a:pt x="29" y="0"/>
                    <a:pt x="29" y="0"/>
                    <a:pt x="29" y="0"/>
                  </a:cubicBezTo>
                  <a:cubicBezTo>
                    <a:pt x="35" y="21"/>
                    <a:pt x="35" y="21"/>
                    <a:pt x="35" y="21"/>
                  </a:cubicBezTo>
                  <a:cubicBezTo>
                    <a:pt x="36" y="26"/>
                    <a:pt x="37" y="31"/>
                    <a:pt x="38" y="36"/>
                  </a:cubicBezTo>
                  <a:cubicBezTo>
                    <a:pt x="38" y="36"/>
                    <a:pt x="38" y="36"/>
                    <a:pt x="38" y="36"/>
                  </a:cubicBezTo>
                  <a:cubicBezTo>
                    <a:pt x="39" y="31"/>
                    <a:pt x="40" y="27"/>
                    <a:pt x="41" y="21"/>
                  </a:cubicBezTo>
                  <a:cubicBezTo>
                    <a:pt x="47" y="0"/>
                    <a:pt x="47" y="0"/>
                    <a:pt x="47" y="0"/>
                  </a:cubicBezTo>
                  <a:cubicBezTo>
                    <a:pt x="52" y="0"/>
                    <a:pt x="52" y="0"/>
                    <a:pt x="52" y="0"/>
                  </a:cubicBezTo>
                  <a:cubicBezTo>
                    <a:pt x="40" y="42"/>
                    <a:pt x="40" y="42"/>
                    <a:pt x="40" y="42"/>
                  </a:cubicBezTo>
                  <a:cubicBezTo>
                    <a:pt x="35" y="42"/>
                    <a:pt x="35" y="42"/>
                    <a:pt x="35" y="42"/>
                  </a:cubicBezTo>
                  <a:cubicBezTo>
                    <a:pt x="29" y="20"/>
                    <a:pt x="29" y="20"/>
                    <a:pt x="29" y="20"/>
                  </a:cubicBezTo>
                  <a:cubicBezTo>
                    <a:pt x="28" y="15"/>
                    <a:pt x="27" y="11"/>
                    <a:pt x="26" y="6"/>
                  </a:cubicBezTo>
                  <a:cubicBezTo>
                    <a:pt x="26" y="6"/>
                    <a:pt x="26" y="6"/>
                    <a:pt x="26" y="6"/>
                  </a:cubicBezTo>
                  <a:cubicBezTo>
                    <a:pt x="26" y="10"/>
                    <a:pt x="25" y="15"/>
                    <a:pt x="23" y="20"/>
                  </a:cubicBezTo>
                  <a:cubicBezTo>
                    <a:pt x="17" y="42"/>
                    <a:pt x="17" y="42"/>
                    <a:pt x="17" y="42"/>
                  </a:cubicBezTo>
                  <a:lnTo>
                    <a:pt x="1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8">
              <a:extLst>
                <a:ext uri="{FF2B5EF4-FFF2-40B4-BE49-F238E27FC236}">
                  <a16:creationId xmlns:a16="http://schemas.microsoft.com/office/drawing/2014/main" id="{FFAF628C-9569-4118-91AD-10C52ADDE9F1}"/>
                </a:ext>
              </a:extLst>
            </p:cNvPr>
            <p:cNvSpPr>
              <a:spLocks/>
            </p:cNvSpPr>
            <p:nvPr/>
          </p:nvSpPr>
          <p:spPr bwMode="auto">
            <a:xfrm>
              <a:off x="1550" y="3092"/>
              <a:ext cx="16" cy="33"/>
            </a:xfrm>
            <a:custGeom>
              <a:avLst/>
              <a:gdLst>
                <a:gd name="T0" fmla="*/ 5 w 11"/>
                <a:gd name="T1" fmla="*/ 18 h 23"/>
                <a:gd name="T2" fmla="*/ 0 w 11"/>
                <a:gd name="T3" fmla="*/ 9 h 23"/>
                <a:gd name="T4" fmla="*/ 0 w 11"/>
                <a:gd name="T5" fmla="*/ 15 h 23"/>
                <a:gd name="T6" fmla="*/ 1 w 11"/>
                <a:gd name="T7" fmla="*/ 23 h 23"/>
                <a:gd name="T8" fmla="*/ 5 w 11"/>
                <a:gd name="T9" fmla="*/ 18 h 23"/>
              </a:gdLst>
              <a:ahLst/>
              <a:cxnLst>
                <a:cxn ang="0">
                  <a:pos x="T0" y="T1"/>
                </a:cxn>
                <a:cxn ang="0">
                  <a:pos x="T2" y="T3"/>
                </a:cxn>
                <a:cxn ang="0">
                  <a:pos x="T4" y="T5"/>
                </a:cxn>
                <a:cxn ang="0">
                  <a:pos x="T6" y="T7"/>
                </a:cxn>
                <a:cxn ang="0">
                  <a:pos x="T8" y="T9"/>
                </a:cxn>
              </a:cxnLst>
              <a:rect l="0" t="0" r="r" b="b"/>
              <a:pathLst>
                <a:path w="11" h="23">
                  <a:moveTo>
                    <a:pt x="5" y="18"/>
                  </a:moveTo>
                  <a:cubicBezTo>
                    <a:pt x="11" y="4"/>
                    <a:pt x="1" y="0"/>
                    <a:pt x="0" y="9"/>
                  </a:cubicBezTo>
                  <a:cubicBezTo>
                    <a:pt x="0" y="11"/>
                    <a:pt x="0" y="13"/>
                    <a:pt x="0" y="15"/>
                  </a:cubicBezTo>
                  <a:cubicBezTo>
                    <a:pt x="0" y="18"/>
                    <a:pt x="1" y="20"/>
                    <a:pt x="1" y="23"/>
                  </a:cubicBezTo>
                  <a:cubicBezTo>
                    <a:pt x="3" y="21"/>
                    <a:pt x="4" y="20"/>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9">
              <a:extLst>
                <a:ext uri="{FF2B5EF4-FFF2-40B4-BE49-F238E27FC236}">
                  <a16:creationId xmlns:a16="http://schemas.microsoft.com/office/drawing/2014/main" id="{9C4A613A-6B35-45B0-AB62-88EDEF664673}"/>
                </a:ext>
              </a:extLst>
            </p:cNvPr>
            <p:cNvSpPr>
              <a:spLocks/>
            </p:cNvSpPr>
            <p:nvPr/>
          </p:nvSpPr>
          <p:spPr bwMode="auto">
            <a:xfrm>
              <a:off x="1509" y="3112"/>
              <a:ext cx="12" cy="16"/>
            </a:xfrm>
            <a:custGeom>
              <a:avLst/>
              <a:gdLst>
                <a:gd name="T0" fmla="*/ 4 w 8"/>
                <a:gd name="T1" fmla="*/ 8 h 11"/>
                <a:gd name="T2" fmla="*/ 8 w 8"/>
                <a:gd name="T3" fmla="*/ 11 h 11"/>
                <a:gd name="T4" fmla="*/ 1 w 8"/>
                <a:gd name="T5" fmla="*/ 0 h 11"/>
                <a:gd name="T6" fmla="*/ 4 w 8"/>
                <a:gd name="T7" fmla="*/ 8 h 11"/>
              </a:gdLst>
              <a:ahLst/>
              <a:cxnLst>
                <a:cxn ang="0">
                  <a:pos x="T0" y="T1"/>
                </a:cxn>
                <a:cxn ang="0">
                  <a:pos x="T2" y="T3"/>
                </a:cxn>
                <a:cxn ang="0">
                  <a:pos x="T4" y="T5"/>
                </a:cxn>
                <a:cxn ang="0">
                  <a:pos x="T6" y="T7"/>
                </a:cxn>
              </a:cxnLst>
              <a:rect l="0" t="0" r="r" b="b"/>
              <a:pathLst>
                <a:path w="8" h="11">
                  <a:moveTo>
                    <a:pt x="4" y="8"/>
                  </a:moveTo>
                  <a:cubicBezTo>
                    <a:pt x="5" y="9"/>
                    <a:pt x="7" y="10"/>
                    <a:pt x="8" y="11"/>
                  </a:cubicBezTo>
                  <a:cubicBezTo>
                    <a:pt x="6" y="7"/>
                    <a:pt x="4" y="3"/>
                    <a:pt x="1" y="0"/>
                  </a:cubicBezTo>
                  <a:cubicBezTo>
                    <a:pt x="0" y="4"/>
                    <a:pt x="1" y="7"/>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0">
              <a:extLst>
                <a:ext uri="{FF2B5EF4-FFF2-40B4-BE49-F238E27FC236}">
                  <a16:creationId xmlns:a16="http://schemas.microsoft.com/office/drawing/2014/main" id="{6E6AA162-DA3C-4206-9107-37E90E9512E1}"/>
                </a:ext>
              </a:extLst>
            </p:cNvPr>
            <p:cNvSpPr>
              <a:spLocks/>
            </p:cNvSpPr>
            <p:nvPr/>
          </p:nvSpPr>
          <p:spPr bwMode="auto">
            <a:xfrm>
              <a:off x="1577" y="3133"/>
              <a:ext cx="27" cy="19"/>
            </a:xfrm>
            <a:custGeom>
              <a:avLst/>
              <a:gdLst>
                <a:gd name="T0" fmla="*/ 5 w 19"/>
                <a:gd name="T1" fmla="*/ 13 h 13"/>
                <a:gd name="T2" fmla="*/ 11 w 19"/>
                <a:gd name="T3" fmla="*/ 12 h 13"/>
                <a:gd name="T4" fmla="*/ 13 w 19"/>
                <a:gd name="T5" fmla="*/ 0 h 13"/>
                <a:gd name="T6" fmla="*/ 0 w 19"/>
                <a:gd name="T7" fmla="*/ 13 h 13"/>
                <a:gd name="T8" fmla="*/ 5 w 19"/>
                <a:gd name="T9" fmla="*/ 13 h 13"/>
              </a:gdLst>
              <a:ahLst/>
              <a:cxnLst>
                <a:cxn ang="0">
                  <a:pos x="T0" y="T1"/>
                </a:cxn>
                <a:cxn ang="0">
                  <a:pos x="T2" y="T3"/>
                </a:cxn>
                <a:cxn ang="0">
                  <a:pos x="T4" y="T5"/>
                </a:cxn>
                <a:cxn ang="0">
                  <a:pos x="T6" y="T7"/>
                </a:cxn>
                <a:cxn ang="0">
                  <a:pos x="T8" y="T9"/>
                </a:cxn>
              </a:cxnLst>
              <a:rect l="0" t="0" r="r" b="b"/>
              <a:pathLst>
                <a:path w="19" h="13">
                  <a:moveTo>
                    <a:pt x="5" y="13"/>
                  </a:moveTo>
                  <a:cubicBezTo>
                    <a:pt x="7" y="13"/>
                    <a:pt x="9" y="13"/>
                    <a:pt x="11" y="12"/>
                  </a:cubicBezTo>
                  <a:cubicBezTo>
                    <a:pt x="18" y="8"/>
                    <a:pt x="19" y="4"/>
                    <a:pt x="13" y="0"/>
                  </a:cubicBezTo>
                  <a:cubicBezTo>
                    <a:pt x="7" y="0"/>
                    <a:pt x="3" y="6"/>
                    <a:pt x="0" y="13"/>
                  </a:cubicBezTo>
                  <a:cubicBezTo>
                    <a:pt x="1" y="13"/>
                    <a:pt x="3" y="13"/>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1">
              <a:extLst>
                <a:ext uri="{FF2B5EF4-FFF2-40B4-BE49-F238E27FC236}">
                  <a16:creationId xmlns:a16="http://schemas.microsoft.com/office/drawing/2014/main" id="{6E42D31E-C924-43C4-9275-1494D6467F6C}"/>
                </a:ext>
              </a:extLst>
            </p:cNvPr>
            <p:cNvSpPr>
              <a:spLocks/>
            </p:cNvSpPr>
            <p:nvPr/>
          </p:nvSpPr>
          <p:spPr bwMode="auto">
            <a:xfrm>
              <a:off x="1534" y="3135"/>
              <a:ext cx="34" cy="84"/>
            </a:xfrm>
            <a:custGeom>
              <a:avLst/>
              <a:gdLst>
                <a:gd name="T0" fmla="*/ 23 w 23"/>
                <a:gd name="T1" fmla="*/ 14 h 57"/>
                <a:gd name="T2" fmla="*/ 13 w 23"/>
                <a:gd name="T3" fmla="*/ 7 h 57"/>
                <a:gd name="T4" fmla="*/ 9 w 23"/>
                <a:gd name="T5" fmla="*/ 0 h 57"/>
                <a:gd name="T6" fmla="*/ 0 w 23"/>
                <a:gd name="T7" fmla="*/ 3 h 57"/>
                <a:gd name="T8" fmla="*/ 8 w 23"/>
                <a:gd name="T9" fmla="*/ 55 h 57"/>
                <a:gd name="T10" fmla="*/ 7 w 23"/>
                <a:gd name="T11" fmla="*/ 57 h 57"/>
                <a:gd name="T12" fmla="*/ 14 w 23"/>
                <a:gd name="T13" fmla="*/ 57 h 57"/>
                <a:gd name="T14" fmla="*/ 23 w 23"/>
                <a:gd name="T15" fmla="*/ 57 h 57"/>
                <a:gd name="T16" fmla="*/ 23 w 23"/>
                <a:gd name="T17"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4"/>
                  </a:moveTo>
                  <a:cubicBezTo>
                    <a:pt x="19" y="12"/>
                    <a:pt x="16" y="10"/>
                    <a:pt x="13" y="7"/>
                  </a:cubicBezTo>
                  <a:cubicBezTo>
                    <a:pt x="12" y="6"/>
                    <a:pt x="10" y="3"/>
                    <a:pt x="9" y="0"/>
                  </a:cubicBezTo>
                  <a:cubicBezTo>
                    <a:pt x="6" y="2"/>
                    <a:pt x="3" y="3"/>
                    <a:pt x="0" y="3"/>
                  </a:cubicBezTo>
                  <a:cubicBezTo>
                    <a:pt x="5" y="20"/>
                    <a:pt x="7" y="38"/>
                    <a:pt x="8" y="55"/>
                  </a:cubicBezTo>
                  <a:cubicBezTo>
                    <a:pt x="8" y="56"/>
                    <a:pt x="8" y="57"/>
                    <a:pt x="7" y="57"/>
                  </a:cubicBezTo>
                  <a:cubicBezTo>
                    <a:pt x="14" y="57"/>
                    <a:pt x="14" y="57"/>
                    <a:pt x="14" y="57"/>
                  </a:cubicBezTo>
                  <a:cubicBezTo>
                    <a:pt x="23" y="57"/>
                    <a:pt x="23" y="57"/>
                    <a:pt x="23" y="57"/>
                  </a:cubicBezTo>
                  <a:cubicBezTo>
                    <a:pt x="19" y="43"/>
                    <a:pt x="18" y="28"/>
                    <a:pt x="2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2">
              <a:extLst>
                <a:ext uri="{FF2B5EF4-FFF2-40B4-BE49-F238E27FC236}">
                  <a16:creationId xmlns:a16="http://schemas.microsoft.com/office/drawing/2014/main" id="{428634C4-4C0E-4320-BC98-C9307ECB69FB}"/>
                </a:ext>
              </a:extLst>
            </p:cNvPr>
            <p:cNvSpPr>
              <a:spLocks/>
            </p:cNvSpPr>
            <p:nvPr/>
          </p:nvSpPr>
          <p:spPr bwMode="auto">
            <a:xfrm>
              <a:off x="1439" y="3017"/>
              <a:ext cx="233" cy="203"/>
            </a:xfrm>
            <a:custGeom>
              <a:avLst/>
              <a:gdLst>
                <a:gd name="T0" fmla="*/ 120 w 159"/>
                <a:gd name="T1" fmla="*/ 16 h 139"/>
                <a:gd name="T2" fmla="*/ 79 w 159"/>
                <a:gd name="T3" fmla="*/ 0 h 139"/>
                <a:gd name="T4" fmla="*/ 38 w 159"/>
                <a:gd name="T5" fmla="*/ 16 h 139"/>
                <a:gd name="T6" fmla="*/ 32 w 159"/>
                <a:gd name="T7" fmla="*/ 99 h 139"/>
                <a:gd name="T8" fmla="*/ 42 w 159"/>
                <a:gd name="T9" fmla="*/ 129 h 139"/>
                <a:gd name="T10" fmla="*/ 47 w 159"/>
                <a:gd name="T11" fmla="*/ 138 h 139"/>
                <a:gd name="T12" fmla="*/ 67 w 159"/>
                <a:gd name="T13" fmla="*/ 138 h 139"/>
                <a:gd name="T14" fmla="*/ 59 w 159"/>
                <a:gd name="T15" fmla="*/ 85 h 139"/>
                <a:gd name="T16" fmla="*/ 59 w 159"/>
                <a:gd name="T17" fmla="*/ 83 h 139"/>
                <a:gd name="T18" fmla="*/ 51 w 159"/>
                <a:gd name="T19" fmla="*/ 80 h 139"/>
                <a:gd name="T20" fmla="*/ 42 w 159"/>
                <a:gd name="T21" fmla="*/ 66 h 139"/>
                <a:gd name="T22" fmla="*/ 62 w 159"/>
                <a:gd name="T23" fmla="*/ 75 h 139"/>
                <a:gd name="T24" fmla="*/ 63 w 159"/>
                <a:gd name="T25" fmla="*/ 78 h 139"/>
                <a:gd name="T26" fmla="*/ 72 w 159"/>
                <a:gd name="T27" fmla="*/ 77 h 139"/>
                <a:gd name="T28" fmla="*/ 77 w 159"/>
                <a:gd name="T29" fmla="*/ 49 h 139"/>
                <a:gd name="T30" fmla="*/ 88 w 159"/>
                <a:gd name="T31" fmla="*/ 60 h 139"/>
                <a:gd name="T32" fmla="*/ 79 w 159"/>
                <a:gd name="T33" fmla="*/ 78 h 139"/>
                <a:gd name="T34" fmla="*/ 81 w 159"/>
                <a:gd name="T35" fmla="*/ 81 h 139"/>
                <a:gd name="T36" fmla="*/ 90 w 159"/>
                <a:gd name="T37" fmla="*/ 90 h 139"/>
                <a:gd name="T38" fmla="*/ 94 w 159"/>
                <a:gd name="T39" fmla="*/ 83 h 139"/>
                <a:gd name="T40" fmla="*/ 108 w 159"/>
                <a:gd name="T41" fmla="*/ 74 h 139"/>
                <a:gd name="T42" fmla="*/ 117 w 159"/>
                <a:gd name="T43" fmla="*/ 86 h 139"/>
                <a:gd name="T44" fmla="*/ 92 w 159"/>
                <a:gd name="T45" fmla="*/ 96 h 139"/>
                <a:gd name="T46" fmla="*/ 91 w 159"/>
                <a:gd name="T47" fmla="*/ 102 h 139"/>
                <a:gd name="T48" fmla="*/ 94 w 159"/>
                <a:gd name="T49" fmla="*/ 136 h 139"/>
                <a:gd name="T50" fmla="*/ 94 w 159"/>
                <a:gd name="T51" fmla="*/ 138 h 139"/>
                <a:gd name="T52" fmla="*/ 111 w 159"/>
                <a:gd name="T53" fmla="*/ 138 h 139"/>
                <a:gd name="T54" fmla="*/ 116 w 159"/>
                <a:gd name="T55" fmla="*/ 129 h 139"/>
                <a:gd name="T56" fmla="*/ 127 w 159"/>
                <a:gd name="T57" fmla="*/ 99 h 139"/>
                <a:gd name="T58" fmla="*/ 120 w 159"/>
                <a:gd name="T59"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39">
                  <a:moveTo>
                    <a:pt x="120" y="16"/>
                  </a:moveTo>
                  <a:cubicBezTo>
                    <a:pt x="113" y="8"/>
                    <a:pt x="103" y="0"/>
                    <a:pt x="79" y="0"/>
                  </a:cubicBezTo>
                  <a:cubicBezTo>
                    <a:pt x="56" y="0"/>
                    <a:pt x="46" y="8"/>
                    <a:pt x="38" y="16"/>
                  </a:cubicBezTo>
                  <a:cubicBezTo>
                    <a:pt x="0" y="54"/>
                    <a:pt x="29" y="94"/>
                    <a:pt x="32" y="99"/>
                  </a:cubicBezTo>
                  <a:cubicBezTo>
                    <a:pt x="35" y="104"/>
                    <a:pt x="41" y="119"/>
                    <a:pt x="42" y="129"/>
                  </a:cubicBezTo>
                  <a:cubicBezTo>
                    <a:pt x="43" y="139"/>
                    <a:pt x="47" y="138"/>
                    <a:pt x="47" y="138"/>
                  </a:cubicBezTo>
                  <a:cubicBezTo>
                    <a:pt x="67" y="138"/>
                    <a:pt x="67" y="138"/>
                    <a:pt x="67" y="138"/>
                  </a:cubicBezTo>
                  <a:cubicBezTo>
                    <a:pt x="66" y="121"/>
                    <a:pt x="65" y="101"/>
                    <a:pt x="59" y="85"/>
                  </a:cubicBezTo>
                  <a:cubicBezTo>
                    <a:pt x="59" y="84"/>
                    <a:pt x="59" y="84"/>
                    <a:pt x="59" y="83"/>
                  </a:cubicBezTo>
                  <a:cubicBezTo>
                    <a:pt x="56" y="83"/>
                    <a:pt x="53" y="82"/>
                    <a:pt x="51" y="80"/>
                  </a:cubicBezTo>
                  <a:cubicBezTo>
                    <a:pt x="46" y="78"/>
                    <a:pt x="40" y="72"/>
                    <a:pt x="42" y="66"/>
                  </a:cubicBezTo>
                  <a:cubicBezTo>
                    <a:pt x="47" y="49"/>
                    <a:pt x="58" y="66"/>
                    <a:pt x="62" y="75"/>
                  </a:cubicBezTo>
                  <a:cubicBezTo>
                    <a:pt x="62" y="76"/>
                    <a:pt x="63" y="77"/>
                    <a:pt x="63" y="78"/>
                  </a:cubicBezTo>
                  <a:cubicBezTo>
                    <a:pt x="66" y="78"/>
                    <a:pt x="69" y="78"/>
                    <a:pt x="72" y="77"/>
                  </a:cubicBezTo>
                  <a:cubicBezTo>
                    <a:pt x="69" y="66"/>
                    <a:pt x="68" y="52"/>
                    <a:pt x="77" y="49"/>
                  </a:cubicBezTo>
                  <a:cubicBezTo>
                    <a:pt x="83" y="47"/>
                    <a:pt x="88" y="55"/>
                    <a:pt x="88" y="60"/>
                  </a:cubicBezTo>
                  <a:cubicBezTo>
                    <a:pt x="88" y="67"/>
                    <a:pt x="85" y="73"/>
                    <a:pt x="79" y="78"/>
                  </a:cubicBezTo>
                  <a:cubicBezTo>
                    <a:pt x="80" y="79"/>
                    <a:pt x="80" y="80"/>
                    <a:pt x="81" y="81"/>
                  </a:cubicBezTo>
                  <a:cubicBezTo>
                    <a:pt x="83" y="84"/>
                    <a:pt x="86" y="88"/>
                    <a:pt x="90" y="90"/>
                  </a:cubicBezTo>
                  <a:cubicBezTo>
                    <a:pt x="91" y="88"/>
                    <a:pt x="92" y="85"/>
                    <a:pt x="94" y="83"/>
                  </a:cubicBezTo>
                  <a:cubicBezTo>
                    <a:pt x="97" y="79"/>
                    <a:pt x="102" y="73"/>
                    <a:pt x="108" y="74"/>
                  </a:cubicBezTo>
                  <a:cubicBezTo>
                    <a:pt x="113" y="74"/>
                    <a:pt x="118" y="80"/>
                    <a:pt x="117" y="86"/>
                  </a:cubicBezTo>
                  <a:cubicBezTo>
                    <a:pt x="114" y="97"/>
                    <a:pt x="102" y="99"/>
                    <a:pt x="92" y="96"/>
                  </a:cubicBezTo>
                  <a:cubicBezTo>
                    <a:pt x="91" y="99"/>
                    <a:pt x="91" y="101"/>
                    <a:pt x="91" y="102"/>
                  </a:cubicBezTo>
                  <a:cubicBezTo>
                    <a:pt x="89" y="113"/>
                    <a:pt x="90" y="125"/>
                    <a:pt x="94" y="136"/>
                  </a:cubicBezTo>
                  <a:cubicBezTo>
                    <a:pt x="94" y="137"/>
                    <a:pt x="94" y="138"/>
                    <a:pt x="94" y="138"/>
                  </a:cubicBezTo>
                  <a:cubicBezTo>
                    <a:pt x="111" y="138"/>
                    <a:pt x="111" y="138"/>
                    <a:pt x="111" y="138"/>
                  </a:cubicBezTo>
                  <a:cubicBezTo>
                    <a:pt x="111" y="138"/>
                    <a:pt x="115" y="139"/>
                    <a:pt x="116" y="129"/>
                  </a:cubicBezTo>
                  <a:cubicBezTo>
                    <a:pt x="118" y="119"/>
                    <a:pt x="124" y="104"/>
                    <a:pt x="127" y="99"/>
                  </a:cubicBezTo>
                  <a:cubicBezTo>
                    <a:pt x="130" y="94"/>
                    <a:pt x="159" y="54"/>
                    <a:pt x="12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3">
              <a:extLst>
                <a:ext uri="{FF2B5EF4-FFF2-40B4-BE49-F238E27FC236}">
                  <a16:creationId xmlns:a16="http://schemas.microsoft.com/office/drawing/2014/main" id="{9E513B1F-7C77-4991-9FAD-B74D8053AE64}"/>
                </a:ext>
              </a:extLst>
            </p:cNvPr>
            <p:cNvSpPr>
              <a:spLocks/>
            </p:cNvSpPr>
            <p:nvPr/>
          </p:nvSpPr>
          <p:spPr bwMode="auto">
            <a:xfrm>
              <a:off x="1507" y="3229"/>
              <a:ext cx="100" cy="17"/>
            </a:xfrm>
            <a:custGeom>
              <a:avLst/>
              <a:gdLst>
                <a:gd name="T0" fmla="*/ 63 w 69"/>
                <a:gd name="T1" fmla="*/ 0 h 12"/>
                <a:gd name="T2" fmla="*/ 6 w 69"/>
                <a:gd name="T3" fmla="*/ 0 h 12"/>
                <a:gd name="T4" fmla="*/ 0 w 69"/>
                <a:gd name="T5" fmla="*/ 6 h 12"/>
                <a:gd name="T6" fmla="*/ 6 w 69"/>
                <a:gd name="T7" fmla="*/ 12 h 12"/>
                <a:gd name="T8" fmla="*/ 63 w 69"/>
                <a:gd name="T9" fmla="*/ 12 h 12"/>
                <a:gd name="T10" fmla="*/ 69 w 69"/>
                <a:gd name="T11" fmla="*/ 6 h 12"/>
                <a:gd name="T12" fmla="*/ 63 w 6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0"/>
                  </a:moveTo>
                  <a:cubicBezTo>
                    <a:pt x="6" y="0"/>
                    <a:pt x="6" y="0"/>
                    <a:pt x="6" y="0"/>
                  </a:cubicBezTo>
                  <a:cubicBezTo>
                    <a:pt x="2" y="0"/>
                    <a:pt x="0" y="2"/>
                    <a:pt x="0" y="6"/>
                  </a:cubicBezTo>
                  <a:cubicBezTo>
                    <a:pt x="0" y="9"/>
                    <a:pt x="2" y="12"/>
                    <a:pt x="6" y="12"/>
                  </a:cubicBezTo>
                  <a:cubicBezTo>
                    <a:pt x="63" y="12"/>
                    <a:pt x="63" y="12"/>
                    <a:pt x="63" y="12"/>
                  </a:cubicBezTo>
                  <a:cubicBezTo>
                    <a:pt x="67" y="12"/>
                    <a:pt x="69" y="9"/>
                    <a:pt x="69" y="6"/>
                  </a:cubicBezTo>
                  <a:cubicBezTo>
                    <a:pt x="69" y="2"/>
                    <a:pt x="67" y="0"/>
                    <a:pt x="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4">
              <a:extLst>
                <a:ext uri="{FF2B5EF4-FFF2-40B4-BE49-F238E27FC236}">
                  <a16:creationId xmlns:a16="http://schemas.microsoft.com/office/drawing/2014/main" id="{A45008E7-60F9-424B-8A17-34D2B9CBA788}"/>
                </a:ext>
              </a:extLst>
            </p:cNvPr>
            <p:cNvSpPr>
              <a:spLocks/>
            </p:cNvSpPr>
            <p:nvPr/>
          </p:nvSpPr>
          <p:spPr bwMode="auto">
            <a:xfrm>
              <a:off x="1508" y="3251"/>
              <a:ext cx="98" cy="16"/>
            </a:xfrm>
            <a:custGeom>
              <a:avLst/>
              <a:gdLst>
                <a:gd name="T0" fmla="*/ 61 w 67"/>
                <a:gd name="T1" fmla="*/ 0 h 11"/>
                <a:gd name="T2" fmla="*/ 6 w 67"/>
                <a:gd name="T3" fmla="*/ 0 h 11"/>
                <a:gd name="T4" fmla="*/ 0 w 67"/>
                <a:gd name="T5" fmla="*/ 5 h 11"/>
                <a:gd name="T6" fmla="*/ 6 w 67"/>
                <a:gd name="T7" fmla="*/ 11 h 11"/>
                <a:gd name="T8" fmla="*/ 61 w 67"/>
                <a:gd name="T9" fmla="*/ 11 h 11"/>
                <a:gd name="T10" fmla="*/ 67 w 67"/>
                <a:gd name="T11" fmla="*/ 5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6" y="0"/>
                    <a:pt x="6" y="0"/>
                    <a:pt x="6" y="0"/>
                  </a:cubicBezTo>
                  <a:cubicBezTo>
                    <a:pt x="3" y="0"/>
                    <a:pt x="0" y="2"/>
                    <a:pt x="0" y="5"/>
                  </a:cubicBezTo>
                  <a:cubicBezTo>
                    <a:pt x="0" y="8"/>
                    <a:pt x="3" y="11"/>
                    <a:pt x="6" y="11"/>
                  </a:cubicBezTo>
                  <a:cubicBezTo>
                    <a:pt x="61" y="11"/>
                    <a:pt x="61" y="11"/>
                    <a:pt x="61" y="11"/>
                  </a:cubicBezTo>
                  <a:cubicBezTo>
                    <a:pt x="64" y="11"/>
                    <a:pt x="67" y="8"/>
                    <a:pt x="67" y="5"/>
                  </a:cubicBezTo>
                  <a:cubicBezTo>
                    <a:pt x="67" y="2"/>
                    <a:pt x="64"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5">
              <a:extLst>
                <a:ext uri="{FF2B5EF4-FFF2-40B4-BE49-F238E27FC236}">
                  <a16:creationId xmlns:a16="http://schemas.microsoft.com/office/drawing/2014/main" id="{832DDF1B-B264-4BBD-A996-46B8C8CD872C}"/>
                </a:ext>
              </a:extLst>
            </p:cNvPr>
            <p:cNvSpPr>
              <a:spLocks/>
            </p:cNvSpPr>
            <p:nvPr/>
          </p:nvSpPr>
          <p:spPr bwMode="auto">
            <a:xfrm>
              <a:off x="1530" y="3270"/>
              <a:ext cx="54" cy="13"/>
            </a:xfrm>
            <a:custGeom>
              <a:avLst/>
              <a:gdLst>
                <a:gd name="T0" fmla="*/ 32 w 37"/>
                <a:gd name="T1" fmla="*/ 0 h 9"/>
                <a:gd name="T2" fmla="*/ 5 w 37"/>
                <a:gd name="T3" fmla="*/ 0 h 9"/>
                <a:gd name="T4" fmla="*/ 0 w 37"/>
                <a:gd name="T5" fmla="*/ 5 h 9"/>
                <a:gd name="T6" fmla="*/ 5 w 37"/>
                <a:gd name="T7" fmla="*/ 9 h 9"/>
                <a:gd name="T8" fmla="*/ 32 w 37"/>
                <a:gd name="T9" fmla="*/ 9 h 9"/>
                <a:gd name="T10" fmla="*/ 37 w 37"/>
                <a:gd name="T11" fmla="*/ 5 h 9"/>
                <a:gd name="T12" fmla="*/ 32 w 3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7" h="9">
                  <a:moveTo>
                    <a:pt x="32" y="0"/>
                  </a:moveTo>
                  <a:cubicBezTo>
                    <a:pt x="5" y="0"/>
                    <a:pt x="5" y="0"/>
                    <a:pt x="5" y="0"/>
                  </a:cubicBezTo>
                  <a:cubicBezTo>
                    <a:pt x="2" y="0"/>
                    <a:pt x="0" y="2"/>
                    <a:pt x="0" y="5"/>
                  </a:cubicBezTo>
                  <a:cubicBezTo>
                    <a:pt x="0" y="7"/>
                    <a:pt x="2" y="9"/>
                    <a:pt x="5" y="9"/>
                  </a:cubicBezTo>
                  <a:cubicBezTo>
                    <a:pt x="32" y="9"/>
                    <a:pt x="32" y="9"/>
                    <a:pt x="32" y="9"/>
                  </a:cubicBezTo>
                  <a:cubicBezTo>
                    <a:pt x="35" y="9"/>
                    <a:pt x="37" y="7"/>
                    <a:pt x="37" y="5"/>
                  </a:cubicBezTo>
                  <a:cubicBezTo>
                    <a:pt x="37" y="2"/>
                    <a:pt x="35"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6">
              <a:extLst>
                <a:ext uri="{FF2B5EF4-FFF2-40B4-BE49-F238E27FC236}">
                  <a16:creationId xmlns:a16="http://schemas.microsoft.com/office/drawing/2014/main" id="{159334FF-1FBA-47B4-8F40-321EB9D0C0A2}"/>
                </a:ext>
              </a:extLst>
            </p:cNvPr>
            <p:cNvSpPr>
              <a:spLocks noEditPoints="1"/>
            </p:cNvSpPr>
            <p:nvPr/>
          </p:nvSpPr>
          <p:spPr bwMode="auto">
            <a:xfrm>
              <a:off x="1509" y="1365"/>
              <a:ext cx="161" cy="208"/>
            </a:xfrm>
            <a:custGeom>
              <a:avLst/>
              <a:gdLst>
                <a:gd name="T0" fmla="*/ 157 w 161"/>
                <a:gd name="T1" fmla="*/ 187 h 208"/>
                <a:gd name="T2" fmla="*/ 88 w 161"/>
                <a:gd name="T3" fmla="*/ 157 h 208"/>
                <a:gd name="T4" fmla="*/ 144 w 161"/>
                <a:gd name="T5" fmla="*/ 28 h 208"/>
                <a:gd name="T6" fmla="*/ 60 w 161"/>
                <a:gd name="T7" fmla="*/ 145 h 208"/>
                <a:gd name="T8" fmla="*/ 0 w 161"/>
                <a:gd name="T9" fmla="*/ 119 h 208"/>
                <a:gd name="T10" fmla="*/ 161 w 161"/>
                <a:gd name="T11" fmla="*/ 0 h 208"/>
                <a:gd name="T12" fmla="*/ 157 w 161"/>
                <a:gd name="T13" fmla="*/ 187 h 208"/>
                <a:gd name="T14" fmla="*/ 68 w 161"/>
                <a:gd name="T15" fmla="*/ 208 h 208"/>
                <a:gd name="T16" fmla="*/ 57 w 161"/>
                <a:gd name="T17" fmla="*/ 164 h 208"/>
                <a:gd name="T18" fmla="*/ 97 w 161"/>
                <a:gd name="T19" fmla="*/ 178 h 208"/>
                <a:gd name="T20" fmla="*/ 68 w 161"/>
                <a:gd name="T2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08">
                  <a:moveTo>
                    <a:pt x="157" y="187"/>
                  </a:moveTo>
                  <a:lnTo>
                    <a:pt x="88" y="157"/>
                  </a:lnTo>
                  <a:lnTo>
                    <a:pt x="144" y="28"/>
                  </a:lnTo>
                  <a:lnTo>
                    <a:pt x="60" y="145"/>
                  </a:lnTo>
                  <a:lnTo>
                    <a:pt x="0" y="119"/>
                  </a:lnTo>
                  <a:lnTo>
                    <a:pt x="161" y="0"/>
                  </a:lnTo>
                  <a:lnTo>
                    <a:pt x="157" y="187"/>
                  </a:lnTo>
                  <a:close/>
                  <a:moveTo>
                    <a:pt x="68" y="208"/>
                  </a:moveTo>
                  <a:lnTo>
                    <a:pt x="57" y="164"/>
                  </a:lnTo>
                  <a:lnTo>
                    <a:pt x="97" y="178"/>
                  </a:lnTo>
                  <a:lnTo>
                    <a:pt x="68"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7">
              <a:extLst>
                <a:ext uri="{FF2B5EF4-FFF2-40B4-BE49-F238E27FC236}">
                  <a16:creationId xmlns:a16="http://schemas.microsoft.com/office/drawing/2014/main" id="{2F6F97CB-DA31-4063-A582-08D1E712B0B8}"/>
                </a:ext>
              </a:extLst>
            </p:cNvPr>
            <p:cNvSpPr>
              <a:spLocks noEditPoints="1"/>
            </p:cNvSpPr>
            <p:nvPr/>
          </p:nvSpPr>
          <p:spPr bwMode="auto">
            <a:xfrm>
              <a:off x="2351" y="1295"/>
              <a:ext cx="148" cy="149"/>
            </a:xfrm>
            <a:custGeom>
              <a:avLst/>
              <a:gdLst>
                <a:gd name="T0" fmla="*/ 15 w 101"/>
                <a:gd name="T1" fmla="*/ 76 h 102"/>
                <a:gd name="T2" fmla="*/ 10 w 101"/>
                <a:gd name="T3" fmla="*/ 82 h 102"/>
                <a:gd name="T4" fmla="*/ 21 w 101"/>
                <a:gd name="T5" fmla="*/ 93 h 102"/>
                <a:gd name="T6" fmla="*/ 26 w 101"/>
                <a:gd name="T7" fmla="*/ 87 h 102"/>
                <a:gd name="T8" fmla="*/ 43 w 101"/>
                <a:gd name="T9" fmla="*/ 94 h 102"/>
                <a:gd name="T10" fmla="*/ 43 w 101"/>
                <a:gd name="T11" fmla="*/ 102 h 102"/>
                <a:gd name="T12" fmla="*/ 59 w 101"/>
                <a:gd name="T13" fmla="*/ 101 h 102"/>
                <a:gd name="T14" fmla="*/ 59 w 101"/>
                <a:gd name="T15" fmla="*/ 94 h 102"/>
                <a:gd name="T16" fmla="*/ 76 w 101"/>
                <a:gd name="T17" fmla="*/ 87 h 102"/>
                <a:gd name="T18" fmla="*/ 81 w 101"/>
                <a:gd name="T19" fmla="*/ 92 h 102"/>
                <a:gd name="T20" fmla="*/ 92 w 101"/>
                <a:gd name="T21" fmla="*/ 80 h 102"/>
                <a:gd name="T22" fmla="*/ 87 w 101"/>
                <a:gd name="T23" fmla="*/ 75 h 102"/>
                <a:gd name="T24" fmla="*/ 94 w 101"/>
                <a:gd name="T25" fmla="*/ 58 h 102"/>
                <a:gd name="T26" fmla="*/ 101 w 101"/>
                <a:gd name="T27" fmla="*/ 58 h 102"/>
                <a:gd name="T28" fmla="*/ 101 w 101"/>
                <a:gd name="T29" fmla="*/ 42 h 102"/>
                <a:gd name="T30" fmla="*/ 93 w 101"/>
                <a:gd name="T31" fmla="*/ 42 h 102"/>
                <a:gd name="T32" fmla="*/ 86 w 101"/>
                <a:gd name="T33" fmla="*/ 26 h 102"/>
                <a:gd name="T34" fmla="*/ 91 w 101"/>
                <a:gd name="T35" fmla="*/ 20 h 102"/>
                <a:gd name="T36" fmla="*/ 80 w 101"/>
                <a:gd name="T37" fmla="*/ 9 h 102"/>
                <a:gd name="T38" fmla="*/ 75 w 101"/>
                <a:gd name="T39" fmla="*/ 15 h 102"/>
                <a:gd name="T40" fmla="*/ 58 w 101"/>
                <a:gd name="T41" fmla="*/ 8 h 102"/>
                <a:gd name="T42" fmla="*/ 58 w 101"/>
                <a:gd name="T43" fmla="*/ 0 h 102"/>
                <a:gd name="T44" fmla="*/ 42 w 101"/>
                <a:gd name="T45" fmla="*/ 1 h 102"/>
                <a:gd name="T46" fmla="*/ 42 w 101"/>
                <a:gd name="T47" fmla="*/ 8 h 102"/>
                <a:gd name="T48" fmla="*/ 25 w 101"/>
                <a:gd name="T49" fmla="*/ 15 h 102"/>
                <a:gd name="T50" fmla="*/ 20 w 101"/>
                <a:gd name="T51" fmla="*/ 10 h 102"/>
                <a:gd name="T52" fmla="*/ 9 w 101"/>
                <a:gd name="T53" fmla="*/ 21 h 102"/>
                <a:gd name="T54" fmla="*/ 14 w 101"/>
                <a:gd name="T55" fmla="*/ 27 h 102"/>
                <a:gd name="T56" fmla="*/ 7 w 101"/>
                <a:gd name="T57" fmla="*/ 44 h 102"/>
                <a:gd name="T58" fmla="*/ 0 w 101"/>
                <a:gd name="T59" fmla="*/ 44 h 102"/>
                <a:gd name="T60" fmla="*/ 0 w 101"/>
                <a:gd name="T61" fmla="*/ 60 h 102"/>
                <a:gd name="T62" fmla="*/ 8 w 101"/>
                <a:gd name="T63" fmla="*/ 60 h 102"/>
                <a:gd name="T64" fmla="*/ 15 w 101"/>
                <a:gd name="T65" fmla="*/ 76 h 102"/>
                <a:gd name="T66" fmla="*/ 50 w 101"/>
                <a:gd name="T67" fmla="*/ 19 h 102"/>
                <a:gd name="T68" fmla="*/ 83 w 101"/>
                <a:gd name="T69" fmla="*/ 50 h 102"/>
                <a:gd name="T70" fmla="*/ 51 w 101"/>
                <a:gd name="T71" fmla="*/ 83 h 102"/>
                <a:gd name="T72" fmla="*/ 18 w 101"/>
                <a:gd name="T73" fmla="*/ 51 h 102"/>
                <a:gd name="T74" fmla="*/ 50 w 101"/>
                <a:gd name="T7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2">
                  <a:moveTo>
                    <a:pt x="15" y="76"/>
                  </a:moveTo>
                  <a:cubicBezTo>
                    <a:pt x="10" y="82"/>
                    <a:pt x="10" y="82"/>
                    <a:pt x="10" y="82"/>
                  </a:cubicBezTo>
                  <a:cubicBezTo>
                    <a:pt x="21" y="93"/>
                    <a:pt x="21" y="93"/>
                    <a:pt x="21" y="93"/>
                  </a:cubicBezTo>
                  <a:cubicBezTo>
                    <a:pt x="26" y="87"/>
                    <a:pt x="26" y="87"/>
                    <a:pt x="26" y="87"/>
                  </a:cubicBezTo>
                  <a:cubicBezTo>
                    <a:pt x="31" y="91"/>
                    <a:pt x="37" y="93"/>
                    <a:pt x="43" y="94"/>
                  </a:cubicBezTo>
                  <a:cubicBezTo>
                    <a:pt x="43" y="102"/>
                    <a:pt x="43" y="102"/>
                    <a:pt x="43" y="102"/>
                  </a:cubicBezTo>
                  <a:cubicBezTo>
                    <a:pt x="59" y="101"/>
                    <a:pt x="59" y="101"/>
                    <a:pt x="59" y="101"/>
                  </a:cubicBezTo>
                  <a:cubicBezTo>
                    <a:pt x="59" y="94"/>
                    <a:pt x="59" y="94"/>
                    <a:pt x="59" y="94"/>
                  </a:cubicBezTo>
                  <a:cubicBezTo>
                    <a:pt x="65" y="93"/>
                    <a:pt x="71" y="90"/>
                    <a:pt x="76" y="87"/>
                  </a:cubicBezTo>
                  <a:cubicBezTo>
                    <a:pt x="81" y="92"/>
                    <a:pt x="81" y="92"/>
                    <a:pt x="81" y="92"/>
                  </a:cubicBezTo>
                  <a:cubicBezTo>
                    <a:pt x="92" y="80"/>
                    <a:pt x="92" y="80"/>
                    <a:pt x="92" y="80"/>
                  </a:cubicBezTo>
                  <a:cubicBezTo>
                    <a:pt x="87" y="75"/>
                    <a:pt x="87" y="75"/>
                    <a:pt x="87" y="75"/>
                  </a:cubicBezTo>
                  <a:cubicBezTo>
                    <a:pt x="90" y="70"/>
                    <a:pt x="93" y="64"/>
                    <a:pt x="94" y="58"/>
                  </a:cubicBezTo>
                  <a:cubicBezTo>
                    <a:pt x="101" y="58"/>
                    <a:pt x="101" y="58"/>
                    <a:pt x="101" y="58"/>
                  </a:cubicBezTo>
                  <a:cubicBezTo>
                    <a:pt x="101" y="42"/>
                    <a:pt x="101" y="42"/>
                    <a:pt x="101" y="42"/>
                  </a:cubicBezTo>
                  <a:cubicBezTo>
                    <a:pt x="93" y="42"/>
                    <a:pt x="93" y="42"/>
                    <a:pt x="93" y="42"/>
                  </a:cubicBezTo>
                  <a:cubicBezTo>
                    <a:pt x="92" y="36"/>
                    <a:pt x="90" y="31"/>
                    <a:pt x="86" y="26"/>
                  </a:cubicBezTo>
                  <a:cubicBezTo>
                    <a:pt x="91" y="20"/>
                    <a:pt x="91" y="20"/>
                    <a:pt x="91" y="20"/>
                  </a:cubicBezTo>
                  <a:cubicBezTo>
                    <a:pt x="80" y="9"/>
                    <a:pt x="80" y="9"/>
                    <a:pt x="80" y="9"/>
                  </a:cubicBezTo>
                  <a:cubicBezTo>
                    <a:pt x="75" y="15"/>
                    <a:pt x="75" y="15"/>
                    <a:pt x="75" y="15"/>
                  </a:cubicBezTo>
                  <a:cubicBezTo>
                    <a:pt x="70" y="11"/>
                    <a:pt x="64" y="9"/>
                    <a:pt x="58" y="8"/>
                  </a:cubicBezTo>
                  <a:cubicBezTo>
                    <a:pt x="58" y="0"/>
                    <a:pt x="58" y="0"/>
                    <a:pt x="58" y="0"/>
                  </a:cubicBezTo>
                  <a:cubicBezTo>
                    <a:pt x="42" y="1"/>
                    <a:pt x="42" y="1"/>
                    <a:pt x="42" y="1"/>
                  </a:cubicBezTo>
                  <a:cubicBezTo>
                    <a:pt x="42" y="8"/>
                    <a:pt x="42" y="8"/>
                    <a:pt x="42" y="8"/>
                  </a:cubicBezTo>
                  <a:cubicBezTo>
                    <a:pt x="36" y="9"/>
                    <a:pt x="30" y="12"/>
                    <a:pt x="25" y="15"/>
                  </a:cubicBezTo>
                  <a:cubicBezTo>
                    <a:pt x="20" y="10"/>
                    <a:pt x="20" y="10"/>
                    <a:pt x="20" y="10"/>
                  </a:cubicBezTo>
                  <a:cubicBezTo>
                    <a:pt x="9" y="21"/>
                    <a:pt x="9" y="21"/>
                    <a:pt x="9" y="21"/>
                  </a:cubicBezTo>
                  <a:cubicBezTo>
                    <a:pt x="14" y="27"/>
                    <a:pt x="14" y="27"/>
                    <a:pt x="14" y="27"/>
                  </a:cubicBezTo>
                  <a:cubicBezTo>
                    <a:pt x="11" y="32"/>
                    <a:pt x="8" y="37"/>
                    <a:pt x="7" y="44"/>
                  </a:cubicBezTo>
                  <a:cubicBezTo>
                    <a:pt x="0" y="44"/>
                    <a:pt x="0" y="44"/>
                    <a:pt x="0" y="44"/>
                  </a:cubicBezTo>
                  <a:cubicBezTo>
                    <a:pt x="0" y="60"/>
                    <a:pt x="0" y="60"/>
                    <a:pt x="0" y="60"/>
                  </a:cubicBezTo>
                  <a:cubicBezTo>
                    <a:pt x="8" y="60"/>
                    <a:pt x="8" y="60"/>
                    <a:pt x="8" y="60"/>
                  </a:cubicBezTo>
                  <a:cubicBezTo>
                    <a:pt x="9" y="66"/>
                    <a:pt x="11" y="71"/>
                    <a:pt x="15" y="76"/>
                  </a:cubicBezTo>
                  <a:moveTo>
                    <a:pt x="50" y="19"/>
                  </a:moveTo>
                  <a:cubicBezTo>
                    <a:pt x="68" y="18"/>
                    <a:pt x="82" y="33"/>
                    <a:pt x="83" y="50"/>
                  </a:cubicBezTo>
                  <a:cubicBezTo>
                    <a:pt x="83" y="68"/>
                    <a:pt x="69" y="83"/>
                    <a:pt x="51" y="83"/>
                  </a:cubicBezTo>
                  <a:cubicBezTo>
                    <a:pt x="33" y="83"/>
                    <a:pt x="19" y="69"/>
                    <a:pt x="18" y="51"/>
                  </a:cubicBezTo>
                  <a:cubicBezTo>
                    <a:pt x="18" y="34"/>
                    <a:pt x="32" y="19"/>
                    <a:pt x="50"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8">
              <a:extLst>
                <a:ext uri="{FF2B5EF4-FFF2-40B4-BE49-F238E27FC236}">
                  <a16:creationId xmlns:a16="http://schemas.microsoft.com/office/drawing/2014/main" id="{5172F047-E5B0-4A52-8B94-58CBB9CE3001}"/>
                </a:ext>
              </a:extLst>
            </p:cNvPr>
            <p:cNvSpPr>
              <a:spLocks noEditPoints="1"/>
            </p:cNvSpPr>
            <p:nvPr/>
          </p:nvSpPr>
          <p:spPr bwMode="auto">
            <a:xfrm>
              <a:off x="2464" y="1228"/>
              <a:ext cx="99" cy="99"/>
            </a:xfrm>
            <a:custGeom>
              <a:avLst/>
              <a:gdLst>
                <a:gd name="T0" fmla="*/ 63 w 68"/>
                <a:gd name="T1" fmla="*/ 28 h 68"/>
                <a:gd name="T2" fmla="*/ 68 w 68"/>
                <a:gd name="T3" fmla="*/ 26 h 68"/>
                <a:gd name="T4" fmla="*/ 63 w 68"/>
                <a:gd name="T5" fmla="*/ 14 h 68"/>
                <a:gd name="T6" fmla="*/ 58 w 68"/>
                <a:gd name="T7" fmla="*/ 16 h 68"/>
                <a:gd name="T8" fmla="*/ 50 w 68"/>
                <a:gd name="T9" fmla="*/ 9 h 68"/>
                <a:gd name="T10" fmla="*/ 52 w 68"/>
                <a:gd name="T11" fmla="*/ 4 h 68"/>
                <a:gd name="T12" fmla="*/ 40 w 68"/>
                <a:gd name="T13" fmla="*/ 0 h 68"/>
                <a:gd name="T14" fmla="*/ 38 w 68"/>
                <a:gd name="T15" fmla="*/ 5 h 68"/>
                <a:gd name="T16" fmla="*/ 28 w 68"/>
                <a:gd name="T17" fmla="*/ 5 h 68"/>
                <a:gd name="T18" fmla="*/ 26 w 68"/>
                <a:gd name="T19" fmla="*/ 0 h 68"/>
                <a:gd name="T20" fmla="*/ 14 w 68"/>
                <a:gd name="T21" fmla="*/ 5 h 68"/>
                <a:gd name="T22" fmla="*/ 16 w 68"/>
                <a:gd name="T23" fmla="*/ 10 h 68"/>
                <a:gd name="T24" fmla="*/ 9 w 68"/>
                <a:gd name="T25" fmla="*/ 18 h 68"/>
                <a:gd name="T26" fmla="*/ 4 w 68"/>
                <a:gd name="T27" fmla="*/ 16 h 68"/>
                <a:gd name="T28" fmla="*/ 0 w 68"/>
                <a:gd name="T29" fmla="*/ 28 h 68"/>
                <a:gd name="T30" fmla="*/ 4 w 68"/>
                <a:gd name="T31" fmla="*/ 29 h 68"/>
                <a:gd name="T32" fmla="*/ 5 w 68"/>
                <a:gd name="T33" fmla="*/ 40 h 68"/>
                <a:gd name="T34" fmla="*/ 0 w 68"/>
                <a:gd name="T35" fmla="*/ 42 h 68"/>
                <a:gd name="T36" fmla="*/ 5 w 68"/>
                <a:gd name="T37" fmla="*/ 54 h 68"/>
                <a:gd name="T38" fmla="*/ 10 w 68"/>
                <a:gd name="T39" fmla="*/ 52 h 68"/>
                <a:gd name="T40" fmla="*/ 17 w 68"/>
                <a:gd name="T41" fmla="*/ 59 h 68"/>
                <a:gd name="T42" fmla="*/ 16 w 68"/>
                <a:gd name="T43" fmla="*/ 64 h 68"/>
                <a:gd name="T44" fmla="*/ 28 w 68"/>
                <a:gd name="T45" fmla="*/ 68 h 68"/>
                <a:gd name="T46" fmla="*/ 29 w 68"/>
                <a:gd name="T47" fmla="*/ 63 h 68"/>
                <a:gd name="T48" fmla="*/ 40 w 68"/>
                <a:gd name="T49" fmla="*/ 63 h 68"/>
                <a:gd name="T50" fmla="*/ 42 w 68"/>
                <a:gd name="T51" fmla="*/ 68 h 68"/>
                <a:gd name="T52" fmla="*/ 54 w 68"/>
                <a:gd name="T53" fmla="*/ 63 h 68"/>
                <a:gd name="T54" fmla="*/ 52 w 68"/>
                <a:gd name="T55" fmla="*/ 58 h 68"/>
                <a:gd name="T56" fmla="*/ 59 w 68"/>
                <a:gd name="T57" fmla="*/ 50 h 68"/>
                <a:gd name="T58" fmla="*/ 64 w 68"/>
                <a:gd name="T59" fmla="*/ 52 h 68"/>
                <a:gd name="T60" fmla="*/ 68 w 68"/>
                <a:gd name="T61" fmla="*/ 40 h 68"/>
                <a:gd name="T62" fmla="*/ 63 w 68"/>
                <a:gd name="T63" fmla="*/ 38 h 68"/>
                <a:gd name="T64" fmla="*/ 63 w 68"/>
                <a:gd name="T65" fmla="*/ 28 h 68"/>
                <a:gd name="T66" fmla="*/ 42 w 68"/>
                <a:gd name="T67" fmla="*/ 52 h 68"/>
                <a:gd name="T68" fmla="*/ 34 w 68"/>
                <a:gd name="T69" fmla="*/ 54 h 68"/>
                <a:gd name="T70" fmla="*/ 16 w 68"/>
                <a:gd name="T71" fmla="*/ 42 h 68"/>
                <a:gd name="T72" fmla="*/ 26 w 68"/>
                <a:gd name="T73" fmla="*/ 16 h 68"/>
                <a:gd name="T74" fmla="*/ 34 w 68"/>
                <a:gd name="T75" fmla="*/ 14 h 68"/>
                <a:gd name="T76" fmla="*/ 52 w 68"/>
                <a:gd name="T77" fmla="*/ 26 h 68"/>
                <a:gd name="T78" fmla="*/ 42 w 68"/>
                <a:gd name="T7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3" y="28"/>
                  </a:moveTo>
                  <a:cubicBezTo>
                    <a:pt x="68" y="26"/>
                    <a:pt x="68" y="26"/>
                    <a:pt x="68" y="26"/>
                  </a:cubicBezTo>
                  <a:cubicBezTo>
                    <a:pt x="63" y="14"/>
                    <a:pt x="63" y="14"/>
                    <a:pt x="63" y="14"/>
                  </a:cubicBezTo>
                  <a:cubicBezTo>
                    <a:pt x="58" y="16"/>
                    <a:pt x="58" y="16"/>
                    <a:pt x="58" y="16"/>
                  </a:cubicBezTo>
                  <a:cubicBezTo>
                    <a:pt x="56" y="13"/>
                    <a:pt x="53" y="11"/>
                    <a:pt x="50" y="9"/>
                  </a:cubicBezTo>
                  <a:cubicBezTo>
                    <a:pt x="52" y="4"/>
                    <a:pt x="52" y="4"/>
                    <a:pt x="52" y="4"/>
                  </a:cubicBezTo>
                  <a:cubicBezTo>
                    <a:pt x="40" y="0"/>
                    <a:pt x="40" y="0"/>
                    <a:pt x="40" y="0"/>
                  </a:cubicBezTo>
                  <a:cubicBezTo>
                    <a:pt x="38" y="5"/>
                    <a:pt x="38" y="5"/>
                    <a:pt x="38" y="5"/>
                  </a:cubicBezTo>
                  <a:cubicBezTo>
                    <a:pt x="35" y="4"/>
                    <a:pt x="31" y="4"/>
                    <a:pt x="28" y="5"/>
                  </a:cubicBezTo>
                  <a:cubicBezTo>
                    <a:pt x="26" y="0"/>
                    <a:pt x="26" y="0"/>
                    <a:pt x="26" y="0"/>
                  </a:cubicBezTo>
                  <a:cubicBezTo>
                    <a:pt x="14" y="5"/>
                    <a:pt x="14" y="5"/>
                    <a:pt x="14" y="5"/>
                  </a:cubicBezTo>
                  <a:cubicBezTo>
                    <a:pt x="16" y="10"/>
                    <a:pt x="16" y="10"/>
                    <a:pt x="16" y="10"/>
                  </a:cubicBezTo>
                  <a:cubicBezTo>
                    <a:pt x="13" y="12"/>
                    <a:pt x="11" y="15"/>
                    <a:pt x="9" y="18"/>
                  </a:cubicBezTo>
                  <a:cubicBezTo>
                    <a:pt x="4" y="16"/>
                    <a:pt x="4" y="16"/>
                    <a:pt x="4" y="16"/>
                  </a:cubicBezTo>
                  <a:cubicBezTo>
                    <a:pt x="0" y="28"/>
                    <a:pt x="0" y="28"/>
                    <a:pt x="0" y="28"/>
                  </a:cubicBezTo>
                  <a:cubicBezTo>
                    <a:pt x="4" y="29"/>
                    <a:pt x="4" y="29"/>
                    <a:pt x="4" y="29"/>
                  </a:cubicBezTo>
                  <a:cubicBezTo>
                    <a:pt x="4" y="33"/>
                    <a:pt x="4" y="37"/>
                    <a:pt x="5" y="40"/>
                  </a:cubicBezTo>
                  <a:cubicBezTo>
                    <a:pt x="0" y="42"/>
                    <a:pt x="0" y="42"/>
                    <a:pt x="0" y="42"/>
                  </a:cubicBezTo>
                  <a:cubicBezTo>
                    <a:pt x="5" y="54"/>
                    <a:pt x="5" y="54"/>
                    <a:pt x="5" y="54"/>
                  </a:cubicBezTo>
                  <a:cubicBezTo>
                    <a:pt x="10" y="52"/>
                    <a:pt x="10" y="52"/>
                    <a:pt x="10" y="52"/>
                  </a:cubicBezTo>
                  <a:cubicBezTo>
                    <a:pt x="12" y="55"/>
                    <a:pt x="14" y="57"/>
                    <a:pt x="17" y="59"/>
                  </a:cubicBezTo>
                  <a:cubicBezTo>
                    <a:pt x="16" y="64"/>
                    <a:pt x="16" y="64"/>
                    <a:pt x="16" y="64"/>
                  </a:cubicBezTo>
                  <a:cubicBezTo>
                    <a:pt x="28" y="68"/>
                    <a:pt x="28" y="68"/>
                    <a:pt x="28" y="68"/>
                  </a:cubicBezTo>
                  <a:cubicBezTo>
                    <a:pt x="29" y="63"/>
                    <a:pt x="29" y="63"/>
                    <a:pt x="29" y="63"/>
                  </a:cubicBezTo>
                  <a:cubicBezTo>
                    <a:pt x="33" y="64"/>
                    <a:pt x="36" y="64"/>
                    <a:pt x="40" y="63"/>
                  </a:cubicBezTo>
                  <a:cubicBezTo>
                    <a:pt x="42" y="68"/>
                    <a:pt x="42" y="68"/>
                    <a:pt x="42" y="68"/>
                  </a:cubicBezTo>
                  <a:cubicBezTo>
                    <a:pt x="54" y="63"/>
                    <a:pt x="54" y="63"/>
                    <a:pt x="54" y="63"/>
                  </a:cubicBezTo>
                  <a:cubicBezTo>
                    <a:pt x="52" y="58"/>
                    <a:pt x="52" y="58"/>
                    <a:pt x="52" y="58"/>
                  </a:cubicBezTo>
                  <a:cubicBezTo>
                    <a:pt x="54" y="56"/>
                    <a:pt x="57" y="53"/>
                    <a:pt x="59" y="50"/>
                  </a:cubicBezTo>
                  <a:cubicBezTo>
                    <a:pt x="64" y="52"/>
                    <a:pt x="64" y="52"/>
                    <a:pt x="64" y="52"/>
                  </a:cubicBezTo>
                  <a:cubicBezTo>
                    <a:pt x="68" y="40"/>
                    <a:pt x="68" y="40"/>
                    <a:pt x="68" y="40"/>
                  </a:cubicBezTo>
                  <a:cubicBezTo>
                    <a:pt x="63" y="38"/>
                    <a:pt x="63" y="38"/>
                    <a:pt x="63" y="38"/>
                  </a:cubicBezTo>
                  <a:cubicBezTo>
                    <a:pt x="64" y="35"/>
                    <a:pt x="64" y="31"/>
                    <a:pt x="63" y="28"/>
                  </a:cubicBezTo>
                  <a:moveTo>
                    <a:pt x="42" y="52"/>
                  </a:moveTo>
                  <a:cubicBezTo>
                    <a:pt x="39" y="53"/>
                    <a:pt x="37" y="54"/>
                    <a:pt x="34" y="54"/>
                  </a:cubicBezTo>
                  <a:cubicBezTo>
                    <a:pt x="26" y="54"/>
                    <a:pt x="19" y="49"/>
                    <a:pt x="16" y="42"/>
                  </a:cubicBezTo>
                  <a:cubicBezTo>
                    <a:pt x="11" y="32"/>
                    <a:pt x="16" y="20"/>
                    <a:pt x="26" y="16"/>
                  </a:cubicBezTo>
                  <a:cubicBezTo>
                    <a:pt x="28" y="15"/>
                    <a:pt x="31" y="14"/>
                    <a:pt x="34" y="14"/>
                  </a:cubicBezTo>
                  <a:cubicBezTo>
                    <a:pt x="42" y="14"/>
                    <a:pt x="49" y="19"/>
                    <a:pt x="52" y="26"/>
                  </a:cubicBezTo>
                  <a:cubicBezTo>
                    <a:pt x="57" y="36"/>
                    <a:pt x="52" y="48"/>
                    <a:pt x="42"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
              <a:extLst>
                <a:ext uri="{FF2B5EF4-FFF2-40B4-BE49-F238E27FC236}">
                  <a16:creationId xmlns:a16="http://schemas.microsoft.com/office/drawing/2014/main" id="{367CD2A4-A034-495B-9608-45E0242EB3DE}"/>
                </a:ext>
              </a:extLst>
            </p:cNvPr>
            <p:cNvSpPr>
              <a:spLocks/>
            </p:cNvSpPr>
            <p:nvPr/>
          </p:nvSpPr>
          <p:spPr bwMode="auto">
            <a:xfrm>
              <a:off x="2269" y="3026"/>
              <a:ext cx="163" cy="190"/>
            </a:xfrm>
            <a:custGeom>
              <a:avLst/>
              <a:gdLst>
                <a:gd name="T0" fmla="*/ 71 w 111"/>
                <a:gd name="T1" fmla="*/ 113 h 130"/>
                <a:gd name="T2" fmla="*/ 102 w 111"/>
                <a:gd name="T3" fmla="*/ 55 h 130"/>
                <a:gd name="T4" fmla="*/ 92 w 111"/>
                <a:gd name="T5" fmla="*/ 14 h 130"/>
                <a:gd name="T6" fmla="*/ 80 w 111"/>
                <a:gd name="T7" fmla="*/ 8 h 130"/>
                <a:gd name="T8" fmla="*/ 41 w 111"/>
                <a:gd name="T9" fmla="*/ 23 h 130"/>
                <a:gd name="T10" fmla="*/ 7 w 111"/>
                <a:gd name="T11" fmla="*/ 87 h 130"/>
                <a:gd name="T12" fmla="*/ 18 w 111"/>
                <a:gd name="T13" fmla="*/ 123 h 130"/>
                <a:gd name="T14" fmla="*/ 18 w 111"/>
                <a:gd name="T15" fmla="*/ 124 h 130"/>
                <a:gd name="T16" fmla="*/ 54 w 111"/>
                <a:gd name="T17" fmla="*/ 113 h 130"/>
                <a:gd name="T18" fmla="*/ 78 w 111"/>
                <a:gd name="T19" fmla="*/ 68 h 130"/>
                <a:gd name="T20" fmla="*/ 71 w 111"/>
                <a:gd name="T21" fmla="*/ 43 h 130"/>
                <a:gd name="T22" fmla="*/ 69 w 111"/>
                <a:gd name="T23" fmla="*/ 42 h 130"/>
                <a:gd name="T24" fmla="*/ 44 w 111"/>
                <a:gd name="T25" fmla="*/ 50 h 130"/>
                <a:gd name="T26" fmla="*/ 24 w 111"/>
                <a:gd name="T27" fmla="*/ 88 h 130"/>
                <a:gd name="T28" fmla="*/ 33 w 111"/>
                <a:gd name="T29" fmla="*/ 92 h 130"/>
                <a:gd name="T30" fmla="*/ 53 w 111"/>
                <a:gd name="T31" fmla="*/ 55 h 130"/>
                <a:gd name="T32" fmla="*/ 64 w 111"/>
                <a:gd name="T33" fmla="*/ 50 h 130"/>
                <a:gd name="T34" fmla="*/ 66 w 111"/>
                <a:gd name="T35" fmla="*/ 51 h 130"/>
                <a:gd name="T36" fmla="*/ 69 w 111"/>
                <a:gd name="T37" fmla="*/ 63 h 130"/>
                <a:gd name="T38" fmla="*/ 46 w 111"/>
                <a:gd name="T39" fmla="*/ 108 h 130"/>
                <a:gd name="T40" fmla="*/ 23 w 111"/>
                <a:gd name="T41" fmla="*/ 115 h 130"/>
                <a:gd name="T42" fmla="*/ 14 w 111"/>
                <a:gd name="T43" fmla="*/ 104 h 130"/>
                <a:gd name="T44" fmla="*/ 18 w 111"/>
                <a:gd name="T45" fmla="*/ 88 h 130"/>
                <a:gd name="T46" fmla="*/ 50 w 111"/>
                <a:gd name="T47" fmla="*/ 28 h 130"/>
                <a:gd name="T48" fmla="*/ 76 w 111"/>
                <a:gd name="T49" fmla="*/ 17 h 130"/>
                <a:gd name="T50" fmla="*/ 87 w 111"/>
                <a:gd name="T51" fmla="*/ 23 h 130"/>
                <a:gd name="T52" fmla="*/ 93 w 111"/>
                <a:gd name="T53" fmla="*/ 50 h 130"/>
                <a:gd name="T54" fmla="*/ 62 w 111"/>
                <a:gd name="T55" fmla="*/ 108 h 130"/>
                <a:gd name="T56" fmla="*/ 71 w 111"/>
                <a:gd name="T57" fmla="*/ 11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130">
                  <a:moveTo>
                    <a:pt x="71" y="113"/>
                  </a:moveTo>
                  <a:cubicBezTo>
                    <a:pt x="102" y="55"/>
                    <a:pt x="102" y="55"/>
                    <a:pt x="102" y="55"/>
                  </a:cubicBezTo>
                  <a:cubicBezTo>
                    <a:pt x="111" y="39"/>
                    <a:pt x="106" y="22"/>
                    <a:pt x="92" y="14"/>
                  </a:cubicBezTo>
                  <a:cubicBezTo>
                    <a:pt x="80" y="8"/>
                    <a:pt x="80" y="8"/>
                    <a:pt x="80" y="8"/>
                  </a:cubicBezTo>
                  <a:cubicBezTo>
                    <a:pt x="66" y="0"/>
                    <a:pt x="50" y="6"/>
                    <a:pt x="41" y="23"/>
                  </a:cubicBezTo>
                  <a:cubicBezTo>
                    <a:pt x="7" y="87"/>
                    <a:pt x="7" y="87"/>
                    <a:pt x="7" y="87"/>
                  </a:cubicBezTo>
                  <a:cubicBezTo>
                    <a:pt x="0" y="100"/>
                    <a:pt x="5" y="116"/>
                    <a:pt x="18" y="123"/>
                  </a:cubicBezTo>
                  <a:cubicBezTo>
                    <a:pt x="18" y="123"/>
                    <a:pt x="18" y="123"/>
                    <a:pt x="18" y="124"/>
                  </a:cubicBezTo>
                  <a:cubicBezTo>
                    <a:pt x="31" y="130"/>
                    <a:pt x="47" y="126"/>
                    <a:pt x="54" y="113"/>
                  </a:cubicBezTo>
                  <a:cubicBezTo>
                    <a:pt x="78" y="68"/>
                    <a:pt x="78" y="68"/>
                    <a:pt x="78" y="68"/>
                  </a:cubicBezTo>
                  <a:cubicBezTo>
                    <a:pt x="83" y="59"/>
                    <a:pt x="80" y="47"/>
                    <a:pt x="71" y="43"/>
                  </a:cubicBezTo>
                  <a:cubicBezTo>
                    <a:pt x="69" y="42"/>
                    <a:pt x="69" y="42"/>
                    <a:pt x="69" y="42"/>
                  </a:cubicBezTo>
                  <a:cubicBezTo>
                    <a:pt x="60" y="37"/>
                    <a:pt x="49" y="41"/>
                    <a:pt x="44" y="50"/>
                  </a:cubicBezTo>
                  <a:cubicBezTo>
                    <a:pt x="24" y="88"/>
                    <a:pt x="24" y="88"/>
                    <a:pt x="24" y="88"/>
                  </a:cubicBezTo>
                  <a:cubicBezTo>
                    <a:pt x="33" y="92"/>
                    <a:pt x="33" y="92"/>
                    <a:pt x="33" y="92"/>
                  </a:cubicBezTo>
                  <a:cubicBezTo>
                    <a:pt x="53" y="55"/>
                    <a:pt x="53" y="55"/>
                    <a:pt x="53" y="55"/>
                  </a:cubicBezTo>
                  <a:cubicBezTo>
                    <a:pt x="55" y="51"/>
                    <a:pt x="59" y="48"/>
                    <a:pt x="64" y="50"/>
                  </a:cubicBezTo>
                  <a:cubicBezTo>
                    <a:pt x="66" y="51"/>
                    <a:pt x="66" y="51"/>
                    <a:pt x="66" y="51"/>
                  </a:cubicBezTo>
                  <a:cubicBezTo>
                    <a:pt x="70" y="54"/>
                    <a:pt x="72" y="59"/>
                    <a:pt x="69" y="63"/>
                  </a:cubicBezTo>
                  <a:cubicBezTo>
                    <a:pt x="46" y="108"/>
                    <a:pt x="46" y="108"/>
                    <a:pt x="46" y="108"/>
                  </a:cubicBezTo>
                  <a:cubicBezTo>
                    <a:pt x="41" y="116"/>
                    <a:pt x="31" y="119"/>
                    <a:pt x="23" y="115"/>
                  </a:cubicBezTo>
                  <a:cubicBezTo>
                    <a:pt x="18" y="112"/>
                    <a:pt x="15" y="108"/>
                    <a:pt x="14" y="104"/>
                  </a:cubicBezTo>
                  <a:cubicBezTo>
                    <a:pt x="14" y="100"/>
                    <a:pt x="14" y="95"/>
                    <a:pt x="18" y="88"/>
                  </a:cubicBezTo>
                  <a:cubicBezTo>
                    <a:pt x="50" y="28"/>
                    <a:pt x="50" y="28"/>
                    <a:pt x="50" y="28"/>
                  </a:cubicBezTo>
                  <a:cubicBezTo>
                    <a:pt x="58" y="13"/>
                    <a:pt x="68" y="13"/>
                    <a:pt x="76" y="17"/>
                  </a:cubicBezTo>
                  <a:cubicBezTo>
                    <a:pt x="87" y="23"/>
                    <a:pt x="87" y="23"/>
                    <a:pt x="87" y="23"/>
                  </a:cubicBezTo>
                  <a:cubicBezTo>
                    <a:pt x="98" y="29"/>
                    <a:pt x="98" y="41"/>
                    <a:pt x="93" y="50"/>
                  </a:cubicBezTo>
                  <a:cubicBezTo>
                    <a:pt x="62" y="108"/>
                    <a:pt x="62" y="108"/>
                    <a:pt x="62" y="108"/>
                  </a:cubicBezTo>
                  <a:lnTo>
                    <a:pt x="7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10">
              <a:extLst>
                <a:ext uri="{FF2B5EF4-FFF2-40B4-BE49-F238E27FC236}">
                  <a16:creationId xmlns:a16="http://schemas.microsoft.com/office/drawing/2014/main" id="{1DCC88A4-0C6F-4081-A5A8-B2E5FD8647C0}"/>
                </a:ext>
              </a:extLst>
            </p:cNvPr>
            <p:cNvSpPr>
              <a:spLocks noChangeArrowheads="1"/>
            </p:cNvSpPr>
            <p:nvPr/>
          </p:nvSpPr>
          <p:spPr bwMode="auto">
            <a:xfrm>
              <a:off x="1128" y="1508"/>
              <a:ext cx="422" cy="42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11">
              <a:extLst>
                <a:ext uri="{FF2B5EF4-FFF2-40B4-BE49-F238E27FC236}">
                  <a16:creationId xmlns:a16="http://schemas.microsoft.com/office/drawing/2014/main" id="{81575950-E981-406F-AF01-B286D6AF4661}"/>
                </a:ext>
              </a:extLst>
            </p:cNvPr>
            <p:cNvSpPr>
              <a:spLocks noChangeArrowheads="1"/>
            </p:cNvSpPr>
            <p:nvPr/>
          </p:nvSpPr>
          <p:spPr bwMode="auto">
            <a:xfrm>
              <a:off x="1305" y="1773"/>
              <a:ext cx="69" cy="6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2">
              <a:extLst>
                <a:ext uri="{FF2B5EF4-FFF2-40B4-BE49-F238E27FC236}">
                  <a16:creationId xmlns:a16="http://schemas.microsoft.com/office/drawing/2014/main" id="{E352C93C-5F46-44EC-A733-92622D62E8DB}"/>
                </a:ext>
              </a:extLst>
            </p:cNvPr>
            <p:cNvSpPr>
              <a:spLocks/>
            </p:cNvSpPr>
            <p:nvPr/>
          </p:nvSpPr>
          <p:spPr bwMode="auto">
            <a:xfrm>
              <a:off x="1243" y="1681"/>
              <a:ext cx="192" cy="93"/>
            </a:xfrm>
            <a:custGeom>
              <a:avLst/>
              <a:gdLst>
                <a:gd name="T0" fmla="*/ 121 w 131"/>
                <a:gd name="T1" fmla="*/ 30 h 64"/>
                <a:gd name="T2" fmla="*/ 120 w 131"/>
                <a:gd name="T3" fmla="*/ 29 h 64"/>
                <a:gd name="T4" fmla="*/ 119 w 131"/>
                <a:gd name="T5" fmla="*/ 28 h 64"/>
                <a:gd name="T6" fmla="*/ 119 w 131"/>
                <a:gd name="T7" fmla="*/ 27 h 64"/>
                <a:gd name="T8" fmla="*/ 14 w 131"/>
                <a:gd name="T9" fmla="*/ 30 h 64"/>
                <a:gd name="T10" fmla="*/ 10 w 131"/>
                <a:gd name="T11" fmla="*/ 33 h 64"/>
                <a:gd name="T12" fmla="*/ 6 w 131"/>
                <a:gd name="T13" fmla="*/ 38 h 64"/>
                <a:gd name="T14" fmla="*/ 6 w 131"/>
                <a:gd name="T15" fmla="*/ 58 h 64"/>
                <a:gd name="T16" fmla="*/ 26 w 131"/>
                <a:gd name="T17" fmla="*/ 58 h 64"/>
                <a:gd name="T18" fmla="*/ 34 w 131"/>
                <a:gd name="T19" fmla="*/ 50 h 64"/>
                <a:gd name="T20" fmla="*/ 101 w 131"/>
                <a:gd name="T21" fmla="*/ 50 h 64"/>
                <a:gd name="T22" fmla="*/ 106 w 131"/>
                <a:gd name="T23" fmla="*/ 56 h 64"/>
                <a:gd name="T24" fmla="*/ 127 w 131"/>
                <a:gd name="T25" fmla="*/ 56 h 64"/>
                <a:gd name="T26" fmla="*/ 131 w 131"/>
                <a:gd name="T27" fmla="*/ 46 h 64"/>
                <a:gd name="T28" fmla="*/ 127 w 131"/>
                <a:gd name="T29" fmla="*/ 36 h 64"/>
                <a:gd name="T30" fmla="*/ 121 w 131"/>
                <a:gd name="T31"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64">
                  <a:moveTo>
                    <a:pt x="121" y="30"/>
                  </a:moveTo>
                  <a:cubicBezTo>
                    <a:pt x="121" y="29"/>
                    <a:pt x="121" y="29"/>
                    <a:pt x="120" y="29"/>
                  </a:cubicBezTo>
                  <a:cubicBezTo>
                    <a:pt x="119" y="28"/>
                    <a:pt x="119" y="28"/>
                    <a:pt x="119" y="28"/>
                  </a:cubicBezTo>
                  <a:cubicBezTo>
                    <a:pt x="119" y="28"/>
                    <a:pt x="119" y="27"/>
                    <a:pt x="119" y="27"/>
                  </a:cubicBezTo>
                  <a:cubicBezTo>
                    <a:pt x="88" y="0"/>
                    <a:pt x="42" y="1"/>
                    <a:pt x="14" y="30"/>
                  </a:cubicBezTo>
                  <a:cubicBezTo>
                    <a:pt x="10" y="33"/>
                    <a:pt x="10" y="33"/>
                    <a:pt x="10" y="33"/>
                  </a:cubicBezTo>
                  <a:cubicBezTo>
                    <a:pt x="6" y="38"/>
                    <a:pt x="6" y="38"/>
                    <a:pt x="6" y="38"/>
                  </a:cubicBezTo>
                  <a:cubicBezTo>
                    <a:pt x="0" y="43"/>
                    <a:pt x="0" y="53"/>
                    <a:pt x="6" y="58"/>
                  </a:cubicBezTo>
                  <a:cubicBezTo>
                    <a:pt x="11" y="64"/>
                    <a:pt x="21" y="64"/>
                    <a:pt x="26" y="58"/>
                  </a:cubicBezTo>
                  <a:cubicBezTo>
                    <a:pt x="34" y="50"/>
                    <a:pt x="34" y="50"/>
                    <a:pt x="34" y="50"/>
                  </a:cubicBezTo>
                  <a:cubicBezTo>
                    <a:pt x="53" y="32"/>
                    <a:pt x="82" y="32"/>
                    <a:pt x="101" y="50"/>
                  </a:cubicBezTo>
                  <a:cubicBezTo>
                    <a:pt x="106" y="56"/>
                    <a:pt x="106" y="56"/>
                    <a:pt x="106" y="56"/>
                  </a:cubicBezTo>
                  <a:cubicBezTo>
                    <a:pt x="112" y="62"/>
                    <a:pt x="121" y="62"/>
                    <a:pt x="127" y="56"/>
                  </a:cubicBezTo>
                  <a:cubicBezTo>
                    <a:pt x="130" y="53"/>
                    <a:pt x="131" y="50"/>
                    <a:pt x="131" y="46"/>
                  </a:cubicBezTo>
                  <a:cubicBezTo>
                    <a:pt x="131" y="42"/>
                    <a:pt x="130" y="38"/>
                    <a:pt x="127" y="36"/>
                  </a:cubicBezTo>
                  <a:lnTo>
                    <a:pt x="121" y="3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3">
              <a:extLst>
                <a:ext uri="{FF2B5EF4-FFF2-40B4-BE49-F238E27FC236}">
                  <a16:creationId xmlns:a16="http://schemas.microsoft.com/office/drawing/2014/main" id="{740FC23C-CF2A-4814-B75D-E1D44C600EFB}"/>
                </a:ext>
              </a:extLst>
            </p:cNvPr>
            <p:cNvSpPr>
              <a:spLocks/>
            </p:cNvSpPr>
            <p:nvPr/>
          </p:nvSpPr>
          <p:spPr bwMode="auto">
            <a:xfrm>
              <a:off x="1191" y="1603"/>
              <a:ext cx="295" cy="119"/>
            </a:xfrm>
            <a:custGeom>
              <a:avLst/>
              <a:gdLst>
                <a:gd name="T0" fmla="*/ 197 w 202"/>
                <a:gd name="T1" fmla="*/ 54 h 81"/>
                <a:gd name="T2" fmla="*/ 192 w 202"/>
                <a:gd name="T3" fmla="*/ 49 h 81"/>
                <a:gd name="T4" fmla="*/ 192 w 202"/>
                <a:gd name="T5" fmla="*/ 49 h 81"/>
                <a:gd name="T6" fmla="*/ 188 w 202"/>
                <a:gd name="T7" fmla="*/ 45 h 81"/>
                <a:gd name="T8" fmla="*/ 186 w 202"/>
                <a:gd name="T9" fmla="*/ 44 h 81"/>
                <a:gd name="T10" fmla="*/ 15 w 202"/>
                <a:gd name="T11" fmla="*/ 47 h 81"/>
                <a:gd name="T12" fmla="*/ 14 w 202"/>
                <a:gd name="T13" fmla="*/ 48 h 81"/>
                <a:gd name="T14" fmla="*/ 5 w 202"/>
                <a:gd name="T15" fmla="*/ 57 h 81"/>
                <a:gd name="T16" fmla="*/ 6 w 202"/>
                <a:gd name="T17" fmla="*/ 76 h 81"/>
                <a:gd name="T18" fmla="*/ 24 w 202"/>
                <a:gd name="T19" fmla="*/ 76 h 81"/>
                <a:gd name="T20" fmla="*/ 33 w 202"/>
                <a:gd name="T21" fmla="*/ 67 h 81"/>
                <a:gd name="T22" fmla="*/ 33 w 202"/>
                <a:gd name="T23" fmla="*/ 67 h 81"/>
                <a:gd name="T24" fmla="*/ 171 w 202"/>
                <a:gd name="T25" fmla="*/ 66 h 81"/>
                <a:gd name="T26" fmla="*/ 178 w 202"/>
                <a:gd name="T27" fmla="*/ 73 h 81"/>
                <a:gd name="T28" fmla="*/ 197 w 202"/>
                <a:gd name="T29" fmla="*/ 73 h 81"/>
                <a:gd name="T30" fmla="*/ 197 w 202"/>
                <a:gd name="T31"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81">
                  <a:moveTo>
                    <a:pt x="197" y="54"/>
                  </a:moveTo>
                  <a:cubicBezTo>
                    <a:pt x="192" y="49"/>
                    <a:pt x="192" y="49"/>
                    <a:pt x="192" y="49"/>
                  </a:cubicBezTo>
                  <a:cubicBezTo>
                    <a:pt x="192" y="49"/>
                    <a:pt x="192" y="49"/>
                    <a:pt x="192" y="49"/>
                  </a:cubicBezTo>
                  <a:cubicBezTo>
                    <a:pt x="188" y="45"/>
                    <a:pt x="188" y="45"/>
                    <a:pt x="188" y="45"/>
                  </a:cubicBezTo>
                  <a:cubicBezTo>
                    <a:pt x="188" y="45"/>
                    <a:pt x="187" y="44"/>
                    <a:pt x="186" y="44"/>
                  </a:cubicBezTo>
                  <a:cubicBezTo>
                    <a:pt x="137" y="0"/>
                    <a:pt x="62" y="2"/>
                    <a:pt x="15" y="47"/>
                  </a:cubicBezTo>
                  <a:cubicBezTo>
                    <a:pt x="15" y="48"/>
                    <a:pt x="14" y="48"/>
                    <a:pt x="14" y="48"/>
                  </a:cubicBezTo>
                  <a:cubicBezTo>
                    <a:pt x="5" y="57"/>
                    <a:pt x="5" y="57"/>
                    <a:pt x="5" y="57"/>
                  </a:cubicBezTo>
                  <a:cubicBezTo>
                    <a:pt x="0" y="62"/>
                    <a:pt x="0" y="70"/>
                    <a:pt x="6" y="76"/>
                  </a:cubicBezTo>
                  <a:cubicBezTo>
                    <a:pt x="11" y="81"/>
                    <a:pt x="19" y="81"/>
                    <a:pt x="24" y="76"/>
                  </a:cubicBezTo>
                  <a:cubicBezTo>
                    <a:pt x="33" y="67"/>
                    <a:pt x="33" y="67"/>
                    <a:pt x="33" y="67"/>
                  </a:cubicBezTo>
                  <a:cubicBezTo>
                    <a:pt x="33" y="67"/>
                    <a:pt x="33" y="67"/>
                    <a:pt x="33" y="67"/>
                  </a:cubicBezTo>
                  <a:cubicBezTo>
                    <a:pt x="72" y="30"/>
                    <a:pt x="133" y="29"/>
                    <a:pt x="171" y="66"/>
                  </a:cubicBezTo>
                  <a:cubicBezTo>
                    <a:pt x="178" y="73"/>
                    <a:pt x="178" y="73"/>
                    <a:pt x="178" y="73"/>
                  </a:cubicBezTo>
                  <a:cubicBezTo>
                    <a:pt x="183" y="78"/>
                    <a:pt x="192" y="78"/>
                    <a:pt x="197" y="73"/>
                  </a:cubicBezTo>
                  <a:cubicBezTo>
                    <a:pt x="202" y="68"/>
                    <a:pt x="202" y="59"/>
                    <a:pt x="197" y="5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114">
              <a:extLst>
                <a:ext uri="{FF2B5EF4-FFF2-40B4-BE49-F238E27FC236}">
                  <a16:creationId xmlns:a16="http://schemas.microsoft.com/office/drawing/2014/main" id="{7EEDE6B0-005A-4F75-AD11-29A77BC89564}"/>
                </a:ext>
              </a:extLst>
            </p:cNvPr>
            <p:cNvSpPr>
              <a:spLocks noChangeArrowheads="1"/>
            </p:cNvSpPr>
            <p:nvPr/>
          </p:nvSpPr>
          <p:spPr bwMode="auto">
            <a:xfrm>
              <a:off x="2492" y="2024"/>
              <a:ext cx="451" cy="451"/>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5">
              <a:extLst>
                <a:ext uri="{FF2B5EF4-FFF2-40B4-BE49-F238E27FC236}">
                  <a16:creationId xmlns:a16="http://schemas.microsoft.com/office/drawing/2014/main" id="{43424E7D-2DE6-45E0-BA2A-03EE981904E7}"/>
                </a:ext>
              </a:extLst>
            </p:cNvPr>
            <p:cNvSpPr>
              <a:spLocks noEditPoints="1"/>
            </p:cNvSpPr>
            <p:nvPr/>
          </p:nvSpPr>
          <p:spPr bwMode="auto">
            <a:xfrm>
              <a:off x="2573" y="2107"/>
              <a:ext cx="288" cy="286"/>
            </a:xfrm>
            <a:custGeom>
              <a:avLst/>
              <a:gdLst>
                <a:gd name="T0" fmla="*/ 99 w 197"/>
                <a:gd name="T1" fmla="*/ 196 h 196"/>
                <a:gd name="T2" fmla="*/ 197 w 197"/>
                <a:gd name="T3" fmla="*/ 98 h 196"/>
                <a:gd name="T4" fmla="*/ 99 w 197"/>
                <a:gd name="T5" fmla="*/ 0 h 196"/>
                <a:gd name="T6" fmla="*/ 0 w 197"/>
                <a:gd name="T7" fmla="*/ 98 h 196"/>
                <a:gd name="T8" fmla="*/ 99 w 197"/>
                <a:gd name="T9" fmla="*/ 196 h 196"/>
                <a:gd name="T10" fmla="*/ 39 w 197"/>
                <a:gd name="T11" fmla="*/ 165 h 196"/>
                <a:gd name="T12" fmla="*/ 31 w 197"/>
                <a:gd name="T13" fmla="*/ 157 h 196"/>
                <a:gd name="T14" fmla="*/ 50 w 197"/>
                <a:gd name="T15" fmla="*/ 139 h 196"/>
                <a:gd name="T16" fmla="*/ 58 w 197"/>
                <a:gd name="T17" fmla="*/ 147 h 196"/>
                <a:gd name="T18" fmla="*/ 39 w 197"/>
                <a:gd name="T19" fmla="*/ 165 h 196"/>
                <a:gd name="T20" fmla="*/ 104 w 197"/>
                <a:gd name="T21" fmla="*/ 188 h 196"/>
                <a:gd name="T22" fmla="*/ 93 w 197"/>
                <a:gd name="T23" fmla="*/ 188 h 196"/>
                <a:gd name="T24" fmla="*/ 93 w 197"/>
                <a:gd name="T25" fmla="*/ 162 h 196"/>
                <a:gd name="T26" fmla="*/ 104 w 197"/>
                <a:gd name="T27" fmla="*/ 162 h 196"/>
                <a:gd name="T28" fmla="*/ 104 w 197"/>
                <a:gd name="T29" fmla="*/ 188 h 196"/>
                <a:gd name="T30" fmla="*/ 188 w 197"/>
                <a:gd name="T31" fmla="*/ 103 h 196"/>
                <a:gd name="T32" fmla="*/ 162 w 197"/>
                <a:gd name="T33" fmla="*/ 103 h 196"/>
                <a:gd name="T34" fmla="*/ 162 w 197"/>
                <a:gd name="T35" fmla="*/ 92 h 196"/>
                <a:gd name="T36" fmla="*/ 188 w 197"/>
                <a:gd name="T37" fmla="*/ 92 h 196"/>
                <a:gd name="T38" fmla="*/ 188 w 197"/>
                <a:gd name="T39" fmla="*/ 103 h 196"/>
                <a:gd name="T40" fmla="*/ 158 w 197"/>
                <a:gd name="T41" fmla="*/ 30 h 196"/>
                <a:gd name="T42" fmla="*/ 166 w 197"/>
                <a:gd name="T43" fmla="*/ 38 h 196"/>
                <a:gd name="T44" fmla="*/ 148 w 197"/>
                <a:gd name="T45" fmla="*/ 57 h 196"/>
                <a:gd name="T46" fmla="*/ 140 w 197"/>
                <a:gd name="T47" fmla="*/ 49 h 196"/>
                <a:gd name="T48" fmla="*/ 158 w 197"/>
                <a:gd name="T49" fmla="*/ 30 h 196"/>
                <a:gd name="T50" fmla="*/ 148 w 197"/>
                <a:gd name="T51" fmla="*/ 139 h 196"/>
                <a:gd name="T52" fmla="*/ 166 w 197"/>
                <a:gd name="T53" fmla="*/ 157 h 196"/>
                <a:gd name="T54" fmla="*/ 158 w 197"/>
                <a:gd name="T55" fmla="*/ 165 h 196"/>
                <a:gd name="T56" fmla="*/ 140 w 197"/>
                <a:gd name="T57" fmla="*/ 147 h 196"/>
                <a:gd name="T58" fmla="*/ 148 w 197"/>
                <a:gd name="T59" fmla="*/ 139 h 196"/>
                <a:gd name="T60" fmla="*/ 93 w 197"/>
                <a:gd name="T61" fmla="*/ 8 h 196"/>
                <a:gd name="T62" fmla="*/ 104 w 197"/>
                <a:gd name="T63" fmla="*/ 8 h 196"/>
                <a:gd name="T64" fmla="*/ 104 w 197"/>
                <a:gd name="T65" fmla="*/ 34 h 196"/>
                <a:gd name="T66" fmla="*/ 93 w 197"/>
                <a:gd name="T67" fmla="*/ 34 h 196"/>
                <a:gd name="T68" fmla="*/ 93 w 197"/>
                <a:gd name="T69" fmla="*/ 8 h 196"/>
                <a:gd name="T70" fmla="*/ 83 w 197"/>
                <a:gd name="T71" fmla="*/ 75 h 196"/>
                <a:gd name="T72" fmla="*/ 100 w 197"/>
                <a:gd name="T73" fmla="*/ 91 h 196"/>
                <a:gd name="T74" fmla="*/ 130 w 197"/>
                <a:gd name="T75" fmla="*/ 61 h 196"/>
                <a:gd name="T76" fmla="*/ 138 w 197"/>
                <a:gd name="T77" fmla="*/ 69 h 196"/>
                <a:gd name="T78" fmla="*/ 100 w 197"/>
                <a:gd name="T79" fmla="*/ 107 h 196"/>
                <a:gd name="T80" fmla="*/ 75 w 197"/>
                <a:gd name="T81" fmla="*/ 83 h 196"/>
                <a:gd name="T82" fmla="*/ 83 w 197"/>
                <a:gd name="T83" fmla="*/ 75 h 196"/>
                <a:gd name="T84" fmla="*/ 39 w 197"/>
                <a:gd name="T85" fmla="*/ 30 h 196"/>
                <a:gd name="T86" fmla="*/ 58 w 197"/>
                <a:gd name="T87" fmla="*/ 49 h 196"/>
                <a:gd name="T88" fmla="*/ 50 w 197"/>
                <a:gd name="T89" fmla="*/ 57 h 196"/>
                <a:gd name="T90" fmla="*/ 31 w 197"/>
                <a:gd name="T91" fmla="*/ 38 h 196"/>
                <a:gd name="T92" fmla="*/ 39 w 197"/>
                <a:gd name="T93" fmla="*/ 30 h 196"/>
                <a:gd name="T94" fmla="*/ 35 w 197"/>
                <a:gd name="T95" fmla="*/ 103 h 196"/>
                <a:gd name="T96" fmla="*/ 9 w 197"/>
                <a:gd name="T97" fmla="*/ 103 h 196"/>
                <a:gd name="T98" fmla="*/ 9 w 197"/>
                <a:gd name="T99" fmla="*/ 92 h 196"/>
                <a:gd name="T100" fmla="*/ 35 w 197"/>
                <a:gd name="T101" fmla="*/ 92 h 196"/>
                <a:gd name="T102" fmla="*/ 35 w 197"/>
                <a:gd name="T103" fmla="*/ 10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7" h="196">
                  <a:moveTo>
                    <a:pt x="99" y="196"/>
                  </a:moveTo>
                  <a:cubicBezTo>
                    <a:pt x="153" y="196"/>
                    <a:pt x="197" y="152"/>
                    <a:pt x="197" y="98"/>
                  </a:cubicBezTo>
                  <a:cubicBezTo>
                    <a:pt x="197" y="44"/>
                    <a:pt x="153" y="0"/>
                    <a:pt x="99" y="0"/>
                  </a:cubicBezTo>
                  <a:cubicBezTo>
                    <a:pt x="44" y="0"/>
                    <a:pt x="0" y="44"/>
                    <a:pt x="0" y="98"/>
                  </a:cubicBezTo>
                  <a:cubicBezTo>
                    <a:pt x="0" y="152"/>
                    <a:pt x="44" y="196"/>
                    <a:pt x="99" y="196"/>
                  </a:cubicBezTo>
                  <a:moveTo>
                    <a:pt x="39" y="165"/>
                  </a:moveTo>
                  <a:cubicBezTo>
                    <a:pt x="31" y="157"/>
                    <a:pt x="31" y="157"/>
                    <a:pt x="31" y="157"/>
                  </a:cubicBezTo>
                  <a:cubicBezTo>
                    <a:pt x="50" y="139"/>
                    <a:pt x="50" y="139"/>
                    <a:pt x="50" y="139"/>
                  </a:cubicBezTo>
                  <a:cubicBezTo>
                    <a:pt x="58" y="147"/>
                    <a:pt x="58" y="147"/>
                    <a:pt x="58" y="147"/>
                  </a:cubicBezTo>
                  <a:lnTo>
                    <a:pt x="39" y="165"/>
                  </a:lnTo>
                  <a:close/>
                  <a:moveTo>
                    <a:pt x="104" y="188"/>
                  </a:moveTo>
                  <a:cubicBezTo>
                    <a:pt x="93" y="188"/>
                    <a:pt x="93" y="188"/>
                    <a:pt x="93" y="188"/>
                  </a:cubicBezTo>
                  <a:cubicBezTo>
                    <a:pt x="93" y="162"/>
                    <a:pt x="93" y="162"/>
                    <a:pt x="93" y="162"/>
                  </a:cubicBezTo>
                  <a:cubicBezTo>
                    <a:pt x="104" y="162"/>
                    <a:pt x="104" y="162"/>
                    <a:pt x="104" y="162"/>
                  </a:cubicBezTo>
                  <a:lnTo>
                    <a:pt x="104" y="188"/>
                  </a:lnTo>
                  <a:close/>
                  <a:moveTo>
                    <a:pt x="188" y="103"/>
                  </a:moveTo>
                  <a:cubicBezTo>
                    <a:pt x="162" y="103"/>
                    <a:pt x="162" y="103"/>
                    <a:pt x="162" y="103"/>
                  </a:cubicBezTo>
                  <a:cubicBezTo>
                    <a:pt x="162" y="92"/>
                    <a:pt x="162" y="92"/>
                    <a:pt x="162" y="92"/>
                  </a:cubicBezTo>
                  <a:cubicBezTo>
                    <a:pt x="188" y="92"/>
                    <a:pt x="188" y="92"/>
                    <a:pt x="188" y="92"/>
                  </a:cubicBezTo>
                  <a:lnTo>
                    <a:pt x="188" y="103"/>
                  </a:lnTo>
                  <a:close/>
                  <a:moveTo>
                    <a:pt x="158" y="30"/>
                  </a:moveTo>
                  <a:cubicBezTo>
                    <a:pt x="166" y="38"/>
                    <a:pt x="166" y="38"/>
                    <a:pt x="166" y="38"/>
                  </a:cubicBezTo>
                  <a:cubicBezTo>
                    <a:pt x="148" y="57"/>
                    <a:pt x="148" y="57"/>
                    <a:pt x="148" y="57"/>
                  </a:cubicBezTo>
                  <a:cubicBezTo>
                    <a:pt x="140" y="49"/>
                    <a:pt x="140" y="49"/>
                    <a:pt x="140" y="49"/>
                  </a:cubicBezTo>
                  <a:lnTo>
                    <a:pt x="158" y="30"/>
                  </a:lnTo>
                  <a:close/>
                  <a:moveTo>
                    <a:pt x="148" y="139"/>
                  </a:moveTo>
                  <a:cubicBezTo>
                    <a:pt x="166" y="157"/>
                    <a:pt x="166" y="157"/>
                    <a:pt x="166" y="157"/>
                  </a:cubicBezTo>
                  <a:cubicBezTo>
                    <a:pt x="158" y="165"/>
                    <a:pt x="158" y="165"/>
                    <a:pt x="158" y="165"/>
                  </a:cubicBezTo>
                  <a:cubicBezTo>
                    <a:pt x="140" y="147"/>
                    <a:pt x="140" y="147"/>
                    <a:pt x="140" y="147"/>
                  </a:cubicBezTo>
                  <a:lnTo>
                    <a:pt x="148" y="139"/>
                  </a:lnTo>
                  <a:close/>
                  <a:moveTo>
                    <a:pt x="93" y="8"/>
                  </a:moveTo>
                  <a:cubicBezTo>
                    <a:pt x="104" y="8"/>
                    <a:pt x="104" y="8"/>
                    <a:pt x="104" y="8"/>
                  </a:cubicBezTo>
                  <a:cubicBezTo>
                    <a:pt x="104" y="34"/>
                    <a:pt x="104" y="34"/>
                    <a:pt x="104" y="34"/>
                  </a:cubicBezTo>
                  <a:cubicBezTo>
                    <a:pt x="93" y="34"/>
                    <a:pt x="93" y="34"/>
                    <a:pt x="93" y="34"/>
                  </a:cubicBezTo>
                  <a:lnTo>
                    <a:pt x="93" y="8"/>
                  </a:lnTo>
                  <a:close/>
                  <a:moveTo>
                    <a:pt x="83" y="75"/>
                  </a:moveTo>
                  <a:cubicBezTo>
                    <a:pt x="100" y="91"/>
                    <a:pt x="100" y="91"/>
                    <a:pt x="100" y="91"/>
                  </a:cubicBezTo>
                  <a:cubicBezTo>
                    <a:pt x="130" y="61"/>
                    <a:pt x="130" y="61"/>
                    <a:pt x="130" y="61"/>
                  </a:cubicBezTo>
                  <a:cubicBezTo>
                    <a:pt x="138" y="69"/>
                    <a:pt x="138" y="69"/>
                    <a:pt x="138" y="69"/>
                  </a:cubicBezTo>
                  <a:cubicBezTo>
                    <a:pt x="100" y="107"/>
                    <a:pt x="100" y="107"/>
                    <a:pt x="100" y="107"/>
                  </a:cubicBezTo>
                  <a:cubicBezTo>
                    <a:pt x="75" y="83"/>
                    <a:pt x="75" y="83"/>
                    <a:pt x="75" y="83"/>
                  </a:cubicBezTo>
                  <a:lnTo>
                    <a:pt x="83" y="75"/>
                  </a:lnTo>
                  <a:close/>
                  <a:moveTo>
                    <a:pt x="39" y="30"/>
                  </a:moveTo>
                  <a:cubicBezTo>
                    <a:pt x="58" y="49"/>
                    <a:pt x="58" y="49"/>
                    <a:pt x="58" y="49"/>
                  </a:cubicBezTo>
                  <a:cubicBezTo>
                    <a:pt x="50" y="57"/>
                    <a:pt x="50" y="57"/>
                    <a:pt x="50" y="57"/>
                  </a:cubicBezTo>
                  <a:cubicBezTo>
                    <a:pt x="31" y="38"/>
                    <a:pt x="31" y="38"/>
                    <a:pt x="31" y="38"/>
                  </a:cubicBezTo>
                  <a:lnTo>
                    <a:pt x="39" y="30"/>
                  </a:lnTo>
                  <a:close/>
                  <a:moveTo>
                    <a:pt x="35" y="103"/>
                  </a:moveTo>
                  <a:cubicBezTo>
                    <a:pt x="9" y="103"/>
                    <a:pt x="9" y="103"/>
                    <a:pt x="9" y="103"/>
                  </a:cubicBezTo>
                  <a:cubicBezTo>
                    <a:pt x="9" y="92"/>
                    <a:pt x="9" y="92"/>
                    <a:pt x="9" y="92"/>
                  </a:cubicBezTo>
                  <a:cubicBezTo>
                    <a:pt x="35" y="92"/>
                    <a:pt x="35" y="92"/>
                    <a:pt x="35" y="92"/>
                  </a:cubicBezTo>
                  <a:lnTo>
                    <a:pt x="35" y="10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16">
              <a:extLst>
                <a:ext uri="{FF2B5EF4-FFF2-40B4-BE49-F238E27FC236}">
                  <a16:creationId xmlns:a16="http://schemas.microsoft.com/office/drawing/2014/main" id="{12FC0471-6300-40ED-9036-CF63FB9F51F8}"/>
                </a:ext>
              </a:extLst>
            </p:cNvPr>
            <p:cNvSpPr>
              <a:spLocks noChangeArrowheads="1"/>
            </p:cNvSpPr>
            <p:nvPr/>
          </p:nvSpPr>
          <p:spPr bwMode="auto">
            <a:xfrm>
              <a:off x="2252" y="2531"/>
              <a:ext cx="450" cy="450"/>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7">
              <a:extLst>
                <a:ext uri="{FF2B5EF4-FFF2-40B4-BE49-F238E27FC236}">
                  <a16:creationId xmlns:a16="http://schemas.microsoft.com/office/drawing/2014/main" id="{362FFA65-488D-4C32-95AA-5C087D66CDDB}"/>
                </a:ext>
              </a:extLst>
            </p:cNvPr>
            <p:cNvSpPr>
              <a:spLocks noEditPoints="1"/>
            </p:cNvSpPr>
            <p:nvPr/>
          </p:nvSpPr>
          <p:spPr bwMode="auto">
            <a:xfrm>
              <a:off x="2343" y="2744"/>
              <a:ext cx="298" cy="148"/>
            </a:xfrm>
            <a:custGeom>
              <a:avLst/>
              <a:gdLst>
                <a:gd name="T0" fmla="*/ 85 w 204"/>
                <a:gd name="T1" fmla="*/ 101 h 101"/>
                <a:gd name="T2" fmla="*/ 153 w 204"/>
                <a:gd name="T3" fmla="*/ 69 h 101"/>
                <a:gd name="T4" fmla="*/ 168 w 204"/>
                <a:gd name="T5" fmla="*/ 72 h 101"/>
                <a:gd name="T6" fmla="*/ 204 w 204"/>
                <a:gd name="T7" fmla="*/ 36 h 101"/>
                <a:gd name="T8" fmla="*/ 170 w 204"/>
                <a:gd name="T9" fmla="*/ 0 h 101"/>
                <a:gd name="T10" fmla="*/ 170 w 204"/>
                <a:gd name="T11" fmla="*/ 0 h 101"/>
                <a:gd name="T12" fmla="*/ 1 w 204"/>
                <a:gd name="T13" fmla="*/ 0 h 101"/>
                <a:gd name="T14" fmla="*/ 0 w 204"/>
                <a:gd name="T15" fmla="*/ 16 h 101"/>
                <a:gd name="T16" fmla="*/ 85 w 204"/>
                <a:gd name="T17" fmla="*/ 101 h 101"/>
                <a:gd name="T18" fmla="*/ 171 w 204"/>
                <a:gd name="T19" fmla="*/ 16 h 101"/>
                <a:gd name="T20" fmla="*/ 171 w 204"/>
                <a:gd name="T21" fmla="*/ 16 h 101"/>
                <a:gd name="T22" fmla="*/ 189 w 204"/>
                <a:gd name="T23" fmla="*/ 36 h 101"/>
                <a:gd name="T24" fmla="*/ 168 w 204"/>
                <a:gd name="T25" fmla="*/ 56 h 101"/>
                <a:gd name="T26" fmla="*/ 162 w 204"/>
                <a:gd name="T27" fmla="*/ 55 h 101"/>
                <a:gd name="T28" fmla="*/ 171 w 204"/>
                <a:gd name="T29" fmla="*/ 1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01">
                  <a:moveTo>
                    <a:pt x="85" y="101"/>
                  </a:moveTo>
                  <a:cubicBezTo>
                    <a:pt x="113" y="101"/>
                    <a:pt x="137" y="89"/>
                    <a:pt x="153" y="69"/>
                  </a:cubicBezTo>
                  <a:cubicBezTo>
                    <a:pt x="157" y="71"/>
                    <a:pt x="163" y="72"/>
                    <a:pt x="168" y="72"/>
                  </a:cubicBezTo>
                  <a:cubicBezTo>
                    <a:pt x="188" y="72"/>
                    <a:pt x="204" y="56"/>
                    <a:pt x="204" y="36"/>
                  </a:cubicBezTo>
                  <a:cubicBezTo>
                    <a:pt x="204" y="16"/>
                    <a:pt x="189" y="1"/>
                    <a:pt x="170" y="0"/>
                  </a:cubicBezTo>
                  <a:cubicBezTo>
                    <a:pt x="170" y="0"/>
                    <a:pt x="170" y="0"/>
                    <a:pt x="170" y="0"/>
                  </a:cubicBezTo>
                  <a:cubicBezTo>
                    <a:pt x="1" y="0"/>
                    <a:pt x="1" y="0"/>
                    <a:pt x="1" y="0"/>
                  </a:cubicBezTo>
                  <a:cubicBezTo>
                    <a:pt x="0" y="5"/>
                    <a:pt x="0" y="10"/>
                    <a:pt x="0" y="16"/>
                  </a:cubicBezTo>
                  <a:cubicBezTo>
                    <a:pt x="0" y="63"/>
                    <a:pt x="38" y="101"/>
                    <a:pt x="85" y="101"/>
                  </a:cubicBezTo>
                  <a:moveTo>
                    <a:pt x="171" y="16"/>
                  </a:moveTo>
                  <a:cubicBezTo>
                    <a:pt x="171" y="16"/>
                    <a:pt x="171" y="16"/>
                    <a:pt x="171" y="16"/>
                  </a:cubicBezTo>
                  <a:cubicBezTo>
                    <a:pt x="181" y="17"/>
                    <a:pt x="189" y="26"/>
                    <a:pt x="189" y="36"/>
                  </a:cubicBezTo>
                  <a:cubicBezTo>
                    <a:pt x="189" y="47"/>
                    <a:pt x="179" y="56"/>
                    <a:pt x="168" y="56"/>
                  </a:cubicBezTo>
                  <a:cubicBezTo>
                    <a:pt x="166" y="56"/>
                    <a:pt x="164" y="56"/>
                    <a:pt x="162" y="55"/>
                  </a:cubicBezTo>
                  <a:cubicBezTo>
                    <a:pt x="168" y="43"/>
                    <a:pt x="171" y="30"/>
                    <a:pt x="171" y="16"/>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8">
              <a:extLst>
                <a:ext uri="{FF2B5EF4-FFF2-40B4-BE49-F238E27FC236}">
                  <a16:creationId xmlns:a16="http://schemas.microsoft.com/office/drawing/2014/main" id="{E4C3D720-2C57-4182-A1FB-D6846AA09201}"/>
                </a:ext>
              </a:extLst>
            </p:cNvPr>
            <p:cNvSpPr>
              <a:spLocks/>
            </p:cNvSpPr>
            <p:nvPr/>
          </p:nvSpPr>
          <p:spPr bwMode="auto">
            <a:xfrm>
              <a:off x="2404" y="2613"/>
              <a:ext cx="48" cy="122"/>
            </a:xfrm>
            <a:custGeom>
              <a:avLst/>
              <a:gdLst>
                <a:gd name="T0" fmla="*/ 12 w 33"/>
                <a:gd name="T1" fmla="*/ 64 h 84"/>
                <a:gd name="T2" fmla="*/ 16 w 33"/>
                <a:gd name="T3" fmla="*/ 80 h 84"/>
                <a:gd name="T4" fmla="*/ 30 w 33"/>
                <a:gd name="T5" fmla="*/ 51 h 84"/>
                <a:gd name="T6" fmla="*/ 22 w 33"/>
                <a:gd name="T7" fmla="*/ 34 h 84"/>
                <a:gd name="T8" fmla="*/ 21 w 33"/>
                <a:gd name="T9" fmla="*/ 21 h 84"/>
                <a:gd name="T10" fmla="*/ 13 w 33"/>
                <a:gd name="T11" fmla="*/ 6 h 84"/>
                <a:gd name="T12" fmla="*/ 4 w 33"/>
                <a:gd name="T13" fmla="*/ 35 h 84"/>
                <a:gd name="T14" fmla="*/ 12 w 33"/>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12" y="64"/>
                  </a:moveTo>
                  <a:cubicBezTo>
                    <a:pt x="1" y="67"/>
                    <a:pt x="6" y="84"/>
                    <a:pt x="16" y="80"/>
                  </a:cubicBezTo>
                  <a:cubicBezTo>
                    <a:pt x="29" y="76"/>
                    <a:pt x="33" y="63"/>
                    <a:pt x="30" y="51"/>
                  </a:cubicBezTo>
                  <a:cubicBezTo>
                    <a:pt x="29" y="45"/>
                    <a:pt x="25" y="39"/>
                    <a:pt x="22" y="34"/>
                  </a:cubicBezTo>
                  <a:cubicBezTo>
                    <a:pt x="20" y="30"/>
                    <a:pt x="17" y="23"/>
                    <a:pt x="21" y="21"/>
                  </a:cubicBezTo>
                  <a:cubicBezTo>
                    <a:pt x="31" y="15"/>
                    <a:pt x="22" y="0"/>
                    <a:pt x="13" y="6"/>
                  </a:cubicBezTo>
                  <a:cubicBezTo>
                    <a:pt x="2" y="12"/>
                    <a:pt x="0" y="24"/>
                    <a:pt x="4" y="35"/>
                  </a:cubicBezTo>
                  <a:cubicBezTo>
                    <a:pt x="5" y="39"/>
                    <a:pt x="20" y="61"/>
                    <a:pt x="12" y="6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9">
              <a:extLst>
                <a:ext uri="{FF2B5EF4-FFF2-40B4-BE49-F238E27FC236}">
                  <a16:creationId xmlns:a16="http://schemas.microsoft.com/office/drawing/2014/main" id="{9CD4065A-F259-47DE-9F16-7F56ED7BCE76}"/>
                </a:ext>
              </a:extLst>
            </p:cNvPr>
            <p:cNvSpPr>
              <a:spLocks/>
            </p:cNvSpPr>
            <p:nvPr/>
          </p:nvSpPr>
          <p:spPr bwMode="auto">
            <a:xfrm>
              <a:off x="2474" y="2613"/>
              <a:ext cx="48" cy="122"/>
            </a:xfrm>
            <a:custGeom>
              <a:avLst/>
              <a:gdLst>
                <a:gd name="T0" fmla="*/ 12 w 33"/>
                <a:gd name="T1" fmla="*/ 64 h 84"/>
                <a:gd name="T2" fmla="*/ 17 w 33"/>
                <a:gd name="T3" fmla="*/ 80 h 84"/>
                <a:gd name="T4" fmla="*/ 30 w 33"/>
                <a:gd name="T5" fmla="*/ 51 h 84"/>
                <a:gd name="T6" fmla="*/ 22 w 33"/>
                <a:gd name="T7" fmla="*/ 34 h 84"/>
                <a:gd name="T8" fmla="*/ 22 w 33"/>
                <a:gd name="T9" fmla="*/ 21 h 84"/>
                <a:gd name="T10" fmla="*/ 13 w 33"/>
                <a:gd name="T11" fmla="*/ 6 h 84"/>
                <a:gd name="T12" fmla="*/ 4 w 33"/>
                <a:gd name="T13" fmla="*/ 35 h 84"/>
                <a:gd name="T14" fmla="*/ 12 w 33"/>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12" y="64"/>
                  </a:moveTo>
                  <a:cubicBezTo>
                    <a:pt x="1" y="67"/>
                    <a:pt x="6" y="84"/>
                    <a:pt x="17" y="80"/>
                  </a:cubicBezTo>
                  <a:cubicBezTo>
                    <a:pt x="29" y="76"/>
                    <a:pt x="33" y="63"/>
                    <a:pt x="30" y="51"/>
                  </a:cubicBezTo>
                  <a:cubicBezTo>
                    <a:pt x="29" y="45"/>
                    <a:pt x="25" y="39"/>
                    <a:pt x="22" y="34"/>
                  </a:cubicBezTo>
                  <a:cubicBezTo>
                    <a:pt x="20" y="30"/>
                    <a:pt x="17" y="23"/>
                    <a:pt x="22" y="21"/>
                  </a:cubicBezTo>
                  <a:cubicBezTo>
                    <a:pt x="31" y="15"/>
                    <a:pt x="22" y="0"/>
                    <a:pt x="13" y="6"/>
                  </a:cubicBezTo>
                  <a:cubicBezTo>
                    <a:pt x="2" y="12"/>
                    <a:pt x="0" y="24"/>
                    <a:pt x="4" y="35"/>
                  </a:cubicBezTo>
                  <a:cubicBezTo>
                    <a:pt x="5" y="39"/>
                    <a:pt x="20" y="61"/>
                    <a:pt x="12" y="6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20">
              <a:extLst>
                <a:ext uri="{FF2B5EF4-FFF2-40B4-BE49-F238E27FC236}">
                  <a16:creationId xmlns:a16="http://schemas.microsoft.com/office/drawing/2014/main" id="{037C60D8-8BC3-4902-9682-59F6A44BC9EA}"/>
                </a:ext>
              </a:extLst>
            </p:cNvPr>
            <p:cNvSpPr>
              <a:spLocks noChangeArrowheads="1"/>
            </p:cNvSpPr>
            <p:nvPr/>
          </p:nvSpPr>
          <p:spPr bwMode="auto">
            <a:xfrm>
              <a:off x="1162" y="2518"/>
              <a:ext cx="454" cy="45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1">
              <a:extLst>
                <a:ext uri="{FF2B5EF4-FFF2-40B4-BE49-F238E27FC236}">
                  <a16:creationId xmlns:a16="http://schemas.microsoft.com/office/drawing/2014/main" id="{01AEB32F-D7E4-4A24-8CF9-33BDC168CFDE}"/>
                </a:ext>
              </a:extLst>
            </p:cNvPr>
            <p:cNvSpPr>
              <a:spLocks/>
            </p:cNvSpPr>
            <p:nvPr/>
          </p:nvSpPr>
          <p:spPr bwMode="auto">
            <a:xfrm>
              <a:off x="1378" y="2637"/>
              <a:ext cx="22" cy="38"/>
            </a:xfrm>
            <a:custGeom>
              <a:avLst/>
              <a:gdLst>
                <a:gd name="T0" fmla="*/ 15 w 15"/>
                <a:gd name="T1" fmla="*/ 10 h 26"/>
                <a:gd name="T2" fmla="*/ 0 w 15"/>
                <a:gd name="T3" fmla="*/ 10 h 26"/>
                <a:gd name="T4" fmla="*/ 0 w 15"/>
                <a:gd name="T5" fmla="*/ 26 h 26"/>
                <a:gd name="T6" fmla="*/ 15 w 15"/>
                <a:gd name="T7" fmla="*/ 26 h 26"/>
                <a:gd name="T8" fmla="*/ 15 w 15"/>
                <a:gd name="T9" fmla="*/ 10 h 26"/>
              </a:gdLst>
              <a:ahLst/>
              <a:cxnLst>
                <a:cxn ang="0">
                  <a:pos x="T0" y="T1"/>
                </a:cxn>
                <a:cxn ang="0">
                  <a:pos x="T2" y="T3"/>
                </a:cxn>
                <a:cxn ang="0">
                  <a:pos x="T4" y="T5"/>
                </a:cxn>
                <a:cxn ang="0">
                  <a:pos x="T6" y="T7"/>
                </a:cxn>
                <a:cxn ang="0">
                  <a:pos x="T8" y="T9"/>
                </a:cxn>
              </a:cxnLst>
              <a:rect l="0" t="0" r="r" b="b"/>
              <a:pathLst>
                <a:path w="15" h="26">
                  <a:moveTo>
                    <a:pt x="15" y="10"/>
                  </a:moveTo>
                  <a:cubicBezTo>
                    <a:pt x="15" y="0"/>
                    <a:pt x="0" y="0"/>
                    <a:pt x="0" y="10"/>
                  </a:cubicBezTo>
                  <a:cubicBezTo>
                    <a:pt x="0" y="26"/>
                    <a:pt x="0" y="26"/>
                    <a:pt x="0" y="26"/>
                  </a:cubicBezTo>
                  <a:cubicBezTo>
                    <a:pt x="15" y="26"/>
                    <a:pt x="15" y="26"/>
                    <a:pt x="15" y="26"/>
                  </a:cubicBezTo>
                  <a:lnTo>
                    <a:pt x="15"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2">
              <a:extLst>
                <a:ext uri="{FF2B5EF4-FFF2-40B4-BE49-F238E27FC236}">
                  <a16:creationId xmlns:a16="http://schemas.microsoft.com/office/drawing/2014/main" id="{35B7BB15-F134-4549-BA5B-AF6DB939C66E}"/>
                </a:ext>
              </a:extLst>
            </p:cNvPr>
            <p:cNvSpPr>
              <a:spLocks noEditPoints="1"/>
            </p:cNvSpPr>
            <p:nvPr/>
          </p:nvSpPr>
          <p:spPr bwMode="auto">
            <a:xfrm>
              <a:off x="1404" y="2611"/>
              <a:ext cx="111" cy="64"/>
            </a:xfrm>
            <a:custGeom>
              <a:avLst/>
              <a:gdLst>
                <a:gd name="T0" fmla="*/ 61 w 76"/>
                <a:gd name="T1" fmla="*/ 3 h 44"/>
                <a:gd name="T2" fmla="*/ 42 w 76"/>
                <a:gd name="T3" fmla="*/ 1 h 44"/>
                <a:gd name="T4" fmla="*/ 21 w 76"/>
                <a:gd name="T5" fmla="*/ 9 h 44"/>
                <a:gd name="T6" fmla="*/ 0 w 76"/>
                <a:gd name="T7" fmla="*/ 44 h 44"/>
                <a:gd name="T8" fmla="*/ 42 w 76"/>
                <a:gd name="T9" fmla="*/ 44 h 44"/>
                <a:gd name="T10" fmla="*/ 51 w 76"/>
                <a:gd name="T11" fmla="*/ 38 h 44"/>
                <a:gd name="T12" fmla="*/ 61 w 76"/>
                <a:gd name="T13" fmla="*/ 3 h 44"/>
                <a:gd name="T14" fmla="*/ 49 w 76"/>
                <a:gd name="T15" fmla="*/ 20 h 44"/>
                <a:gd name="T16" fmla="*/ 39 w 76"/>
                <a:gd name="T17" fmla="*/ 29 h 44"/>
                <a:gd name="T18" fmla="*/ 17 w 76"/>
                <a:gd name="T19" fmla="*/ 37 h 44"/>
                <a:gd name="T20" fmla="*/ 51 w 76"/>
                <a:gd name="T21" fmla="*/ 15 h 44"/>
                <a:gd name="T22" fmla="*/ 53 w 76"/>
                <a:gd name="T23" fmla="*/ 16 h 44"/>
                <a:gd name="T24" fmla="*/ 49 w 76"/>
                <a:gd name="T2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4">
                  <a:moveTo>
                    <a:pt x="61" y="3"/>
                  </a:moveTo>
                  <a:cubicBezTo>
                    <a:pt x="56" y="0"/>
                    <a:pt x="48" y="0"/>
                    <a:pt x="42" y="1"/>
                  </a:cubicBezTo>
                  <a:cubicBezTo>
                    <a:pt x="34" y="2"/>
                    <a:pt x="27" y="4"/>
                    <a:pt x="21" y="9"/>
                  </a:cubicBezTo>
                  <a:cubicBezTo>
                    <a:pt x="9" y="16"/>
                    <a:pt x="2" y="30"/>
                    <a:pt x="0" y="44"/>
                  </a:cubicBezTo>
                  <a:cubicBezTo>
                    <a:pt x="42" y="44"/>
                    <a:pt x="42" y="44"/>
                    <a:pt x="42" y="44"/>
                  </a:cubicBezTo>
                  <a:cubicBezTo>
                    <a:pt x="45" y="42"/>
                    <a:pt x="48" y="40"/>
                    <a:pt x="51" y="38"/>
                  </a:cubicBezTo>
                  <a:cubicBezTo>
                    <a:pt x="61" y="30"/>
                    <a:pt x="76" y="14"/>
                    <a:pt x="61" y="3"/>
                  </a:cubicBezTo>
                  <a:moveTo>
                    <a:pt x="49" y="20"/>
                  </a:moveTo>
                  <a:cubicBezTo>
                    <a:pt x="46" y="24"/>
                    <a:pt x="42" y="26"/>
                    <a:pt x="39" y="29"/>
                  </a:cubicBezTo>
                  <a:cubicBezTo>
                    <a:pt x="32" y="33"/>
                    <a:pt x="25" y="36"/>
                    <a:pt x="17" y="37"/>
                  </a:cubicBezTo>
                  <a:cubicBezTo>
                    <a:pt x="22" y="23"/>
                    <a:pt x="36" y="14"/>
                    <a:pt x="51" y="15"/>
                  </a:cubicBezTo>
                  <a:cubicBezTo>
                    <a:pt x="52" y="15"/>
                    <a:pt x="52" y="16"/>
                    <a:pt x="53" y="16"/>
                  </a:cubicBezTo>
                  <a:cubicBezTo>
                    <a:pt x="52" y="17"/>
                    <a:pt x="49" y="20"/>
                    <a:pt x="49" y="2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3">
              <a:extLst>
                <a:ext uri="{FF2B5EF4-FFF2-40B4-BE49-F238E27FC236}">
                  <a16:creationId xmlns:a16="http://schemas.microsoft.com/office/drawing/2014/main" id="{9C967205-5DB3-4AA2-9F90-5A1B6F419EF1}"/>
                </a:ext>
              </a:extLst>
            </p:cNvPr>
            <p:cNvSpPr>
              <a:spLocks noEditPoints="1"/>
            </p:cNvSpPr>
            <p:nvPr/>
          </p:nvSpPr>
          <p:spPr bwMode="auto">
            <a:xfrm>
              <a:off x="1260" y="2611"/>
              <a:ext cx="111" cy="64"/>
            </a:xfrm>
            <a:custGeom>
              <a:avLst/>
              <a:gdLst>
                <a:gd name="T0" fmla="*/ 35 w 76"/>
                <a:gd name="T1" fmla="*/ 44 h 44"/>
                <a:gd name="T2" fmla="*/ 76 w 76"/>
                <a:gd name="T3" fmla="*/ 44 h 44"/>
                <a:gd name="T4" fmla="*/ 56 w 76"/>
                <a:gd name="T5" fmla="*/ 9 h 44"/>
                <a:gd name="T6" fmla="*/ 35 w 76"/>
                <a:gd name="T7" fmla="*/ 1 h 44"/>
                <a:gd name="T8" fmla="*/ 16 w 76"/>
                <a:gd name="T9" fmla="*/ 3 h 44"/>
                <a:gd name="T10" fmla="*/ 25 w 76"/>
                <a:gd name="T11" fmla="*/ 38 h 44"/>
                <a:gd name="T12" fmla="*/ 35 w 76"/>
                <a:gd name="T13" fmla="*/ 44 h 44"/>
                <a:gd name="T14" fmla="*/ 24 w 76"/>
                <a:gd name="T15" fmla="*/ 16 h 44"/>
                <a:gd name="T16" fmla="*/ 26 w 76"/>
                <a:gd name="T17" fmla="*/ 15 h 44"/>
                <a:gd name="T18" fmla="*/ 60 w 76"/>
                <a:gd name="T19" fmla="*/ 37 h 44"/>
                <a:gd name="T20" fmla="*/ 38 w 76"/>
                <a:gd name="T21" fmla="*/ 29 h 44"/>
                <a:gd name="T22" fmla="*/ 28 w 76"/>
                <a:gd name="T23" fmla="*/ 20 h 44"/>
                <a:gd name="T24" fmla="*/ 24 w 76"/>
                <a:gd name="T25"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4">
                  <a:moveTo>
                    <a:pt x="35" y="44"/>
                  </a:moveTo>
                  <a:cubicBezTo>
                    <a:pt x="76" y="44"/>
                    <a:pt x="76" y="44"/>
                    <a:pt x="76" y="44"/>
                  </a:cubicBezTo>
                  <a:cubicBezTo>
                    <a:pt x="75" y="30"/>
                    <a:pt x="68" y="16"/>
                    <a:pt x="56" y="9"/>
                  </a:cubicBezTo>
                  <a:cubicBezTo>
                    <a:pt x="49" y="4"/>
                    <a:pt x="42" y="2"/>
                    <a:pt x="35" y="1"/>
                  </a:cubicBezTo>
                  <a:cubicBezTo>
                    <a:pt x="29" y="0"/>
                    <a:pt x="21" y="0"/>
                    <a:pt x="16" y="3"/>
                  </a:cubicBezTo>
                  <a:cubicBezTo>
                    <a:pt x="0" y="14"/>
                    <a:pt x="15" y="30"/>
                    <a:pt x="25" y="38"/>
                  </a:cubicBezTo>
                  <a:cubicBezTo>
                    <a:pt x="29" y="40"/>
                    <a:pt x="32" y="42"/>
                    <a:pt x="35" y="44"/>
                  </a:cubicBezTo>
                  <a:moveTo>
                    <a:pt x="24" y="16"/>
                  </a:moveTo>
                  <a:cubicBezTo>
                    <a:pt x="25" y="16"/>
                    <a:pt x="25" y="15"/>
                    <a:pt x="26" y="15"/>
                  </a:cubicBezTo>
                  <a:cubicBezTo>
                    <a:pt x="41" y="14"/>
                    <a:pt x="55" y="23"/>
                    <a:pt x="60" y="37"/>
                  </a:cubicBezTo>
                  <a:cubicBezTo>
                    <a:pt x="52" y="36"/>
                    <a:pt x="45" y="33"/>
                    <a:pt x="38" y="29"/>
                  </a:cubicBezTo>
                  <a:cubicBezTo>
                    <a:pt x="34" y="26"/>
                    <a:pt x="31" y="24"/>
                    <a:pt x="28" y="20"/>
                  </a:cubicBezTo>
                  <a:cubicBezTo>
                    <a:pt x="27" y="20"/>
                    <a:pt x="25" y="17"/>
                    <a:pt x="24" y="16"/>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24">
              <a:extLst>
                <a:ext uri="{FF2B5EF4-FFF2-40B4-BE49-F238E27FC236}">
                  <a16:creationId xmlns:a16="http://schemas.microsoft.com/office/drawing/2014/main" id="{FD819249-CA0D-4CD1-B290-9F58B6DE3569}"/>
                </a:ext>
              </a:extLst>
            </p:cNvPr>
            <p:cNvSpPr>
              <a:spLocks/>
            </p:cNvSpPr>
            <p:nvPr/>
          </p:nvSpPr>
          <p:spPr bwMode="auto">
            <a:xfrm>
              <a:off x="1268" y="2684"/>
              <a:ext cx="241" cy="191"/>
            </a:xfrm>
            <a:custGeom>
              <a:avLst/>
              <a:gdLst>
                <a:gd name="T0" fmla="*/ 149 w 241"/>
                <a:gd name="T1" fmla="*/ 0 h 191"/>
                <a:gd name="T2" fmla="*/ 149 w 241"/>
                <a:gd name="T3" fmla="*/ 5 h 191"/>
                <a:gd name="T4" fmla="*/ 149 w 241"/>
                <a:gd name="T5" fmla="*/ 101 h 191"/>
                <a:gd name="T6" fmla="*/ 122 w 241"/>
                <a:gd name="T7" fmla="*/ 78 h 191"/>
                <a:gd name="T8" fmla="*/ 94 w 241"/>
                <a:gd name="T9" fmla="*/ 101 h 191"/>
                <a:gd name="T10" fmla="*/ 94 w 241"/>
                <a:gd name="T11" fmla="*/ 6 h 191"/>
                <a:gd name="T12" fmla="*/ 94 w 241"/>
                <a:gd name="T13" fmla="*/ 0 h 191"/>
                <a:gd name="T14" fmla="*/ 63 w 241"/>
                <a:gd name="T15" fmla="*/ 0 h 191"/>
                <a:gd name="T16" fmla="*/ 0 w 241"/>
                <a:gd name="T17" fmla="*/ 0 h 191"/>
                <a:gd name="T18" fmla="*/ 0 w 241"/>
                <a:gd name="T19" fmla="*/ 191 h 191"/>
                <a:gd name="T20" fmla="*/ 241 w 241"/>
                <a:gd name="T21" fmla="*/ 191 h 191"/>
                <a:gd name="T22" fmla="*/ 241 w 241"/>
                <a:gd name="T23" fmla="*/ 0 h 191"/>
                <a:gd name="T24" fmla="*/ 177 w 241"/>
                <a:gd name="T25" fmla="*/ 0 h 191"/>
                <a:gd name="T26" fmla="*/ 149 w 241"/>
                <a:gd name="T2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91">
                  <a:moveTo>
                    <a:pt x="149" y="0"/>
                  </a:moveTo>
                  <a:lnTo>
                    <a:pt x="149" y="5"/>
                  </a:lnTo>
                  <a:lnTo>
                    <a:pt x="149" y="101"/>
                  </a:lnTo>
                  <a:lnTo>
                    <a:pt x="122" y="78"/>
                  </a:lnTo>
                  <a:lnTo>
                    <a:pt x="94" y="101"/>
                  </a:lnTo>
                  <a:lnTo>
                    <a:pt x="94" y="6"/>
                  </a:lnTo>
                  <a:lnTo>
                    <a:pt x="94" y="0"/>
                  </a:lnTo>
                  <a:lnTo>
                    <a:pt x="63" y="0"/>
                  </a:lnTo>
                  <a:lnTo>
                    <a:pt x="0" y="0"/>
                  </a:lnTo>
                  <a:lnTo>
                    <a:pt x="0" y="191"/>
                  </a:lnTo>
                  <a:lnTo>
                    <a:pt x="241" y="191"/>
                  </a:lnTo>
                  <a:lnTo>
                    <a:pt x="241" y="0"/>
                  </a:lnTo>
                  <a:lnTo>
                    <a:pt x="177" y="0"/>
                  </a:lnTo>
                  <a:lnTo>
                    <a:pt x="14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25">
              <a:extLst>
                <a:ext uri="{FF2B5EF4-FFF2-40B4-BE49-F238E27FC236}">
                  <a16:creationId xmlns:a16="http://schemas.microsoft.com/office/drawing/2014/main" id="{E0B565F8-6574-4A53-A069-928238A9C0C4}"/>
                </a:ext>
              </a:extLst>
            </p:cNvPr>
            <p:cNvSpPr>
              <a:spLocks/>
            </p:cNvSpPr>
            <p:nvPr/>
          </p:nvSpPr>
          <p:spPr bwMode="auto">
            <a:xfrm>
              <a:off x="967" y="1806"/>
              <a:ext cx="70" cy="200"/>
            </a:xfrm>
            <a:custGeom>
              <a:avLst/>
              <a:gdLst>
                <a:gd name="T0" fmla="*/ 6 w 48"/>
                <a:gd name="T1" fmla="*/ 16 h 137"/>
                <a:gd name="T2" fmla="*/ 1 w 48"/>
                <a:gd name="T3" fmla="*/ 33 h 137"/>
                <a:gd name="T4" fmla="*/ 4 w 48"/>
                <a:gd name="T5" fmla="*/ 48 h 137"/>
                <a:gd name="T6" fmla="*/ 18 w 48"/>
                <a:gd name="T7" fmla="*/ 63 h 137"/>
                <a:gd name="T8" fmla="*/ 18 w 48"/>
                <a:gd name="T9" fmla="*/ 137 h 137"/>
                <a:gd name="T10" fmla="*/ 31 w 48"/>
                <a:gd name="T11" fmla="*/ 137 h 137"/>
                <a:gd name="T12" fmla="*/ 31 w 48"/>
                <a:gd name="T13" fmla="*/ 63 h 137"/>
                <a:gd name="T14" fmla="*/ 44 w 48"/>
                <a:gd name="T15" fmla="*/ 48 h 137"/>
                <a:gd name="T16" fmla="*/ 47 w 48"/>
                <a:gd name="T17" fmla="*/ 33 h 137"/>
                <a:gd name="T18" fmla="*/ 42 w 48"/>
                <a:gd name="T19" fmla="*/ 16 h 137"/>
                <a:gd name="T20" fmla="*/ 32 w 48"/>
                <a:gd name="T21" fmla="*/ 0 h 137"/>
                <a:gd name="T22" fmla="*/ 35 w 48"/>
                <a:gd name="T23" fmla="*/ 32 h 137"/>
                <a:gd name="T24" fmla="*/ 31 w 48"/>
                <a:gd name="T25" fmla="*/ 32 h 137"/>
                <a:gd name="T26" fmla="*/ 28 w 48"/>
                <a:gd name="T27" fmla="*/ 0 h 137"/>
                <a:gd name="T28" fmla="*/ 24 w 48"/>
                <a:gd name="T29" fmla="*/ 0 h 137"/>
                <a:gd name="T30" fmla="*/ 21 w 48"/>
                <a:gd name="T31" fmla="*/ 0 h 137"/>
                <a:gd name="T32" fmla="*/ 17 w 48"/>
                <a:gd name="T33" fmla="*/ 32 h 137"/>
                <a:gd name="T34" fmla="*/ 13 w 48"/>
                <a:gd name="T35" fmla="*/ 32 h 137"/>
                <a:gd name="T36" fmla="*/ 16 w 48"/>
                <a:gd name="T37" fmla="*/ 0 h 137"/>
                <a:gd name="T38" fmla="*/ 6 w 48"/>
                <a:gd name="T39"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37">
                  <a:moveTo>
                    <a:pt x="6" y="16"/>
                  </a:moveTo>
                  <a:cubicBezTo>
                    <a:pt x="4" y="22"/>
                    <a:pt x="2" y="27"/>
                    <a:pt x="1" y="33"/>
                  </a:cubicBezTo>
                  <a:cubicBezTo>
                    <a:pt x="0" y="39"/>
                    <a:pt x="2" y="43"/>
                    <a:pt x="4" y="48"/>
                  </a:cubicBezTo>
                  <a:cubicBezTo>
                    <a:pt x="7" y="52"/>
                    <a:pt x="12" y="59"/>
                    <a:pt x="18" y="63"/>
                  </a:cubicBezTo>
                  <a:cubicBezTo>
                    <a:pt x="18" y="137"/>
                    <a:pt x="18" y="137"/>
                    <a:pt x="18" y="137"/>
                  </a:cubicBezTo>
                  <a:cubicBezTo>
                    <a:pt x="31" y="137"/>
                    <a:pt x="31" y="137"/>
                    <a:pt x="31" y="137"/>
                  </a:cubicBezTo>
                  <a:cubicBezTo>
                    <a:pt x="31" y="63"/>
                    <a:pt x="31" y="63"/>
                    <a:pt x="31" y="63"/>
                  </a:cubicBezTo>
                  <a:cubicBezTo>
                    <a:pt x="36" y="59"/>
                    <a:pt x="41" y="52"/>
                    <a:pt x="44" y="48"/>
                  </a:cubicBezTo>
                  <a:cubicBezTo>
                    <a:pt x="47" y="43"/>
                    <a:pt x="48" y="39"/>
                    <a:pt x="47" y="33"/>
                  </a:cubicBezTo>
                  <a:cubicBezTo>
                    <a:pt x="47" y="27"/>
                    <a:pt x="44" y="22"/>
                    <a:pt x="42" y="16"/>
                  </a:cubicBezTo>
                  <a:cubicBezTo>
                    <a:pt x="41" y="12"/>
                    <a:pt x="38" y="1"/>
                    <a:pt x="32" y="0"/>
                  </a:cubicBezTo>
                  <a:cubicBezTo>
                    <a:pt x="35" y="32"/>
                    <a:pt x="35" y="32"/>
                    <a:pt x="35" y="32"/>
                  </a:cubicBezTo>
                  <a:cubicBezTo>
                    <a:pt x="31" y="32"/>
                    <a:pt x="31" y="32"/>
                    <a:pt x="31" y="32"/>
                  </a:cubicBezTo>
                  <a:cubicBezTo>
                    <a:pt x="28" y="0"/>
                    <a:pt x="28" y="0"/>
                    <a:pt x="28" y="0"/>
                  </a:cubicBezTo>
                  <a:cubicBezTo>
                    <a:pt x="24" y="0"/>
                    <a:pt x="24" y="0"/>
                    <a:pt x="24" y="0"/>
                  </a:cubicBezTo>
                  <a:cubicBezTo>
                    <a:pt x="21" y="0"/>
                    <a:pt x="21" y="0"/>
                    <a:pt x="21" y="0"/>
                  </a:cubicBezTo>
                  <a:cubicBezTo>
                    <a:pt x="17" y="32"/>
                    <a:pt x="17" y="32"/>
                    <a:pt x="17" y="32"/>
                  </a:cubicBezTo>
                  <a:cubicBezTo>
                    <a:pt x="13" y="32"/>
                    <a:pt x="13" y="32"/>
                    <a:pt x="13" y="32"/>
                  </a:cubicBezTo>
                  <a:cubicBezTo>
                    <a:pt x="16" y="0"/>
                    <a:pt x="16" y="0"/>
                    <a:pt x="16" y="0"/>
                  </a:cubicBezTo>
                  <a:cubicBezTo>
                    <a:pt x="11" y="1"/>
                    <a:pt x="7" y="12"/>
                    <a:pt x="6"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26">
              <a:extLst>
                <a:ext uri="{FF2B5EF4-FFF2-40B4-BE49-F238E27FC236}">
                  <a16:creationId xmlns:a16="http://schemas.microsoft.com/office/drawing/2014/main" id="{0422E279-CAC7-4F7B-9AC8-ABCF05F13177}"/>
                </a:ext>
              </a:extLst>
            </p:cNvPr>
            <p:cNvSpPr>
              <a:spLocks/>
            </p:cNvSpPr>
            <p:nvPr/>
          </p:nvSpPr>
          <p:spPr bwMode="auto">
            <a:xfrm>
              <a:off x="1068" y="1806"/>
              <a:ext cx="45" cy="200"/>
            </a:xfrm>
            <a:custGeom>
              <a:avLst/>
              <a:gdLst>
                <a:gd name="T0" fmla="*/ 0 w 31"/>
                <a:gd name="T1" fmla="*/ 38 h 137"/>
                <a:gd name="T2" fmla="*/ 18 w 31"/>
                <a:gd name="T3" fmla="*/ 77 h 137"/>
                <a:gd name="T4" fmla="*/ 18 w 31"/>
                <a:gd name="T5" fmla="*/ 137 h 137"/>
                <a:gd name="T6" fmla="*/ 31 w 31"/>
                <a:gd name="T7" fmla="*/ 137 h 137"/>
                <a:gd name="T8" fmla="*/ 31 w 31"/>
                <a:gd name="T9" fmla="*/ 0 h 137"/>
                <a:gd name="T10" fmla="*/ 18 w 31"/>
                <a:gd name="T11" fmla="*/ 0 h 137"/>
                <a:gd name="T12" fmla="*/ 0 w 31"/>
                <a:gd name="T13" fmla="*/ 38 h 137"/>
              </a:gdLst>
              <a:ahLst/>
              <a:cxnLst>
                <a:cxn ang="0">
                  <a:pos x="T0" y="T1"/>
                </a:cxn>
                <a:cxn ang="0">
                  <a:pos x="T2" y="T3"/>
                </a:cxn>
                <a:cxn ang="0">
                  <a:pos x="T4" y="T5"/>
                </a:cxn>
                <a:cxn ang="0">
                  <a:pos x="T6" y="T7"/>
                </a:cxn>
                <a:cxn ang="0">
                  <a:pos x="T8" y="T9"/>
                </a:cxn>
                <a:cxn ang="0">
                  <a:pos x="T10" y="T11"/>
                </a:cxn>
                <a:cxn ang="0">
                  <a:pos x="T12" y="T13"/>
                </a:cxn>
              </a:cxnLst>
              <a:rect l="0" t="0" r="r" b="b"/>
              <a:pathLst>
                <a:path w="31" h="137">
                  <a:moveTo>
                    <a:pt x="0" y="38"/>
                  </a:moveTo>
                  <a:cubicBezTo>
                    <a:pt x="0" y="73"/>
                    <a:pt x="14" y="76"/>
                    <a:pt x="18" y="77"/>
                  </a:cubicBezTo>
                  <a:cubicBezTo>
                    <a:pt x="18" y="137"/>
                    <a:pt x="18" y="137"/>
                    <a:pt x="18" y="137"/>
                  </a:cubicBezTo>
                  <a:cubicBezTo>
                    <a:pt x="31" y="137"/>
                    <a:pt x="31" y="137"/>
                    <a:pt x="31" y="137"/>
                  </a:cubicBezTo>
                  <a:cubicBezTo>
                    <a:pt x="31" y="0"/>
                    <a:pt x="31" y="0"/>
                    <a:pt x="31" y="0"/>
                  </a:cubicBezTo>
                  <a:cubicBezTo>
                    <a:pt x="18" y="0"/>
                    <a:pt x="18" y="0"/>
                    <a:pt x="18" y="0"/>
                  </a:cubicBezTo>
                  <a:cubicBezTo>
                    <a:pt x="18" y="0"/>
                    <a:pt x="0" y="0"/>
                    <a:pt x="0"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7">
              <a:extLst>
                <a:ext uri="{FF2B5EF4-FFF2-40B4-BE49-F238E27FC236}">
                  <a16:creationId xmlns:a16="http://schemas.microsoft.com/office/drawing/2014/main" id="{413B7ED0-FEF7-4A83-8D7A-EFC7B6AFC01C}"/>
                </a:ext>
              </a:extLst>
            </p:cNvPr>
            <p:cNvSpPr>
              <a:spLocks/>
            </p:cNvSpPr>
            <p:nvPr/>
          </p:nvSpPr>
          <p:spPr bwMode="auto">
            <a:xfrm>
              <a:off x="2164" y="1453"/>
              <a:ext cx="192" cy="117"/>
            </a:xfrm>
            <a:custGeom>
              <a:avLst/>
              <a:gdLst>
                <a:gd name="T0" fmla="*/ 131 w 131"/>
                <a:gd name="T1" fmla="*/ 66 h 80"/>
                <a:gd name="T2" fmla="*/ 117 w 131"/>
                <a:gd name="T3" fmla="*/ 52 h 80"/>
                <a:gd name="T4" fmla="*/ 119 w 131"/>
                <a:gd name="T5" fmla="*/ 40 h 80"/>
                <a:gd name="T6" fmla="*/ 78 w 131"/>
                <a:gd name="T7" fmla="*/ 0 h 80"/>
                <a:gd name="T8" fmla="*/ 38 w 131"/>
                <a:gd name="T9" fmla="*/ 39 h 80"/>
                <a:gd name="T10" fmla="*/ 23 w 131"/>
                <a:gd name="T11" fmla="*/ 34 h 80"/>
                <a:gd name="T12" fmla="*/ 0 w 131"/>
                <a:gd name="T13" fmla="*/ 57 h 80"/>
                <a:gd name="T14" fmla="*/ 23 w 131"/>
                <a:gd name="T15" fmla="*/ 80 h 80"/>
                <a:gd name="T16" fmla="*/ 77 w 131"/>
                <a:gd name="T17" fmla="*/ 80 h 80"/>
                <a:gd name="T18" fmla="*/ 78 w 131"/>
                <a:gd name="T19" fmla="*/ 80 h 80"/>
                <a:gd name="T20" fmla="*/ 116 w 131"/>
                <a:gd name="T21" fmla="*/ 80 h 80"/>
                <a:gd name="T22" fmla="*/ 131 w 131"/>
                <a:gd name="T23"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80">
                  <a:moveTo>
                    <a:pt x="131" y="66"/>
                  </a:moveTo>
                  <a:cubicBezTo>
                    <a:pt x="131" y="58"/>
                    <a:pt x="124" y="52"/>
                    <a:pt x="117" y="52"/>
                  </a:cubicBezTo>
                  <a:cubicBezTo>
                    <a:pt x="118" y="48"/>
                    <a:pt x="119" y="44"/>
                    <a:pt x="119" y="40"/>
                  </a:cubicBezTo>
                  <a:cubicBezTo>
                    <a:pt x="119" y="18"/>
                    <a:pt x="101" y="0"/>
                    <a:pt x="78" y="0"/>
                  </a:cubicBezTo>
                  <a:cubicBezTo>
                    <a:pt x="57" y="0"/>
                    <a:pt x="39" y="17"/>
                    <a:pt x="38" y="39"/>
                  </a:cubicBezTo>
                  <a:cubicBezTo>
                    <a:pt x="34" y="36"/>
                    <a:pt x="29" y="34"/>
                    <a:pt x="23" y="34"/>
                  </a:cubicBezTo>
                  <a:cubicBezTo>
                    <a:pt x="11" y="34"/>
                    <a:pt x="0" y="44"/>
                    <a:pt x="0" y="57"/>
                  </a:cubicBezTo>
                  <a:cubicBezTo>
                    <a:pt x="0" y="69"/>
                    <a:pt x="11" y="80"/>
                    <a:pt x="23" y="80"/>
                  </a:cubicBezTo>
                  <a:cubicBezTo>
                    <a:pt x="77" y="80"/>
                    <a:pt x="77" y="80"/>
                    <a:pt x="77" y="80"/>
                  </a:cubicBezTo>
                  <a:cubicBezTo>
                    <a:pt x="78" y="80"/>
                    <a:pt x="78" y="80"/>
                    <a:pt x="78" y="80"/>
                  </a:cubicBezTo>
                  <a:cubicBezTo>
                    <a:pt x="116" y="80"/>
                    <a:pt x="116" y="80"/>
                    <a:pt x="116" y="80"/>
                  </a:cubicBezTo>
                  <a:cubicBezTo>
                    <a:pt x="124" y="80"/>
                    <a:pt x="131" y="74"/>
                    <a:pt x="131" y="6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28">
              <a:extLst>
                <a:ext uri="{FF2B5EF4-FFF2-40B4-BE49-F238E27FC236}">
                  <a16:creationId xmlns:a16="http://schemas.microsoft.com/office/drawing/2014/main" id="{264769BE-78BD-46E2-8721-5197B0478DF0}"/>
                </a:ext>
              </a:extLst>
            </p:cNvPr>
            <p:cNvSpPr>
              <a:spLocks noChangeArrowheads="1"/>
            </p:cNvSpPr>
            <p:nvPr/>
          </p:nvSpPr>
          <p:spPr bwMode="auto">
            <a:xfrm>
              <a:off x="2192" y="1580"/>
              <a:ext cx="16"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29">
              <a:extLst>
                <a:ext uri="{FF2B5EF4-FFF2-40B4-BE49-F238E27FC236}">
                  <a16:creationId xmlns:a16="http://schemas.microsoft.com/office/drawing/2014/main" id="{A4273FB4-DE5E-4084-A876-B66B6613B961}"/>
                </a:ext>
              </a:extLst>
            </p:cNvPr>
            <p:cNvSpPr>
              <a:spLocks noChangeArrowheads="1"/>
            </p:cNvSpPr>
            <p:nvPr/>
          </p:nvSpPr>
          <p:spPr bwMode="auto">
            <a:xfrm>
              <a:off x="2231" y="1600"/>
              <a:ext cx="17" cy="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30">
              <a:extLst>
                <a:ext uri="{FF2B5EF4-FFF2-40B4-BE49-F238E27FC236}">
                  <a16:creationId xmlns:a16="http://schemas.microsoft.com/office/drawing/2014/main" id="{23AB3522-777B-4C11-A080-76D6A22A7574}"/>
                </a:ext>
              </a:extLst>
            </p:cNvPr>
            <p:cNvSpPr>
              <a:spLocks noChangeArrowheads="1"/>
            </p:cNvSpPr>
            <p:nvPr/>
          </p:nvSpPr>
          <p:spPr bwMode="auto">
            <a:xfrm>
              <a:off x="2271" y="1580"/>
              <a:ext cx="17"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31">
              <a:extLst>
                <a:ext uri="{FF2B5EF4-FFF2-40B4-BE49-F238E27FC236}">
                  <a16:creationId xmlns:a16="http://schemas.microsoft.com/office/drawing/2014/main" id="{C23C79B4-BFA6-426A-A580-9D00C810552B}"/>
                </a:ext>
              </a:extLst>
            </p:cNvPr>
            <p:cNvSpPr>
              <a:spLocks noChangeArrowheads="1"/>
            </p:cNvSpPr>
            <p:nvPr/>
          </p:nvSpPr>
          <p:spPr bwMode="auto">
            <a:xfrm>
              <a:off x="2312" y="1600"/>
              <a:ext cx="16" cy="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32">
              <a:extLst>
                <a:ext uri="{FF2B5EF4-FFF2-40B4-BE49-F238E27FC236}">
                  <a16:creationId xmlns:a16="http://schemas.microsoft.com/office/drawing/2014/main" id="{AA0B962F-FF21-4200-8AB4-80D79C8D7E36}"/>
                </a:ext>
              </a:extLst>
            </p:cNvPr>
            <p:cNvSpPr>
              <a:spLocks/>
            </p:cNvSpPr>
            <p:nvPr/>
          </p:nvSpPr>
          <p:spPr bwMode="auto">
            <a:xfrm>
              <a:off x="2799" y="1571"/>
              <a:ext cx="150" cy="124"/>
            </a:xfrm>
            <a:custGeom>
              <a:avLst/>
              <a:gdLst>
                <a:gd name="T0" fmla="*/ 122 w 150"/>
                <a:gd name="T1" fmla="*/ 0 h 124"/>
                <a:gd name="T2" fmla="*/ 52 w 150"/>
                <a:gd name="T3" fmla="*/ 69 h 124"/>
                <a:gd name="T4" fmla="*/ 26 w 150"/>
                <a:gd name="T5" fmla="*/ 43 h 124"/>
                <a:gd name="T6" fmla="*/ 0 w 150"/>
                <a:gd name="T7" fmla="*/ 70 h 124"/>
                <a:gd name="T8" fmla="*/ 26 w 150"/>
                <a:gd name="T9" fmla="*/ 97 h 124"/>
                <a:gd name="T10" fmla="*/ 52 w 150"/>
                <a:gd name="T11" fmla="*/ 124 h 124"/>
                <a:gd name="T12" fmla="*/ 80 w 150"/>
                <a:gd name="T13" fmla="*/ 97 h 124"/>
                <a:gd name="T14" fmla="*/ 150 w 150"/>
                <a:gd name="T15" fmla="*/ 26 h 124"/>
                <a:gd name="T16" fmla="*/ 122 w 15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24">
                  <a:moveTo>
                    <a:pt x="122" y="0"/>
                  </a:moveTo>
                  <a:lnTo>
                    <a:pt x="52" y="69"/>
                  </a:lnTo>
                  <a:lnTo>
                    <a:pt x="26" y="43"/>
                  </a:lnTo>
                  <a:lnTo>
                    <a:pt x="0" y="70"/>
                  </a:lnTo>
                  <a:lnTo>
                    <a:pt x="26" y="97"/>
                  </a:lnTo>
                  <a:lnTo>
                    <a:pt x="52" y="124"/>
                  </a:lnTo>
                  <a:lnTo>
                    <a:pt x="80" y="97"/>
                  </a:lnTo>
                  <a:lnTo>
                    <a:pt x="150" y="26"/>
                  </a:ln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33">
              <a:extLst>
                <a:ext uri="{FF2B5EF4-FFF2-40B4-BE49-F238E27FC236}">
                  <a16:creationId xmlns:a16="http://schemas.microsoft.com/office/drawing/2014/main" id="{0D3CE9A5-4568-4FB7-AF00-6A014161379C}"/>
                </a:ext>
              </a:extLst>
            </p:cNvPr>
            <p:cNvSpPr>
              <a:spLocks/>
            </p:cNvSpPr>
            <p:nvPr/>
          </p:nvSpPr>
          <p:spPr bwMode="auto">
            <a:xfrm>
              <a:off x="2891" y="2433"/>
              <a:ext cx="134" cy="130"/>
            </a:xfrm>
            <a:custGeom>
              <a:avLst/>
              <a:gdLst>
                <a:gd name="T0" fmla="*/ 46 w 92"/>
                <a:gd name="T1" fmla="*/ 89 h 89"/>
                <a:gd name="T2" fmla="*/ 92 w 92"/>
                <a:gd name="T3" fmla="*/ 42 h 89"/>
                <a:gd name="T4" fmla="*/ 64 w 92"/>
                <a:gd name="T5" fmla="*/ 0 h 89"/>
                <a:gd name="T6" fmla="*/ 57 w 92"/>
                <a:gd name="T7" fmla="*/ 8 h 89"/>
                <a:gd name="T8" fmla="*/ 82 w 92"/>
                <a:gd name="T9" fmla="*/ 42 h 89"/>
                <a:gd name="T10" fmla="*/ 46 w 92"/>
                <a:gd name="T11" fmla="*/ 78 h 89"/>
                <a:gd name="T12" fmla="*/ 10 w 92"/>
                <a:gd name="T13" fmla="*/ 42 h 89"/>
                <a:gd name="T14" fmla="*/ 35 w 92"/>
                <a:gd name="T15" fmla="*/ 8 h 89"/>
                <a:gd name="T16" fmla="*/ 29 w 92"/>
                <a:gd name="T17" fmla="*/ 0 h 89"/>
                <a:gd name="T18" fmla="*/ 0 w 92"/>
                <a:gd name="T19" fmla="*/ 42 h 89"/>
                <a:gd name="T20" fmla="*/ 46 w 92"/>
                <a:gd name="T2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89">
                  <a:moveTo>
                    <a:pt x="46" y="89"/>
                  </a:moveTo>
                  <a:cubicBezTo>
                    <a:pt x="72" y="89"/>
                    <a:pt x="92" y="68"/>
                    <a:pt x="92" y="42"/>
                  </a:cubicBezTo>
                  <a:cubicBezTo>
                    <a:pt x="92" y="23"/>
                    <a:pt x="80" y="7"/>
                    <a:pt x="64" y="0"/>
                  </a:cubicBezTo>
                  <a:cubicBezTo>
                    <a:pt x="57" y="8"/>
                    <a:pt x="57" y="8"/>
                    <a:pt x="57" y="8"/>
                  </a:cubicBezTo>
                  <a:cubicBezTo>
                    <a:pt x="72" y="13"/>
                    <a:pt x="82" y="26"/>
                    <a:pt x="82" y="42"/>
                  </a:cubicBezTo>
                  <a:cubicBezTo>
                    <a:pt x="82" y="62"/>
                    <a:pt x="66" y="78"/>
                    <a:pt x="46" y="78"/>
                  </a:cubicBezTo>
                  <a:cubicBezTo>
                    <a:pt x="26" y="78"/>
                    <a:pt x="10" y="62"/>
                    <a:pt x="10" y="42"/>
                  </a:cubicBezTo>
                  <a:cubicBezTo>
                    <a:pt x="10" y="26"/>
                    <a:pt x="20" y="13"/>
                    <a:pt x="35" y="8"/>
                  </a:cubicBezTo>
                  <a:cubicBezTo>
                    <a:pt x="29" y="0"/>
                    <a:pt x="29" y="0"/>
                    <a:pt x="29" y="0"/>
                  </a:cubicBezTo>
                  <a:cubicBezTo>
                    <a:pt x="12" y="7"/>
                    <a:pt x="0" y="23"/>
                    <a:pt x="0" y="42"/>
                  </a:cubicBezTo>
                  <a:cubicBezTo>
                    <a:pt x="0" y="68"/>
                    <a:pt x="21" y="89"/>
                    <a:pt x="46" y="8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34">
              <a:extLst>
                <a:ext uri="{FF2B5EF4-FFF2-40B4-BE49-F238E27FC236}">
                  <a16:creationId xmlns:a16="http://schemas.microsoft.com/office/drawing/2014/main" id="{7CA324E0-F8BF-4C3B-9F1A-2739456F0DEE}"/>
                </a:ext>
              </a:extLst>
            </p:cNvPr>
            <p:cNvSpPr>
              <a:spLocks/>
            </p:cNvSpPr>
            <p:nvPr/>
          </p:nvSpPr>
          <p:spPr bwMode="auto">
            <a:xfrm>
              <a:off x="2927" y="2404"/>
              <a:ext cx="63" cy="46"/>
            </a:xfrm>
            <a:custGeom>
              <a:avLst/>
              <a:gdLst>
                <a:gd name="T0" fmla="*/ 19 w 63"/>
                <a:gd name="T1" fmla="*/ 39 h 46"/>
                <a:gd name="T2" fmla="*/ 25 w 63"/>
                <a:gd name="T3" fmla="*/ 46 h 46"/>
                <a:gd name="T4" fmla="*/ 31 w 63"/>
                <a:gd name="T5" fmla="*/ 45 h 46"/>
                <a:gd name="T6" fmla="*/ 38 w 63"/>
                <a:gd name="T7" fmla="*/ 46 h 46"/>
                <a:gd name="T8" fmla="*/ 43 w 63"/>
                <a:gd name="T9" fmla="*/ 39 h 46"/>
                <a:gd name="T10" fmla="*/ 51 w 63"/>
                <a:gd name="T11" fmla="*/ 26 h 46"/>
                <a:gd name="T12" fmla="*/ 63 w 63"/>
                <a:gd name="T13" fmla="*/ 11 h 46"/>
                <a:gd name="T14" fmla="*/ 53 w 63"/>
                <a:gd name="T15" fmla="*/ 0 h 46"/>
                <a:gd name="T16" fmla="*/ 31 w 63"/>
                <a:gd name="T17" fmla="*/ 0 h 46"/>
                <a:gd name="T18" fmla="*/ 9 w 63"/>
                <a:gd name="T19" fmla="*/ 0 h 46"/>
                <a:gd name="T20" fmla="*/ 0 w 63"/>
                <a:gd name="T21" fmla="*/ 11 h 46"/>
                <a:gd name="T22" fmla="*/ 10 w 63"/>
                <a:gd name="T23" fmla="*/ 26 h 46"/>
                <a:gd name="T24" fmla="*/ 19 w 63"/>
                <a:gd name="T25"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6">
                  <a:moveTo>
                    <a:pt x="19" y="39"/>
                  </a:moveTo>
                  <a:lnTo>
                    <a:pt x="25" y="46"/>
                  </a:lnTo>
                  <a:lnTo>
                    <a:pt x="31" y="45"/>
                  </a:lnTo>
                  <a:lnTo>
                    <a:pt x="38" y="46"/>
                  </a:lnTo>
                  <a:lnTo>
                    <a:pt x="43" y="39"/>
                  </a:lnTo>
                  <a:lnTo>
                    <a:pt x="51" y="26"/>
                  </a:lnTo>
                  <a:lnTo>
                    <a:pt x="63" y="11"/>
                  </a:lnTo>
                  <a:lnTo>
                    <a:pt x="53" y="0"/>
                  </a:lnTo>
                  <a:lnTo>
                    <a:pt x="31" y="0"/>
                  </a:lnTo>
                  <a:lnTo>
                    <a:pt x="9" y="0"/>
                  </a:lnTo>
                  <a:lnTo>
                    <a:pt x="0" y="11"/>
                  </a:lnTo>
                  <a:lnTo>
                    <a:pt x="10" y="26"/>
                  </a:lnTo>
                  <a:lnTo>
                    <a:pt x="1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35">
              <a:extLst>
                <a:ext uri="{FF2B5EF4-FFF2-40B4-BE49-F238E27FC236}">
                  <a16:creationId xmlns:a16="http://schemas.microsoft.com/office/drawing/2014/main" id="{39BD985A-E7C7-4CEB-A7E9-9093907835C8}"/>
                </a:ext>
              </a:extLst>
            </p:cNvPr>
            <p:cNvSpPr>
              <a:spLocks/>
            </p:cNvSpPr>
            <p:nvPr/>
          </p:nvSpPr>
          <p:spPr bwMode="auto">
            <a:xfrm>
              <a:off x="1026" y="1564"/>
              <a:ext cx="99" cy="163"/>
            </a:xfrm>
            <a:custGeom>
              <a:avLst/>
              <a:gdLst>
                <a:gd name="T0" fmla="*/ 1 w 99"/>
                <a:gd name="T1" fmla="*/ 163 h 163"/>
                <a:gd name="T2" fmla="*/ 27 w 99"/>
                <a:gd name="T3" fmla="*/ 146 h 163"/>
                <a:gd name="T4" fmla="*/ 82 w 99"/>
                <a:gd name="T5" fmla="*/ 45 h 163"/>
                <a:gd name="T6" fmla="*/ 99 w 99"/>
                <a:gd name="T7" fmla="*/ 12 h 163"/>
                <a:gd name="T8" fmla="*/ 95 w 99"/>
                <a:gd name="T9" fmla="*/ 10 h 163"/>
                <a:gd name="T10" fmla="*/ 89 w 99"/>
                <a:gd name="T11" fmla="*/ 7 h 163"/>
                <a:gd name="T12" fmla="*/ 83 w 99"/>
                <a:gd name="T13" fmla="*/ 6 h 163"/>
                <a:gd name="T14" fmla="*/ 71 w 99"/>
                <a:gd name="T15" fmla="*/ 0 h 163"/>
                <a:gd name="T16" fmla="*/ 65 w 99"/>
                <a:gd name="T17" fmla="*/ 12 h 163"/>
                <a:gd name="T18" fmla="*/ 63 w 99"/>
                <a:gd name="T19" fmla="*/ 17 h 163"/>
                <a:gd name="T20" fmla="*/ 60 w 99"/>
                <a:gd name="T21" fmla="*/ 22 h 163"/>
                <a:gd name="T22" fmla="*/ 39 w 99"/>
                <a:gd name="T23" fmla="*/ 60 h 163"/>
                <a:gd name="T24" fmla="*/ 0 w 99"/>
                <a:gd name="T25" fmla="*/ 134 h 163"/>
                <a:gd name="T26" fmla="*/ 1 w 99"/>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63">
                  <a:moveTo>
                    <a:pt x="1" y="163"/>
                  </a:moveTo>
                  <a:lnTo>
                    <a:pt x="27" y="146"/>
                  </a:lnTo>
                  <a:lnTo>
                    <a:pt x="82" y="45"/>
                  </a:lnTo>
                  <a:lnTo>
                    <a:pt x="99" y="12"/>
                  </a:lnTo>
                  <a:lnTo>
                    <a:pt x="95" y="10"/>
                  </a:lnTo>
                  <a:lnTo>
                    <a:pt x="89" y="7"/>
                  </a:lnTo>
                  <a:lnTo>
                    <a:pt x="83" y="6"/>
                  </a:lnTo>
                  <a:lnTo>
                    <a:pt x="71" y="0"/>
                  </a:lnTo>
                  <a:lnTo>
                    <a:pt x="65" y="12"/>
                  </a:lnTo>
                  <a:lnTo>
                    <a:pt x="63" y="17"/>
                  </a:lnTo>
                  <a:lnTo>
                    <a:pt x="60" y="22"/>
                  </a:lnTo>
                  <a:lnTo>
                    <a:pt x="39" y="60"/>
                  </a:lnTo>
                  <a:lnTo>
                    <a:pt x="0" y="134"/>
                  </a:lnTo>
                  <a:lnTo>
                    <a:pt x="1"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6">
              <a:extLst>
                <a:ext uri="{FF2B5EF4-FFF2-40B4-BE49-F238E27FC236}">
                  <a16:creationId xmlns:a16="http://schemas.microsoft.com/office/drawing/2014/main" id="{EF7793EB-2D07-4E1A-8F7D-FA4AE27E76F1}"/>
                </a:ext>
              </a:extLst>
            </p:cNvPr>
            <p:cNvSpPr>
              <a:spLocks/>
            </p:cNvSpPr>
            <p:nvPr/>
          </p:nvSpPr>
          <p:spPr bwMode="auto">
            <a:xfrm>
              <a:off x="1102" y="1535"/>
              <a:ext cx="39" cy="33"/>
            </a:xfrm>
            <a:custGeom>
              <a:avLst/>
              <a:gdLst>
                <a:gd name="T0" fmla="*/ 11 w 39"/>
                <a:gd name="T1" fmla="*/ 0 h 33"/>
                <a:gd name="T2" fmla="*/ 0 w 39"/>
                <a:gd name="T3" fmla="*/ 20 h 33"/>
                <a:gd name="T4" fmla="*/ 20 w 39"/>
                <a:gd name="T5" fmla="*/ 29 h 33"/>
                <a:gd name="T6" fmla="*/ 26 w 39"/>
                <a:gd name="T7" fmla="*/ 32 h 33"/>
                <a:gd name="T8" fmla="*/ 27 w 39"/>
                <a:gd name="T9" fmla="*/ 33 h 33"/>
                <a:gd name="T10" fmla="*/ 29 w 39"/>
                <a:gd name="T11" fmla="*/ 32 h 33"/>
                <a:gd name="T12" fmla="*/ 32 w 39"/>
                <a:gd name="T13" fmla="*/ 26 h 33"/>
                <a:gd name="T14" fmla="*/ 39 w 39"/>
                <a:gd name="T15" fmla="*/ 11 h 33"/>
                <a:gd name="T16" fmla="*/ 11 w 39"/>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3">
                  <a:moveTo>
                    <a:pt x="11" y="0"/>
                  </a:moveTo>
                  <a:lnTo>
                    <a:pt x="0" y="20"/>
                  </a:lnTo>
                  <a:lnTo>
                    <a:pt x="20" y="29"/>
                  </a:lnTo>
                  <a:lnTo>
                    <a:pt x="26" y="32"/>
                  </a:lnTo>
                  <a:lnTo>
                    <a:pt x="27" y="33"/>
                  </a:lnTo>
                  <a:lnTo>
                    <a:pt x="29" y="32"/>
                  </a:lnTo>
                  <a:lnTo>
                    <a:pt x="32" y="26"/>
                  </a:lnTo>
                  <a:lnTo>
                    <a:pt x="39" y="11"/>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37">
              <a:extLst>
                <a:ext uri="{FF2B5EF4-FFF2-40B4-BE49-F238E27FC236}">
                  <a16:creationId xmlns:a16="http://schemas.microsoft.com/office/drawing/2014/main" id="{C58AEF8C-6234-4C46-B23A-E8F0E30E43E1}"/>
                </a:ext>
              </a:extLst>
            </p:cNvPr>
            <p:cNvSpPr>
              <a:spLocks noEditPoints="1"/>
            </p:cNvSpPr>
            <p:nvPr/>
          </p:nvSpPr>
          <p:spPr bwMode="auto">
            <a:xfrm>
              <a:off x="2635" y="2865"/>
              <a:ext cx="161" cy="159"/>
            </a:xfrm>
            <a:custGeom>
              <a:avLst/>
              <a:gdLst>
                <a:gd name="T0" fmla="*/ 74 w 110"/>
                <a:gd name="T1" fmla="*/ 0 h 109"/>
                <a:gd name="T2" fmla="*/ 79 w 110"/>
                <a:gd name="T3" fmla="*/ 0 h 109"/>
                <a:gd name="T4" fmla="*/ 96 w 110"/>
                <a:gd name="T5" fmla="*/ 43 h 109"/>
                <a:gd name="T6" fmla="*/ 65 w 110"/>
                <a:gd name="T7" fmla="*/ 48 h 109"/>
                <a:gd name="T8" fmla="*/ 58 w 110"/>
                <a:gd name="T9" fmla="*/ 54 h 109"/>
                <a:gd name="T10" fmla="*/ 38 w 110"/>
                <a:gd name="T11" fmla="*/ 75 h 109"/>
                <a:gd name="T12" fmla="*/ 47 w 110"/>
                <a:gd name="T13" fmla="*/ 85 h 109"/>
                <a:gd name="T14" fmla="*/ 43 w 110"/>
                <a:gd name="T15" fmla="*/ 90 h 109"/>
                <a:gd name="T16" fmla="*/ 38 w 110"/>
                <a:gd name="T17" fmla="*/ 94 h 109"/>
                <a:gd name="T18" fmla="*/ 28 w 110"/>
                <a:gd name="T19" fmla="*/ 85 h 109"/>
                <a:gd name="T20" fmla="*/ 23 w 110"/>
                <a:gd name="T21" fmla="*/ 90 h 109"/>
                <a:gd name="T22" fmla="*/ 31 w 110"/>
                <a:gd name="T23" fmla="*/ 100 h 109"/>
                <a:gd name="T24" fmla="*/ 28 w 110"/>
                <a:gd name="T25" fmla="*/ 105 h 109"/>
                <a:gd name="T26" fmla="*/ 23 w 110"/>
                <a:gd name="T27" fmla="*/ 109 h 109"/>
                <a:gd name="T28" fmla="*/ 15 w 110"/>
                <a:gd name="T29" fmla="*/ 103 h 109"/>
                <a:gd name="T30" fmla="*/ 12 w 110"/>
                <a:gd name="T31" fmla="*/ 100 h 109"/>
                <a:gd name="T32" fmla="*/ 8 w 110"/>
                <a:gd name="T33" fmla="*/ 103 h 109"/>
                <a:gd name="T34" fmla="*/ 0 w 110"/>
                <a:gd name="T35" fmla="*/ 96 h 109"/>
                <a:gd name="T36" fmla="*/ 0 w 110"/>
                <a:gd name="T37" fmla="*/ 94 h 109"/>
                <a:gd name="T38" fmla="*/ 8 w 110"/>
                <a:gd name="T39" fmla="*/ 84 h 109"/>
                <a:gd name="T40" fmla="*/ 55 w 110"/>
                <a:gd name="T41" fmla="*/ 37 h 109"/>
                <a:gd name="T42" fmla="*/ 52 w 110"/>
                <a:gd name="T43" fmla="*/ 28 h 109"/>
                <a:gd name="T44" fmla="*/ 74 w 110"/>
                <a:gd name="T45" fmla="*/ 0 h 109"/>
                <a:gd name="T46" fmla="*/ 66 w 110"/>
                <a:gd name="T47" fmla="*/ 26 h 109"/>
                <a:gd name="T48" fmla="*/ 87 w 110"/>
                <a:gd name="T49" fmla="*/ 30 h 109"/>
                <a:gd name="T50" fmla="*/ 75 w 110"/>
                <a:gd name="T51" fmla="*/ 15 h 109"/>
                <a:gd name="T52" fmla="*/ 66 w 110"/>
                <a:gd name="T53"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09">
                  <a:moveTo>
                    <a:pt x="74" y="0"/>
                  </a:moveTo>
                  <a:cubicBezTo>
                    <a:pt x="76" y="0"/>
                    <a:pt x="78" y="0"/>
                    <a:pt x="79" y="0"/>
                  </a:cubicBezTo>
                  <a:cubicBezTo>
                    <a:pt x="100" y="1"/>
                    <a:pt x="110" y="27"/>
                    <a:pt x="96" y="43"/>
                  </a:cubicBezTo>
                  <a:cubicBezTo>
                    <a:pt x="90" y="49"/>
                    <a:pt x="76" y="54"/>
                    <a:pt x="65" y="48"/>
                  </a:cubicBezTo>
                  <a:cubicBezTo>
                    <a:pt x="63" y="50"/>
                    <a:pt x="61" y="52"/>
                    <a:pt x="58" y="54"/>
                  </a:cubicBezTo>
                  <a:cubicBezTo>
                    <a:pt x="52" y="61"/>
                    <a:pt x="45" y="68"/>
                    <a:pt x="38" y="75"/>
                  </a:cubicBezTo>
                  <a:cubicBezTo>
                    <a:pt x="39" y="78"/>
                    <a:pt x="47" y="80"/>
                    <a:pt x="47" y="85"/>
                  </a:cubicBezTo>
                  <a:cubicBezTo>
                    <a:pt x="47" y="87"/>
                    <a:pt x="43" y="90"/>
                    <a:pt x="43" y="90"/>
                  </a:cubicBezTo>
                  <a:cubicBezTo>
                    <a:pt x="43" y="90"/>
                    <a:pt x="40" y="94"/>
                    <a:pt x="38" y="94"/>
                  </a:cubicBezTo>
                  <a:cubicBezTo>
                    <a:pt x="34" y="94"/>
                    <a:pt x="31" y="86"/>
                    <a:pt x="28" y="85"/>
                  </a:cubicBezTo>
                  <a:cubicBezTo>
                    <a:pt x="26" y="86"/>
                    <a:pt x="25" y="88"/>
                    <a:pt x="23" y="90"/>
                  </a:cubicBezTo>
                  <a:cubicBezTo>
                    <a:pt x="24" y="93"/>
                    <a:pt x="31" y="96"/>
                    <a:pt x="31" y="100"/>
                  </a:cubicBezTo>
                  <a:cubicBezTo>
                    <a:pt x="31" y="103"/>
                    <a:pt x="28" y="105"/>
                    <a:pt x="28" y="105"/>
                  </a:cubicBezTo>
                  <a:cubicBezTo>
                    <a:pt x="28" y="105"/>
                    <a:pt x="25" y="109"/>
                    <a:pt x="23" y="109"/>
                  </a:cubicBezTo>
                  <a:cubicBezTo>
                    <a:pt x="19" y="109"/>
                    <a:pt x="15" y="103"/>
                    <a:pt x="15" y="103"/>
                  </a:cubicBezTo>
                  <a:cubicBezTo>
                    <a:pt x="12" y="100"/>
                    <a:pt x="12" y="100"/>
                    <a:pt x="12" y="100"/>
                  </a:cubicBezTo>
                  <a:cubicBezTo>
                    <a:pt x="12" y="100"/>
                    <a:pt x="9" y="102"/>
                    <a:pt x="8" y="103"/>
                  </a:cubicBezTo>
                  <a:cubicBezTo>
                    <a:pt x="3" y="103"/>
                    <a:pt x="1" y="100"/>
                    <a:pt x="0" y="96"/>
                  </a:cubicBezTo>
                  <a:cubicBezTo>
                    <a:pt x="0" y="96"/>
                    <a:pt x="0" y="95"/>
                    <a:pt x="0" y="94"/>
                  </a:cubicBezTo>
                  <a:cubicBezTo>
                    <a:pt x="1" y="90"/>
                    <a:pt x="5" y="87"/>
                    <a:pt x="8" y="84"/>
                  </a:cubicBezTo>
                  <a:cubicBezTo>
                    <a:pt x="23" y="69"/>
                    <a:pt x="40" y="52"/>
                    <a:pt x="55" y="37"/>
                  </a:cubicBezTo>
                  <a:cubicBezTo>
                    <a:pt x="53" y="34"/>
                    <a:pt x="52" y="31"/>
                    <a:pt x="52" y="28"/>
                  </a:cubicBezTo>
                  <a:cubicBezTo>
                    <a:pt x="50" y="12"/>
                    <a:pt x="61" y="2"/>
                    <a:pt x="74" y="0"/>
                  </a:cubicBezTo>
                  <a:close/>
                  <a:moveTo>
                    <a:pt x="66" y="26"/>
                  </a:moveTo>
                  <a:cubicBezTo>
                    <a:pt x="66" y="37"/>
                    <a:pt x="83" y="40"/>
                    <a:pt x="87" y="30"/>
                  </a:cubicBezTo>
                  <a:cubicBezTo>
                    <a:pt x="91" y="22"/>
                    <a:pt x="84" y="13"/>
                    <a:pt x="75" y="15"/>
                  </a:cubicBezTo>
                  <a:cubicBezTo>
                    <a:pt x="70" y="15"/>
                    <a:pt x="66" y="19"/>
                    <a:pt x="6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38">
              <a:extLst>
                <a:ext uri="{FF2B5EF4-FFF2-40B4-BE49-F238E27FC236}">
                  <a16:creationId xmlns:a16="http://schemas.microsoft.com/office/drawing/2014/main" id="{0E214BB6-A478-4BF4-97D7-350BA4A586EE}"/>
                </a:ext>
              </a:extLst>
            </p:cNvPr>
            <p:cNvSpPr>
              <a:spLocks noEditPoints="1"/>
            </p:cNvSpPr>
            <p:nvPr/>
          </p:nvSpPr>
          <p:spPr bwMode="auto">
            <a:xfrm>
              <a:off x="793" y="2046"/>
              <a:ext cx="186" cy="146"/>
            </a:xfrm>
            <a:custGeom>
              <a:avLst/>
              <a:gdLst>
                <a:gd name="T0" fmla="*/ 110 w 127"/>
                <a:gd name="T1" fmla="*/ 8 h 100"/>
                <a:gd name="T2" fmla="*/ 107 w 127"/>
                <a:gd name="T3" fmla="*/ 7 h 100"/>
                <a:gd name="T4" fmla="*/ 57 w 127"/>
                <a:gd name="T5" fmla="*/ 0 h 100"/>
                <a:gd name="T6" fmla="*/ 19 w 127"/>
                <a:gd name="T7" fmla="*/ 14 h 100"/>
                <a:gd name="T8" fmla="*/ 18 w 127"/>
                <a:gd name="T9" fmla="*/ 15 h 100"/>
                <a:gd name="T10" fmla="*/ 17 w 127"/>
                <a:gd name="T11" fmla="*/ 15 h 100"/>
                <a:gd name="T12" fmla="*/ 1 w 127"/>
                <a:gd name="T13" fmla="*/ 38 h 100"/>
                <a:gd name="T14" fmla="*/ 3 w 127"/>
                <a:gd name="T15" fmla="*/ 43 h 100"/>
                <a:gd name="T16" fmla="*/ 17 w 127"/>
                <a:gd name="T17" fmla="*/ 81 h 100"/>
                <a:gd name="T18" fmla="*/ 71 w 127"/>
                <a:gd name="T19" fmla="*/ 100 h 100"/>
                <a:gd name="T20" fmla="*/ 72 w 127"/>
                <a:gd name="T21" fmla="*/ 100 h 100"/>
                <a:gd name="T22" fmla="*/ 73 w 127"/>
                <a:gd name="T23" fmla="*/ 100 h 100"/>
                <a:gd name="T24" fmla="*/ 73 w 127"/>
                <a:gd name="T25" fmla="*/ 100 h 100"/>
                <a:gd name="T26" fmla="*/ 112 w 127"/>
                <a:gd name="T27" fmla="*/ 77 h 100"/>
                <a:gd name="T28" fmla="*/ 125 w 127"/>
                <a:gd name="T29" fmla="*/ 35 h 100"/>
                <a:gd name="T30" fmla="*/ 126 w 127"/>
                <a:gd name="T31" fmla="*/ 31 h 100"/>
                <a:gd name="T32" fmla="*/ 21 w 127"/>
                <a:gd name="T33" fmla="*/ 21 h 100"/>
                <a:gd name="T34" fmla="*/ 53 w 127"/>
                <a:gd name="T35" fmla="*/ 49 h 100"/>
                <a:gd name="T36" fmla="*/ 69 w 127"/>
                <a:gd name="T37" fmla="*/ 93 h 100"/>
                <a:gd name="T38" fmla="*/ 23 w 127"/>
                <a:gd name="T39" fmla="*/ 48 h 100"/>
                <a:gd name="T40" fmla="*/ 55 w 127"/>
                <a:gd name="T41" fmla="*/ 56 h 100"/>
                <a:gd name="T42" fmla="*/ 69 w 127"/>
                <a:gd name="T43" fmla="*/ 37 h 100"/>
                <a:gd name="T44" fmla="*/ 71 w 127"/>
                <a:gd name="T45" fmla="*/ 23 h 100"/>
                <a:gd name="T46" fmla="*/ 59 w 127"/>
                <a:gd name="T47" fmla="*/ 6 h 100"/>
                <a:gd name="T48" fmla="*/ 71 w 127"/>
                <a:gd name="T49" fmla="*/ 23 h 100"/>
                <a:gd name="T50" fmla="*/ 75 w 127"/>
                <a:gd name="T51" fmla="*/ 41 h 100"/>
                <a:gd name="T52" fmla="*/ 83 w 127"/>
                <a:gd name="T53" fmla="*/ 55 h 100"/>
                <a:gd name="T54" fmla="*/ 85 w 127"/>
                <a:gd name="T55" fmla="*/ 55 h 100"/>
                <a:gd name="T56" fmla="*/ 106 w 127"/>
                <a:gd name="T57" fmla="*/ 75 h 100"/>
                <a:gd name="T58" fmla="*/ 75 w 127"/>
                <a:gd name="T59" fmla="*/ 92 h 100"/>
                <a:gd name="T60" fmla="*/ 76 w 127"/>
                <a:gd name="T61" fmla="*/ 28 h 100"/>
                <a:gd name="T62" fmla="*/ 119 w 127"/>
                <a:gd name="T63"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0">
                  <a:moveTo>
                    <a:pt x="126" y="31"/>
                  </a:moveTo>
                  <a:cubicBezTo>
                    <a:pt x="110" y="8"/>
                    <a:pt x="110" y="8"/>
                    <a:pt x="110" y="8"/>
                  </a:cubicBezTo>
                  <a:cubicBezTo>
                    <a:pt x="110" y="7"/>
                    <a:pt x="109" y="7"/>
                    <a:pt x="107" y="7"/>
                  </a:cubicBezTo>
                  <a:cubicBezTo>
                    <a:pt x="107" y="7"/>
                    <a:pt x="107" y="7"/>
                    <a:pt x="107" y="7"/>
                  </a:cubicBezTo>
                  <a:cubicBezTo>
                    <a:pt x="59" y="0"/>
                    <a:pt x="59" y="0"/>
                    <a:pt x="59" y="0"/>
                  </a:cubicBezTo>
                  <a:cubicBezTo>
                    <a:pt x="58" y="0"/>
                    <a:pt x="58" y="0"/>
                    <a:pt x="57" y="0"/>
                  </a:cubicBezTo>
                  <a:cubicBezTo>
                    <a:pt x="19" y="14"/>
                    <a:pt x="19" y="14"/>
                    <a:pt x="19" y="14"/>
                  </a:cubicBezTo>
                  <a:cubicBezTo>
                    <a:pt x="19" y="14"/>
                    <a:pt x="19" y="14"/>
                    <a:pt x="19" y="14"/>
                  </a:cubicBezTo>
                  <a:cubicBezTo>
                    <a:pt x="18" y="14"/>
                    <a:pt x="18" y="14"/>
                    <a:pt x="18" y="14"/>
                  </a:cubicBezTo>
                  <a:cubicBezTo>
                    <a:pt x="18" y="14"/>
                    <a:pt x="18" y="14"/>
                    <a:pt x="18" y="15"/>
                  </a:cubicBezTo>
                  <a:cubicBezTo>
                    <a:pt x="18" y="15"/>
                    <a:pt x="18" y="15"/>
                    <a:pt x="18" y="15"/>
                  </a:cubicBezTo>
                  <a:cubicBezTo>
                    <a:pt x="17" y="15"/>
                    <a:pt x="17" y="15"/>
                    <a:pt x="17" y="15"/>
                  </a:cubicBezTo>
                  <a:cubicBezTo>
                    <a:pt x="17" y="15"/>
                    <a:pt x="17" y="15"/>
                    <a:pt x="17" y="15"/>
                  </a:cubicBezTo>
                  <a:cubicBezTo>
                    <a:pt x="1" y="38"/>
                    <a:pt x="1" y="38"/>
                    <a:pt x="1" y="38"/>
                  </a:cubicBezTo>
                  <a:cubicBezTo>
                    <a:pt x="0" y="39"/>
                    <a:pt x="0" y="40"/>
                    <a:pt x="0" y="41"/>
                  </a:cubicBezTo>
                  <a:cubicBezTo>
                    <a:pt x="1" y="42"/>
                    <a:pt x="1" y="42"/>
                    <a:pt x="3" y="43"/>
                  </a:cubicBezTo>
                  <a:cubicBezTo>
                    <a:pt x="17" y="46"/>
                    <a:pt x="17" y="46"/>
                    <a:pt x="17" y="46"/>
                  </a:cubicBezTo>
                  <a:cubicBezTo>
                    <a:pt x="17" y="81"/>
                    <a:pt x="17" y="81"/>
                    <a:pt x="17" y="81"/>
                  </a:cubicBezTo>
                  <a:cubicBezTo>
                    <a:pt x="17" y="83"/>
                    <a:pt x="18" y="84"/>
                    <a:pt x="19" y="84"/>
                  </a:cubicBezTo>
                  <a:cubicBezTo>
                    <a:pt x="71" y="100"/>
                    <a:pt x="71" y="100"/>
                    <a:pt x="71" y="100"/>
                  </a:cubicBezTo>
                  <a:cubicBezTo>
                    <a:pt x="71" y="100"/>
                    <a:pt x="71" y="100"/>
                    <a:pt x="71" y="100"/>
                  </a:cubicBezTo>
                  <a:cubicBezTo>
                    <a:pt x="71" y="100"/>
                    <a:pt x="72" y="100"/>
                    <a:pt x="72" y="100"/>
                  </a:cubicBezTo>
                  <a:cubicBezTo>
                    <a:pt x="72" y="100"/>
                    <a:pt x="72" y="100"/>
                    <a:pt x="72" y="100"/>
                  </a:cubicBezTo>
                  <a:cubicBezTo>
                    <a:pt x="72" y="100"/>
                    <a:pt x="72" y="100"/>
                    <a:pt x="73" y="100"/>
                  </a:cubicBezTo>
                  <a:cubicBezTo>
                    <a:pt x="73" y="100"/>
                    <a:pt x="73" y="100"/>
                    <a:pt x="73" y="100"/>
                  </a:cubicBezTo>
                  <a:cubicBezTo>
                    <a:pt x="73" y="100"/>
                    <a:pt x="73" y="100"/>
                    <a:pt x="73" y="100"/>
                  </a:cubicBezTo>
                  <a:cubicBezTo>
                    <a:pt x="111" y="79"/>
                    <a:pt x="111" y="79"/>
                    <a:pt x="111" y="79"/>
                  </a:cubicBezTo>
                  <a:cubicBezTo>
                    <a:pt x="112" y="79"/>
                    <a:pt x="112" y="78"/>
                    <a:pt x="112" y="77"/>
                  </a:cubicBezTo>
                  <a:cubicBezTo>
                    <a:pt x="112" y="42"/>
                    <a:pt x="112" y="42"/>
                    <a:pt x="112" y="42"/>
                  </a:cubicBezTo>
                  <a:cubicBezTo>
                    <a:pt x="125" y="35"/>
                    <a:pt x="125" y="35"/>
                    <a:pt x="125" y="35"/>
                  </a:cubicBezTo>
                  <a:cubicBezTo>
                    <a:pt x="126" y="35"/>
                    <a:pt x="126" y="34"/>
                    <a:pt x="127" y="33"/>
                  </a:cubicBezTo>
                  <a:cubicBezTo>
                    <a:pt x="127" y="32"/>
                    <a:pt x="127" y="31"/>
                    <a:pt x="126" y="31"/>
                  </a:cubicBezTo>
                  <a:close/>
                  <a:moveTo>
                    <a:pt x="9" y="38"/>
                  </a:moveTo>
                  <a:cubicBezTo>
                    <a:pt x="21" y="21"/>
                    <a:pt x="21" y="21"/>
                    <a:pt x="21" y="21"/>
                  </a:cubicBezTo>
                  <a:cubicBezTo>
                    <a:pt x="66" y="29"/>
                    <a:pt x="66" y="29"/>
                    <a:pt x="66" y="29"/>
                  </a:cubicBezTo>
                  <a:cubicBezTo>
                    <a:pt x="53" y="49"/>
                    <a:pt x="53" y="49"/>
                    <a:pt x="53" y="49"/>
                  </a:cubicBezTo>
                  <a:lnTo>
                    <a:pt x="9" y="38"/>
                  </a:lnTo>
                  <a:close/>
                  <a:moveTo>
                    <a:pt x="69" y="93"/>
                  </a:moveTo>
                  <a:cubicBezTo>
                    <a:pt x="23" y="79"/>
                    <a:pt x="23" y="79"/>
                    <a:pt x="23" y="79"/>
                  </a:cubicBezTo>
                  <a:cubicBezTo>
                    <a:pt x="23" y="48"/>
                    <a:pt x="23" y="48"/>
                    <a:pt x="23" y="48"/>
                  </a:cubicBezTo>
                  <a:cubicBezTo>
                    <a:pt x="54" y="56"/>
                    <a:pt x="54" y="56"/>
                    <a:pt x="54" y="56"/>
                  </a:cubicBezTo>
                  <a:cubicBezTo>
                    <a:pt x="54" y="56"/>
                    <a:pt x="54" y="56"/>
                    <a:pt x="55" y="56"/>
                  </a:cubicBezTo>
                  <a:cubicBezTo>
                    <a:pt x="56" y="56"/>
                    <a:pt x="57" y="55"/>
                    <a:pt x="57" y="55"/>
                  </a:cubicBezTo>
                  <a:cubicBezTo>
                    <a:pt x="69" y="37"/>
                    <a:pt x="69" y="37"/>
                    <a:pt x="69" y="37"/>
                  </a:cubicBezTo>
                  <a:lnTo>
                    <a:pt x="69" y="93"/>
                  </a:lnTo>
                  <a:close/>
                  <a:moveTo>
                    <a:pt x="71" y="23"/>
                  </a:moveTo>
                  <a:cubicBezTo>
                    <a:pt x="32" y="16"/>
                    <a:pt x="32" y="16"/>
                    <a:pt x="32" y="16"/>
                  </a:cubicBezTo>
                  <a:cubicBezTo>
                    <a:pt x="59" y="6"/>
                    <a:pt x="59" y="6"/>
                    <a:pt x="59" y="6"/>
                  </a:cubicBezTo>
                  <a:cubicBezTo>
                    <a:pt x="96" y="12"/>
                    <a:pt x="96" y="12"/>
                    <a:pt x="96" y="12"/>
                  </a:cubicBezTo>
                  <a:lnTo>
                    <a:pt x="71" y="23"/>
                  </a:lnTo>
                  <a:close/>
                  <a:moveTo>
                    <a:pt x="75" y="92"/>
                  </a:moveTo>
                  <a:cubicBezTo>
                    <a:pt x="75" y="41"/>
                    <a:pt x="75" y="41"/>
                    <a:pt x="75" y="41"/>
                  </a:cubicBezTo>
                  <a:cubicBezTo>
                    <a:pt x="81" y="53"/>
                    <a:pt x="81" y="53"/>
                    <a:pt x="81" y="53"/>
                  </a:cubicBezTo>
                  <a:cubicBezTo>
                    <a:pt x="81" y="54"/>
                    <a:pt x="82" y="54"/>
                    <a:pt x="83" y="55"/>
                  </a:cubicBezTo>
                  <a:cubicBezTo>
                    <a:pt x="83" y="55"/>
                    <a:pt x="83" y="55"/>
                    <a:pt x="84" y="55"/>
                  </a:cubicBezTo>
                  <a:cubicBezTo>
                    <a:pt x="84" y="55"/>
                    <a:pt x="85" y="55"/>
                    <a:pt x="85" y="55"/>
                  </a:cubicBezTo>
                  <a:cubicBezTo>
                    <a:pt x="106" y="45"/>
                    <a:pt x="106" y="45"/>
                    <a:pt x="106" y="45"/>
                  </a:cubicBezTo>
                  <a:cubicBezTo>
                    <a:pt x="106" y="75"/>
                    <a:pt x="106" y="75"/>
                    <a:pt x="106" y="75"/>
                  </a:cubicBezTo>
                  <a:cubicBezTo>
                    <a:pt x="106" y="75"/>
                    <a:pt x="106" y="75"/>
                    <a:pt x="106" y="75"/>
                  </a:cubicBezTo>
                  <a:lnTo>
                    <a:pt x="75" y="92"/>
                  </a:lnTo>
                  <a:close/>
                  <a:moveTo>
                    <a:pt x="85" y="47"/>
                  </a:moveTo>
                  <a:cubicBezTo>
                    <a:pt x="76" y="28"/>
                    <a:pt x="76" y="28"/>
                    <a:pt x="76" y="28"/>
                  </a:cubicBezTo>
                  <a:cubicBezTo>
                    <a:pt x="107" y="14"/>
                    <a:pt x="107" y="14"/>
                    <a:pt x="107" y="14"/>
                  </a:cubicBezTo>
                  <a:cubicBezTo>
                    <a:pt x="119" y="31"/>
                    <a:pt x="119" y="31"/>
                    <a:pt x="119" y="31"/>
                  </a:cubicBezTo>
                  <a:lnTo>
                    <a:pt x="85"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39">
              <a:extLst>
                <a:ext uri="{FF2B5EF4-FFF2-40B4-BE49-F238E27FC236}">
                  <a16:creationId xmlns:a16="http://schemas.microsoft.com/office/drawing/2014/main" id="{A89ACB24-9152-4C80-9D18-F90A6F391D23}"/>
                </a:ext>
              </a:extLst>
            </p:cNvPr>
            <p:cNvSpPr>
              <a:spLocks noChangeArrowheads="1"/>
            </p:cNvSpPr>
            <p:nvPr/>
          </p:nvSpPr>
          <p:spPr bwMode="auto">
            <a:xfrm>
              <a:off x="1343" y="1273"/>
              <a:ext cx="124" cy="1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40">
              <a:extLst>
                <a:ext uri="{FF2B5EF4-FFF2-40B4-BE49-F238E27FC236}">
                  <a16:creationId xmlns:a16="http://schemas.microsoft.com/office/drawing/2014/main" id="{7D318643-9B11-4D20-ACFB-2CCF5A8DD5FC}"/>
                </a:ext>
              </a:extLst>
            </p:cNvPr>
            <p:cNvSpPr>
              <a:spLocks noChangeArrowheads="1"/>
            </p:cNvSpPr>
            <p:nvPr/>
          </p:nvSpPr>
          <p:spPr bwMode="auto">
            <a:xfrm>
              <a:off x="1397" y="1243"/>
              <a:ext cx="16"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41">
              <a:extLst>
                <a:ext uri="{FF2B5EF4-FFF2-40B4-BE49-F238E27FC236}">
                  <a16:creationId xmlns:a16="http://schemas.microsoft.com/office/drawing/2014/main" id="{6EABE21F-1AAE-4DD8-9A9E-E47C3D5A83A6}"/>
                </a:ext>
              </a:extLst>
            </p:cNvPr>
            <p:cNvSpPr>
              <a:spLocks noChangeArrowheads="1"/>
            </p:cNvSpPr>
            <p:nvPr/>
          </p:nvSpPr>
          <p:spPr bwMode="auto">
            <a:xfrm>
              <a:off x="1476" y="1329"/>
              <a:ext cx="23"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42">
              <a:extLst>
                <a:ext uri="{FF2B5EF4-FFF2-40B4-BE49-F238E27FC236}">
                  <a16:creationId xmlns:a16="http://schemas.microsoft.com/office/drawing/2014/main" id="{DFC32113-47FC-447C-8DE5-655002379CA4}"/>
                </a:ext>
              </a:extLst>
            </p:cNvPr>
            <p:cNvSpPr>
              <a:spLocks noChangeArrowheads="1"/>
            </p:cNvSpPr>
            <p:nvPr/>
          </p:nvSpPr>
          <p:spPr bwMode="auto">
            <a:xfrm>
              <a:off x="1397" y="1408"/>
              <a:ext cx="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43">
              <a:extLst>
                <a:ext uri="{FF2B5EF4-FFF2-40B4-BE49-F238E27FC236}">
                  <a16:creationId xmlns:a16="http://schemas.microsoft.com/office/drawing/2014/main" id="{040B048D-27EA-4816-BC6B-18236F5FD8C2}"/>
                </a:ext>
              </a:extLst>
            </p:cNvPr>
            <p:cNvSpPr>
              <a:spLocks noChangeArrowheads="1"/>
            </p:cNvSpPr>
            <p:nvPr/>
          </p:nvSpPr>
          <p:spPr bwMode="auto">
            <a:xfrm>
              <a:off x="1311" y="1329"/>
              <a:ext cx="23"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44">
              <a:extLst>
                <a:ext uri="{FF2B5EF4-FFF2-40B4-BE49-F238E27FC236}">
                  <a16:creationId xmlns:a16="http://schemas.microsoft.com/office/drawing/2014/main" id="{E1A29FB6-9FAA-4DCF-9CFE-2BF95529B1AC}"/>
                </a:ext>
              </a:extLst>
            </p:cNvPr>
            <p:cNvSpPr>
              <a:spLocks/>
            </p:cNvSpPr>
            <p:nvPr/>
          </p:nvSpPr>
          <p:spPr bwMode="auto">
            <a:xfrm>
              <a:off x="1450" y="1264"/>
              <a:ext cx="27" cy="27"/>
            </a:xfrm>
            <a:custGeom>
              <a:avLst/>
              <a:gdLst>
                <a:gd name="T0" fmla="*/ 27 w 27"/>
                <a:gd name="T1" fmla="*/ 12 h 27"/>
                <a:gd name="T2" fmla="*/ 11 w 27"/>
                <a:gd name="T3" fmla="*/ 27 h 27"/>
                <a:gd name="T4" fmla="*/ 0 w 27"/>
                <a:gd name="T5" fmla="*/ 17 h 27"/>
                <a:gd name="T6" fmla="*/ 16 w 27"/>
                <a:gd name="T7" fmla="*/ 0 h 27"/>
                <a:gd name="T8" fmla="*/ 27 w 27"/>
                <a:gd name="T9" fmla="*/ 12 h 27"/>
              </a:gdLst>
              <a:ahLst/>
              <a:cxnLst>
                <a:cxn ang="0">
                  <a:pos x="T0" y="T1"/>
                </a:cxn>
                <a:cxn ang="0">
                  <a:pos x="T2" y="T3"/>
                </a:cxn>
                <a:cxn ang="0">
                  <a:pos x="T4" y="T5"/>
                </a:cxn>
                <a:cxn ang="0">
                  <a:pos x="T6" y="T7"/>
                </a:cxn>
                <a:cxn ang="0">
                  <a:pos x="T8" y="T9"/>
                </a:cxn>
              </a:cxnLst>
              <a:rect l="0" t="0" r="r" b="b"/>
              <a:pathLst>
                <a:path w="27" h="27">
                  <a:moveTo>
                    <a:pt x="27" y="12"/>
                  </a:moveTo>
                  <a:lnTo>
                    <a:pt x="11" y="27"/>
                  </a:lnTo>
                  <a:lnTo>
                    <a:pt x="0" y="17"/>
                  </a:lnTo>
                  <a:lnTo>
                    <a:pt x="16" y="0"/>
                  </a:lnTo>
                  <a:lnTo>
                    <a:pt x="2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45">
              <a:extLst>
                <a:ext uri="{FF2B5EF4-FFF2-40B4-BE49-F238E27FC236}">
                  <a16:creationId xmlns:a16="http://schemas.microsoft.com/office/drawing/2014/main" id="{A5457174-AE75-4FC2-8E22-38F77464A393}"/>
                </a:ext>
              </a:extLst>
            </p:cNvPr>
            <p:cNvSpPr>
              <a:spLocks/>
            </p:cNvSpPr>
            <p:nvPr/>
          </p:nvSpPr>
          <p:spPr bwMode="auto">
            <a:xfrm>
              <a:off x="1450" y="1381"/>
              <a:ext cx="27" cy="27"/>
            </a:xfrm>
            <a:custGeom>
              <a:avLst/>
              <a:gdLst>
                <a:gd name="T0" fmla="*/ 11 w 27"/>
                <a:gd name="T1" fmla="*/ 0 h 27"/>
                <a:gd name="T2" fmla="*/ 27 w 27"/>
                <a:gd name="T3" fmla="*/ 15 h 27"/>
                <a:gd name="T4" fmla="*/ 16 w 27"/>
                <a:gd name="T5" fmla="*/ 27 h 27"/>
                <a:gd name="T6" fmla="*/ 0 w 27"/>
                <a:gd name="T7" fmla="*/ 11 h 27"/>
                <a:gd name="T8" fmla="*/ 11 w 27"/>
                <a:gd name="T9" fmla="*/ 0 h 27"/>
              </a:gdLst>
              <a:ahLst/>
              <a:cxnLst>
                <a:cxn ang="0">
                  <a:pos x="T0" y="T1"/>
                </a:cxn>
                <a:cxn ang="0">
                  <a:pos x="T2" y="T3"/>
                </a:cxn>
                <a:cxn ang="0">
                  <a:pos x="T4" y="T5"/>
                </a:cxn>
                <a:cxn ang="0">
                  <a:pos x="T6" y="T7"/>
                </a:cxn>
                <a:cxn ang="0">
                  <a:pos x="T8" y="T9"/>
                </a:cxn>
              </a:cxnLst>
              <a:rect l="0" t="0" r="r" b="b"/>
              <a:pathLst>
                <a:path w="27" h="27">
                  <a:moveTo>
                    <a:pt x="11" y="0"/>
                  </a:moveTo>
                  <a:lnTo>
                    <a:pt x="27" y="15"/>
                  </a:lnTo>
                  <a:lnTo>
                    <a:pt x="16" y="27"/>
                  </a:lnTo>
                  <a:lnTo>
                    <a:pt x="0" y="11"/>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6">
              <a:extLst>
                <a:ext uri="{FF2B5EF4-FFF2-40B4-BE49-F238E27FC236}">
                  <a16:creationId xmlns:a16="http://schemas.microsoft.com/office/drawing/2014/main" id="{5F066940-D75E-47B8-8874-80CC66274163}"/>
                </a:ext>
              </a:extLst>
            </p:cNvPr>
            <p:cNvSpPr>
              <a:spLocks/>
            </p:cNvSpPr>
            <p:nvPr/>
          </p:nvSpPr>
          <p:spPr bwMode="auto">
            <a:xfrm>
              <a:off x="1333" y="1381"/>
              <a:ext cx="27" cy="27"/>
            </a:xfrm>
            <a:custGeom>
              <a:avLst/>
              <a:gdLst>
                <a:gd name="T0" fmla="*/ 16 w 27"/>
                <a:gd name="T1" fmla="*/ 0 h 27"/>
                <a:gd name="T2" fmla="*/ 27 w 27"/>
                <a:gd name="T3" fmla="*/ 11 h 27"/>
                <a:gd name="T4" fmla="*/ 11 w 27"/>
                <a:gd name="T5" fmla="*/ 27 h 27"/>
                <a:gd name="T6" fmla="*/ 0 w 27"/>
                <a:gd name="T7" fmla="*/ 15 h 27"/>
                <a:gd name="T8" fmla="*/ 16 w 27"/>
                <a:gd name="T9" fmla="*/ 0 h 27"/>
              </a:gdLst>
              <a:ahLst/>
              <a:cxnLst>
                <a:cxn ang="0">
                  <a:pos x="T0" y="T1"/>
                </a:cxn>
                <a:cxn ang="0">
                  <a:pos x="T2" y="T3"/>
                </a:cxn>
                <a:cxn ang="0">
                  <a:pos x="T4" y="T5"/>
                </a:cxn>
                <a:cxn ang="0">
                  <a:pos x="T6" y="T7"/>
                </a:cxn>
                <a:cxn ang="0">
                  <a:pos x="T8" y="T9"/>
                </a:cxn>
              </a:cxnLst>
              <a:rect l="0" t="0" r="r" b="b"/>
              <a:pathLst>
                <a:path w="27" h="27">
                  <a:moveTo>
                    <a:pt x="16" y="0"/>
                  </a:moveTo>
                  <a:lnTo>
                    <a:pt x="27" y="11"/>
                  </a:lnTo>
                  <a:lnTo>
                    <a:pt x="11" y="27"/>
                  </a:lnTo>
                  <a:lnTo>
                    <a:pt x="0" y="15"/>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47">
              <a:extLst>
                <a:ext uri="{FF2B5EF4-FFF2-40B4-BE49-F238E27FC236}">
                  <a16:creationId xmlns:a16="http://schemas.microsoft.com/office/drawing/2014/main" id="{379479C5-0CDF-4FD3-A1D6-238B6872470A}"/>
                </a:ext>
              </a:extLst>
            </p:cNvPr>
            <p:cNvSpPr>
              <a:spLocks/>
            </p:cNvSpPr>
            <p:nvPr/>
          </p:nvSpPr>
          <p:spPr bwMode="auto">
            <a:xfrm>
              <a:off x="1333" y="1264"/>
              <a:ext cx="27" cy="27"/>
            </a:xfrm>
            <a:custGeom>
              <a:avLst/>
              <a:gdLst>
                <a:gd name="T0" fmla="*/ 27 w 27"/>
                <a:gd name="T1" fmla="*/ 17 h 27"/>
                <a:gd name="T2" fmla="*/ 16 w 27"/>
                <a:gd name="T3" fmla="*/ 27 h 27"/>
                <a:gd name="T4" fmla="*/ 0 w 27"/>
                <a:gd name="T5" fmla="*/ 12 h 27"/>
                <a:gd name="T6" fmla="*/ 11 w 27"/>
                <a:gd name="T7" fmla="*/ 0 h 27"/>
                <a:gd name="T8" fmla="*/ 27 w 27"/>
                <a:gd name="T9" fmla="*/ 17 h 27"/>
              </a:gdLst>
              <a:ahLst/>
              <a:cxnLst>
                <a:cxn ang="0">
                  <a:pos x="T0" y="T1"/>
                </a:cxn>
                <a:cxn ang="0">
                  <a:pos x="T2" y="T3"/>
                </a:cxn>
                <a:cxn ang="0">
                  <a:pos x="T4" y="T5"/>
                </a:cxn>
                <a:cxn ang="0">
                  <a:pos x="T6" y="T7"/>
                </a:cxn>
                <a:cxn ang="0">
                  <a:pos x="T8" y="T9"/>
                </a:cxn>
              </a:cxnLst>
              <a:rect l="0" t="0" r="r" b="b"/>
              <a:pathLst>
                <a:path w="27" h="27">
                  <a:moveTo>
                    <a:pt x="27" y="17"/>
                  </a:moveTo>
                  <a:lnTo>
                    <a:pt x="16" y="27"/>
                  </a:lnTo>
                  <a:lnTo>
                    <a:pt x="0" y="12"/>
                  </a:lnTo>
                  <a:lnTo>
                    <a:pt x="11" y="0"/>
                  </a:lnTo>
                  <a:lnTo>
                    <a:pt x="2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48">
              <a:extLst>
                <a:ext uri="{FF2B5EF4-FFF2-40B4-BE49-F238E27FC236}">
                  <a16:creationId xmlns:a16="http://schemas.microsoft.com/office/drawing/2014/main" id="{AD948C7C-C3B0-491F-8792-A06C253CD918}"/>
                </a:ext>
              </a:extLst>
            </p:cNvPr>
            <p:cNvSpPr>
              <a:spLocks/>
            </p:cNvSpPr>
            <p:nvPr/>
          </p:nvSpPr>
          <p:spPr bwMode="auto">
            <a:xfrm>
              <a:off x="1425" y="1247"/>
              <a:ext cx="23" cy="26"/>
            </a:xfrm>
            <a:custGeom>
              <a:avLst/>
              <a:gdLst>
                <a:gd name="T0" fmla="*/ 23 w 23"/>
                <a:gd name="T1" fmla="*/ 6 h 26"/>
                <a:gd name="T2" fmla="*/ 14 w 23"/>
                <a:gd name="T3" fmla="*/ 26 h 26"/>
                <a:gd name="T4" fmla="*/ 0 w 23"/>
                <a:gd name="T5" fmla="*/ 20 h 26"/>
                <a:gd name="T6" fmla="*/ 8 w 23"/>
                <a:gd name="T7" fmla="*/ 0 h 26"/>
                <a:gd name="T8" fmla="*/ 23 w 23"/>
                <a:gd name="T9" fmla="*/ 6 h 26"/>
              </a:gdLst>
              <a:ahLst/>
              <a:cxnLst>
                <a:cxn ang="0">
                  <a:pos x="T0" y="T1"/>
                </a:cxn>
                <a:cxn ang="0">
                  <a:pos x="T2" y="T3"/>
                </a:cxn>
                <a:cxn ang="0">
                  <a:pos x="T4" y="T5"/>
                </a:cxn>
                <a:cxn ang="0">
                  <a:pos x="T6" y="T7"/>
                </a:cxn>
                <a:cxn ang="0">
                  <a:pos x="T8" y="T9"/>
                </a:cxn>
              </a:cxnLst>
              <a:rect l="0" t="0" r="r" b="b"/>
              <a:pathLst>
                <a:path w="23" h="26">
                  <a:moveTo>
                    <a:pt x="23" y="6"/>
                  </a:moveTo>
                  <a:lnTo>
                    <a:pt x="14" y="26"/>
                  </a:lnTo>
                  <a:lnTo>
                    <a:pt x="0" y="20"/>
                  </a:lnTo>
                  <a:lnTo>
                    <a:pt x="8" y="0"/>
                  </a:lnTo>
                  <a:lnTo>
                    <a:pt x="2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49">
              <a:extLst>
                <a:ext uri="{FF2B5EF4-FFF2-40B4-BE49-F238E27FC236}">
                  <a16:creationId xmlns:a16="http://schemas.microsoft.com/office/drawing/2014/main" id="{05557E61-7561-4AD9-B138-A73F7170DFB8}"/>
                </a:ext>
              </a:extLst>
            </p:cNvPr>
            <p:cNvSpPr>
              <a:spLocks/>
            </p:cNvSpPr>
            <p:nvPr/>
          </p:nvSpPr>
          <p:spPr bwMode="auto">
            <a:xfrm>
              <a:off x="1469" y="1355"/>
              <a:ext cx="26" cy="23"/>
            </a:xfrm>
            <a:custGeom>
              <a:avLst/>
              <a:gdLst>
                <a:gd name="T0" fmla="*/ 5 w 26"/>
                <a:gd name="T1" fmla="*/ 0 h 23"/>
                <a:gd name="T2" fmla="*/ 26 w 26"/>
                <a:gd name="T3" fmla="*/ 9 h 23"/>
                <a:gd name="T4" fmla="*/ 20 w 26"/>
                <a:gd name="T5" fmla="*/ 23 h 23"/>
                <a:gd name="T6" fmla="*/ 0 w 26"/>
                <a:gd name="T7" fmla="*/ 16 h 23"/>
                <a:gd name="T8" fmla="*/ 5 w 26"/>
                <a:gd name="T9" fmla="*/ 0 h 23"/>
              </a:gdLst>
              <a:ahLst/>
              <a:cxnLst>
                <a:cxn ang="0">
                  <a:pos x="T0" y="T1"/>
                </a:cxn>
                <a:cxn ang="0">
                  <a:pos x="T2" y="T3"/>
                </a:cxn>
                <a:cxn ang="0">
                  <a:pos x="T4" y="T5"/>
                </a:cxn>
                <a:cxn ang="0">
                  <a:pos x="T6" y="T7"/>
                </a:cxn>
                <a:cxn ang="0">
                  <a:pos x="T8" y="T9"/>
                </a:cxn>
              </a:cxnLst>
              <a:rect l="0" t="0" r="r" b="b"/>
              <a:pathLst>
                <a:path w="26" h="23">
                  <a:moveTo>
                    <a:pt x="5" y="0"/>
                  </a:moveTo>
                  <a:lnTo>
                    <a:pt x="26" y="9"/>
                  </a:lnTo>
                  <a:lnTo>
                    <a:pt x="20" y="23"/>
                  </a:lnTo>
                  <a:lnTo>
                    <a:pt x="0" y="16"/>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50">
              <a:extLst>
                <a:ext uri="{FF2B5EF4-FFF2-40B4-BE49-F238E27FC236}">
                  <a16:creationId xmlns:a16="http://schemas.microsoft.com/office/drawing/2014/main" id="{453A5550-656F-42A6-9F4F-C82647B14693}"/>
                </a:ext>
              </a:extLst>
            </p:cNvPr>
            <p:cNvSpPr>
              <a:spLocks/>
            </p:cNvSpPr>
            <p:nvPr/>
          </p:nvSpPr>
          <p:spPr bwMode="auto">
            <a:xfrm>
              <a:off x="1362" y="1399"/>
              <a:ext cx="23" cy="26"/>
            </a:xfrm>
            <a:custGeom>
              <a:avLst/>
              <a:gdLst>
                <a:gd name="T0" fmla="*/ 23 w 23"/>
                <a:gd name="T1" fmla="*/ 6 h 26"/>
                <a:gd name="T2" fmla="*/ 14 w 23"/>
                <a:gd name="T3" fmla="*/ 26 h 26"/>
                <a:gd name="T4" fmla="*/ 0 w 23"/>
                <a:gd name="T5" fmla="*/ 20 h 26"/>
                <a:gd name="T6" fmla="*/ 9 w 23"/>
                <a:gd name="T7" fmla="*/ 0 h 26"/>
                <a:gd name="T8" fmla="*/ 23 w 23"/>
                <a:gd name="T9" fmla="*/ 6 h 26"/>
              </a:gdLst>
              <a:ahLst/>
              <a:cxnLst>
                <a:cxn ang="0">
                  <a:pos x="T0" y="T1"/>
                </a:cxn>
                <a:cxn ang="0">
                  <a:pos x="T2" y="T3"/>
                </a:cxn>
                <a:cxn ang="0">
                  <a:pos x="T4" y="T5"/>
                </a:cxn>
                <a:cxn ang="0">
                  <a:pos x="T6" y="T7"/>
                </a:cxn>
                <a:cxn ang="0">
                  <a:pos x="T8" y="T9"/>
                </a:cxn>
              </a:cxnLst>
              <a:rect l="0" t="0" r="r" b="b"/>
              <a:pathLst>
                <a:path w="23" h="26">
                  <a:moveTo>
                    <a:pt x="23" y="6"/>
                  </a:moveTo>
                  <a:lnTo>
                    <a:pt x="14" y="26"/>
                  </a:lnTo>
                  <a:lnTo>
                    <a:pt x="0" y="20"/>
                  </a:lnTo>
                  <a:lnTo>
                    <a:pt x="9" y="0"/>
                  </a:lnTo>
                  <a:lnTo>
                    <a:pt x="2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51">
              <a:extLst>
                <a:ext uri="{FF2B5EF4-FFF2-40B4-BE49-F238E27FC236}">
                  <a16:creationId xmlns:a16="http://schemas.microsoft.com/office/drawing/2014/main" id="{F2115B61-958F-46BF-B5E5-D4F5811E087A}"/>
                </a:ext>
              </a:extLst>
            </p:cNvPr>
            <p:cNvSpPr>
              <a:spLocks/>
            </p:cNvSpPr>
            <p:nvPr/>
          </p:nvSpPr>
          <p:spPr bwMode="auto">
            <a:xfrm>
              <a:off x="1315" y="1294"/>
              <a:ext cx="26" cy="22"/>
            </a:xfrm>
            <a:custGeom>
              <a:avLst/>
              <a:gdLst>
                <a:gd name="T0" fmla="*/ 21 w 26"/>
                <a:gd name="T1" fmla="*/ 22 h 22"/>
                <a:gd name="T2" fmla="*/ 0 w 26"/>
                <a:gd name="T3" fmla="*/ 14 h 22"/>
                <a:gd name="T4" fmla="*/ 6 w 26"/>
                <a:gd name="T5" fmla="*/ 0 h 22"/>
                <a:gd name="T6" fmla="*/ 26 w 26"/>
                <a:gd name="T7" fmla="*/ 7 h 22"/>
                <a:gd name="T8" fmla="*/ 21 w 26"/>
                <a:gd name="T9" fmla="*/ 22 h 22"/>
              </a:gdLst>
              <a:ahLst/>
              <a:cxnLst>
                <a:cxn ang="0">
                  <a:pos x="T0" y="T1"/>
                </a:cxn>
                <a:cxn ang="0">
                  <a:pos x="T2" y="T3"/>
                </a:cxn>
                <a:cxn ang="0">
                  <a:pos x="T4" y="T5"/>
                </a:cxn>
                <a:cxn ang="0">
                  <a:pos x="T6" y="T7"/>
                </a:cxn>
                <a:cxn ang="0">
                  <a:pos x="T8" y="T9"/>
                </a:cxn>
              </a:cxnLst>
              <a:rect l="0" t="0" r="r" b="b"/>
              <a:pathLst>
                <a:path w="26" h="22">
                  <a:moveTo>
                    <a:pt x="21" y="22"/>
                  </a:moveTo>
                  <a:lnTo>
                    <a:pt x="0" y="14"/>
                  </a:lnTo>
                  <a:lnTo>
                    <a:pt x="6" y="0"/>
                  </a:lnTo>
                  <a:lnTo>
                    <a:pt x="26" y="7"/>
                  </a:lnTo>
                  <a:lnTo>
                    <a:pt x="2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52">
              <a:extLst>
                <a:ext uri="{FF2B5EF4-FFF2-40B4-BE49-F238E27FC236}">
                  <a16:creationId xmlns:a16="http://schemas.microsoft.com/office/drawing/2014/main" id="{E5CD19E3-6535-46B4-BD8F-82EECC8E3E7A}"/>
                </a:ext>
              </a:extLst>
            </p:cNvPr>
            <p:cNvSpPr>
              <a:spLocks/>
            </p:cNvSpPr>
            <p:nvPr/>
          </p:nvSpPr>
          <p:spPr bwMode="auto">
            <a:xfrm>
              <a:off x="1467" y="1292"/>
              <a:ext cx="28" cy="24"/>
            </a:xfrm>
            <a:custGeom>
              <a:avLst/>
              <a:gdLst>
                <a:gd name="T0" fmla="*/ 0 w 28"/>
                <a:gd name="T1" fmla="*/ 9 h 24"/>
                <a:gd name="T2" fmla="*/ 21 w 28"/>
                <a:gd name="T3" fmla="*/ 0 h 24"/>
                <a:gd name="T4" fmla="*/ 28 w 28"/>
                <a:gd name="T5" fmla="*/ 15 h 24"/>
                <a:gd name="T6" fmla="*/ 7 w 28"/>
                <a:gd name="T7" fmla="*/ 24 h 24"/>
                <a:gd name="T8" fmla="*/ 0 w 28"/>
                <a:gd name="T9" fmla="*/ 9 h 24"/>
              </a:gdLst>
              <a:ahLst/>
              <a:cxnLst>
                <a:cxn ang="0">
                  <a:pos x="T0" y="T1"/>
                </a:cxn>
                <a:cxn ang="0">
                  <a:pos x="T2" y="T3"/>
                </a:cxn>
                <a:cxn ang="0">
                  <a:pos x="T4" y="T5"/>
                </a:cxn>
                <a:cxn ang="0">
                  <a:pos x="T6" y="T7"/>
                </a:cxn>
                <a:cxn ang="0">
                  <a:pos x="T8" y="T9"/>
                </a:cxn>
              </a:cxnLst>
              <a:rect l="0" t="0" r="r" b="b"/>
              <a:pathLst>
                <a:path w="28" h="24">
                  <a:moveTo>
                    <a:pt x="0" y="9"/>
                  </a:moveTo>
                  <a:lnTo>
                    <a:pt x="21" y="0"/>
                  </a:lnTo>
                  <a:lnTo>
                    <a:pt x="28" y="15"/>
                  </a:lnTo>
                  <a:lnTo>
                    <a:pt x="7" y="24"/>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53">
              <a:extLst>
                <a:ext uri="{FF2B5EF4-FFF2-40B4-BE49-F238E27FC236}">
                  <a16:creationId xmlns:a16="http://schemas.microsoft.com/office/drawing/2014/main" id="{6837ECFB-D34E-4A84-BEFA-18A96D54EB68}"/>
                </a:ext>
              </a:extLst>
            </p:cNvPr>
            <p:cNvSpPr>
              <a:spLocks/>
            </p:cNvSpPr>
            <p:nvPr/>
          </p:nvSpPr>
          <p:spPr bwMode="auto">
            <a:xfrm>
              <a:off x="1425" y="1399"/>
              <a:ext cx="23" cy="26"/>
            </a:xfrm>
            <a:custGeom>
              <a:avLst/>
              <a:gdLst>
                <a:gd name="T0" fmla="*/ 23 w 23"/>
                <a:gd name="T1" fmla="*/ 20 h 26"/>
                <a:gd name="T2" fmla="*/ 8 w 23"/>
                <a:gd name="T3" fmla="*/ 26 h 26"/>
                <a:gd name="T4" fmla="*/ 0 w 23"/>
                <a:gd name="T5" fmla="*/ 6 h 26"/>
                <a:gd name="T6" fmla="*/ 14 w 23"/>
                <a:gd name="T7" fmla="*/ 0 h 26"/>
                <a:gd name="T8" fmla="*/ 23 w 23"/>
                <a:gd name="T9" fmla="*/ 20 h 26"/>
              </a:gdLst>
              <a:ahLst/>
              <a:cxnLst>
                <a:cxn ang="0">
                  <a:pos x="T0" y="T1"/>
                </a:cxn>
                <a:cxn ang="0">
                  <a:pos x="T2" y="T3"/>
                </a:cxn>
                <a:cxn ang="0">
                  <a:pos x="T4" y="T5"/>
                </a:cxn>
                <a:cxn ang="0">
                  <a:pos x="T6" y="T7"/>
                </a:cxn>
                <a:cxn ang="0">
                  <a:pos x="T8" y="T9"/>
                </a:cxn>
              </a:cxnLst>
              <a:rect l="0" t="0" r="r" b="b"/>
              <a:pathLst>
                <a:path w="23" h="26">
                  <a:moveTo>
                    <a:pt x="23" y="20"/>
                  </a:moveTo>
                  <a:lnTo>
                    <a:pt x="8" y="26"/>
                  </a:lnTo>
                  <a:lnTo>
                    <a:pt x="0" y="6"/>
                  </a:lnTo>
                  <a:lnTo>
                    <a:pt x="14" y="0"/>
                  </a:lnTo>
                  <a:lnTo>
                    <a:pt x="2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54">
              <a:extLst>
                <a:ext uri="{FF2B5EF4-FFF2-40B4-BE49-F238E27FC236}">
                  <a16:creationId xmlns:a16="http://schemas.microsoft.com/office/drawing/2014/main" id="{14D179E2-5A92-4A8C-9067-45AC65BA1DE0}"/>
                </a:ext>
              </a:extLst>
            </p:cNvPr>
            <p:cNvSpPr>
              <a:spLocks/>
            </p:cNvSpPr>
            <p:nvPr/>
          </p:nvSpPr>
          <p:spPr bwMode="auto">
            <a:xfrm>
              <a:off x="1315" y="1356"/>
              <a:ext cx="28" cy="24"/>
            </a:xfrm>
            <a:custGeom>
              <a:avLst/>
              <a:gdLst>
                <a:gd name="T0" fmla="*/ 28 w 28"/>
                <a:gd name="T1" fmla="*/ 15 h 24"/>
                <a:gd name="T2" fmla="*/ 6 w 28"/>
                <a:gd name="T3" fmla="*/ 24 h 24"/>
                <a:gd name="T4" fmla="*/ 0 w 28"/>
                <a:gd name="T5" fmla="*/ 9 h 24"/>
                <a:gd name="T6" fmla="*/ 21 w 28"/>
                <a:gd name="T7" fmla="*/ 0 h 24"/>
                <a:gd name="T8" fmla="*/ 28 w 28"/>
                <a:gd name="T9" fmla="*/ 15 h 24"/>
              </a:gdLst>
              <a:ahLst/>
              <a:cxnLst>
                <a:cxn ang="0">
                  <a:pos x="T0" y="T1"/>
                </a:cxn>
                <a:cxn ang="0">
                  <a:pos x="T2" y="T3"/>
                </a:cxn>
                <a:cxn ang="0">
                  <a:pos x="T4" y="T5"/>
                </a:cxn>
                <a:cxn ang="0">
                  <a:pos x="T6" y="T7"/>
                </a:cxn>
                <a:cxn ang="0">
                  <a:pos x="T8" y="T9"/>
                </a:cxn>
              </a:cxnLst>
              <a:rect l="0" t="0" r="r" b="b"/>
              <a:pathLst>
                <a:path w="28" h="24">
                  <a:moveTo>
                    <a:pt x="28" y="15"/>
                  </a:moveTo>
                  <a:lnTo>
                    <a:pt x="6" y="24"/>
                  </a:lnTo>
                  <a:lnTo>
                    <a:pt x="0" y="9"/>
                  </a:lnTo>
                  <a:lnTo>
                    <a:pt x="21" y="0"/>
                  </a:lnTo>
                  <a:lnTo>
                    <a:pt x="28"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55">
              <a:extLst>
                <a:ext uri="{FF2B5EF4-FFF2-40B4-BE49-F238E27FC236}">
                  <a16:creationId xmlns:a16="http://schemas.microsoft.com/office/drawing/2014/main" id="{22CD644F-3C08-45BB-B02F-E5EE0C8F8F1C}"/>
                </a:ext>
              </a:extLst>
            </p:cNvPr>
            <p:cNvSpPr>
              <a:spLocks/>
            </p:cNvSpPr>
            <p:nvPr/>
          </p:nvSpPr>
          <p:spPr bwMode="auto">
            <a:xfrm>
              <a:off x="1362" y="1247"/>
              <a:ext cx="23" cy="26"/>
            </a:xfrm>
            <a:custGeom>
              <a:avLst/>
              <a:gdLst>
                <a:gd name="T0" fmla="*/ 23 w 23"/>
                <a:gd name="T1" fmla="*/ 20 h 26"/>
                <a:gd name="T2" fmla="*/ 9 w 23"/>
                <a:gd name="T3" fmla="*/ 26 h 26"/>
                <a:gd name="T4" fmla="*/ 0 w 23"/>
                <a:gd name="T5" fmla="*/ 6 h 26"/>
                <a:gd name="T6" fmla="*/ 14 w 23"/>
                <a:gd name="T7" fmla="*/ 0 h 26"/>
                <a:gd name="T8" fmla="*/ 23 w 23"/>
                <a:gd name="T9" fmla="*/ 20 h 26"/>
              </a:gdLst>
              <a:ahLst/>
              <a:cxnLst>
                <a:cxn ang="0">
                  <a:pos x="T0" y="T1"/>
                </a:cxn>
                <a:cxn ang="0">
                  <a:pos x="T2" y="T3"/>
                </a:cxn>
                <a:cxn ang="0">
                  <a:pos x="T4" y="T5"/>
                </a:cxn>
                <a:cxn ang="0">
                  <a:pos x="T6" y="T7"/>
                </a:cxn>
                <a:cxn ang="0">
                  <a:pos x="T8" y="T9"/>
                </a:cxn>
              </a:cxnLst>
              <a:rect l="0" t="0" r="r" b="b"/>
              <a:pathLst>
                <a:path w="23" h="26">
                  <a:moveTo>
                    <a:pt x="23" y="20"/>
                  </a:moveTo>
                  <a:lnTo>
                    <a:pt x="9" y="26"/>
                  </a:lnTo>
                  <a:lnTo>
                    <a:pt x="0" y="6"/>
                  </a:lnTo>
                  <a:lnTo>
                    <a:pt x="14" y="0"/>
                  </a:lnTo>
                  <a:lnTo>
                    <a:pt x="2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56">
              <a:extLst>
                <a:ext uri="{FF2B5EF4-FFF2-40B4-BE49-F238E27FC236}">
                  <a16:creationId xmlns:a16="http://schemas.microsoft.com/office/drawing/2014/main" id="{1DE420AE-188D-431B-A1FE-6B62B38F91B5}"/>
                </a:ext>
              </a:extLst>
            </p:cNvPr>
            <p:cNvSpPr>
              <a:spLocks/>
            </p:cNvSpPr>
            <p:nvPr/>
          </p:nvSpPr>
          <p:spPr bwMode="auto">
            <a:xfrm>
              <a:off x="2997" y="1989"/>
              <a:ext cx="44" cy="45"/>
            </a:xfrm>
            <a:custGeom>
              <a:avLst/>
              <a:gdLst>
                <a:gd name="T0" fmla="*/ 27 w 30"/>
                <a:gd name="T1" fmla="*/ 24 h 31"/>
                <a:gd name="T2" fmla="*/ 7 w 30"/>
                <a:gd name="T3" fmla="*/ 1 h 31"/>
                <a:gd name="T4" fmla="*/ 7 w 30"/>
                <a:gd name="T5" fmla="*/ 11 h 31"/>
                <a:gd name="T6" fmla="*/ 18 w 30"/>
                <a:gd name="T7" fmla="*/ 22 h 31"/>
                <a:gd name="T8" fmla="*/ 27 w 30"/>
                <a:gd name="T9" fmla="*/ 24 h 31"/>
              </a:gdLst>
              <a:ahLst/>
              <a:cxnLst>
                <a:cxn ang="0">
                  <a:pos x="T0" y="T1"/>
                </a:cxn>
                <a:cxn ang="0">
                  <a:pos x="T2" y="T3"/>
                </a:cxn>
                <a:cxn ang="0">
                  <a:pos x="T4" y="T5"/>
                </a:cxn>
                <a:cxn ang="0">
                  <a:pos x="T6" y="T7"/>
                </a:cxn>
                <a:cxn ang="0">
                  <a:pos x="T8" y="T9"/>
                </a:cxn>
              </a:cxnLst>
              <a:rect l="0" t="0" r="r" b="b"/>
              <a:pathLst>
                <a:path w="30" h="31">
                  <a:moveTo>
                    <a:pt x="27" y="24"/>
                  </a:moveTo>
                  <a:cubicBezTo>
                    <a:pt x="30" y="12"/>
                    <a:pt x="20" y="0"/>
                    <a:pt x="7" y="1"/>
                  </a:cubicBezTo>
                  <a:cubicBezTo>
                    <a:pt x="0" y="1"/>
                    <a:pt x="0" y="12"/>
                    <a:pt x="7" y="11"/>
                  </a:cubicBezTo>
                  <a:cubicBezTo>
                    <a:pt x="13" y="10"/>
                    <a:pt x="19" y="15"/>
                    <a:pt x="18" y="22"/>
                  </a:cubicBezTo>
                  <a:cubicBezTo>
                    <a:pt x="16" y="28"/>
                    <a:pt x="26" y="31"/>
                    <a:pt x="27"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7">
              <a:extLst>
                <a:ext uri="{FF2B5EF4-FFF2-40B4-BE49-F238E27FC236}">
                  <a16:creationId xmlns:a16="http://schemas.microsoft.com/office/drawing/2014/main" id="{5404DE9D-404C-493E-B209-DC3E916CC522}"/>
                </a:ext>
              </a:extLst>
            </p:cNvPr>
            <p:cNvSpPr>
              <a:spLocks/>
            </p:cNvSpPr>
            <p:nvPr/>
          </p:nvSpPr>
          <p:spPr bwMode="auto">
            <a:xfrm>
              <a:off x="2958" y="2030"/>
              <a:ext cx="158" cy="128"/>
            </a:xfrm>
            <a:custGeom>
              <a:avLst/>
              <a:gdLst>
                <a:gd name="T0" fmla="*/ 3 w 108"/>
                <a:gd name="T1" fmla="*/ 15 h 88"/>
                <a:gd name="T2" fmla="*/ 3 w 108"/>
                <a:gd name="T3" fmla="*/ 42 h 88"/>
                <a:gd name="T4" fmla="*/ 31 w 108"/>
                <a:gd name="T5" fmla="*/ 87 h 88"/>
                <a:gd name="T6" fmla="*/ 36 w 108"/>
                <a:gd name="T7" fmla="*/ 88 h 88"/>
                <a:gd name="T8" fmla="*/ 50 w 108"/>
                <a:gd name="T9" fmla="*/ 82 h 88"/>
                <a:gd name="T10" fmla="*/ 64 w 108"/>
                <a:gd name="T11" fmla="*/ 88 h 88"/>
                <a:gd name="T12" fmla="*/ 94 w 108"/>
                <a:gd name="T13" fmla="*/ 10 h 88"/>
                <a:gd name="T14" fmla="*/ 92 w 108"/>
                <a:gd name="T15" fmla="*/ 8 h 88"/>
                <a:gd name="T16" fmla="*/ 70 w 108"/>
                <a:gd name="T17" fmla="*/ 0 h 88"/>
                <a:gd name="T18" fmla="*/ 50 w 108"/>
                <a:gd name="T19" fmla="*/ 5 h 88"/>
                <a:gd name="T20" fmla="*/ 50 w 108"/>
                <a:gd name="T21" fmla="*/ 5 h 88"/>
                <a:gd name="T22" fmla="*/ 45 w 108"/>
                <a:gd name="T23" fmla="*/ 3 h 88"/>
                <a:gd name="T24" fmla="*/ 32 w 108"/>
                <a:gd name="T25" fmla="*/ 0 h 88"/>
                <a:gd name="T26" fmla="*/ 30 w 108"/>
                <a:gd name="T27" fmla="*/ 0 h 88"/>
                <a:gd name="T28" fmla="*/ 3 w 108"/>
                <a:gd name="T29"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8">
                  <a:moveTo>
                    <a:pt x="3" y="15"/>
                  </a:moveTo>
                  <a:cubicBezTo>
                    <a:pt x="0" y="24"/>
                    <a:pt x="1" y="33"/>
                    <a:pt x="3" y="42"/>
                  </a:cubicBezTo>
                  <a:cubicBezTo>
                    <a:pt x="6" y="58"/>
                    <a:pt x="13" y="82"/>
                    <a:pt x="31" y="87"/>
                  </a:cubicBezTo>
                  <a:cubicBezTo>
                    <a:pt x="32" y="88"/>
                    <a:pt x="34" y="88"/>
                    <a:pt x="36" y="88"/>
                  </a:cubicBezTo>
                  <a:cubicBezTo>
                    <a:pt x="41" y="88"/>
                    <a:pt x="46" y="86"/>
                    <a:pt x="50" y="82"/>
                  </a:cubicBezTo>
                  <a:cubicBezTo>
                    <a:pt x="55" y="86"/>
                    <a:pt x="59" y="88"/>
                    <a:pt x="64" y="88"/>
                  </a:cubicBezTo>
                  <a:cubicBezTo>
                    <a:pt x="90" y="88"/>
                    <a:pt x="108" y="30"/>
                    <a:pt x="94" y="10"/>
                  </a:cubicBezTo>
                  <a:cubicBezTo>
                    <a:pt x="93" y="9"/>
                    <a:pt x="93" y="8"/>
                    <a:pt x="92" y="8"/>
                  </a:cubicBezTo>
                  <a:cubicBezTo>
                    <a:pt x="86" y="2"/>
                    <a:pt x="78" y="0"/>
                    <a:pt x="70" y="0"/>
                  </a:cubicBezTo>
                  <a:cubicBezTo>
                    <a:pt x="63" y="0"/>
                    <a:pt x="55" y="2"/>
                    <a:pt x="50" y="5"/>
                  </a:cubicBezTo>
                  <a:cubicBezTo>
                    <a:pt x="50" y="5"/>
                    <a:pt x="50" y="5"/>
                    <a:pt x="50" y="5"/>
                  </a:cubicBezTo>
                  <a:cubicBezTo>
                    <a:pt x="49" y="5"/>
                    <a:pt x="45" y="3"/>
                    <a:pt x="45" y="3"/>
                  </a:cubicBezTo>
                  <a:cubicBezTo>
                    <a:pt x="41" y="1"/>
                    <a:pt x="36" y="1"/>
                    <a:pt x="32" y="0"/>
                  </a:cubicBezTo>
                  <a:cubicBezTo>
                    <a:pt x="31" y="0"/>
                    <a:pt x="31" y="0"/>
                    <a:pt x="30" y="0"/>
                  </a:cubicBezTo>
                  <a:cubicBezTo>
                    <a:pt x="19" y="0"/>
                    <a:pt x="7" y="4"/>
                    <a:pt x="3"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B62201AE-0436-4324-9ACD-38671D4D4CDB}"/>
              </a:ext>
            </a:extLst>
          </p:cNvPr>
          <p:cNvSpPr/>
          <p:nvPr/>
        </p:nvSpPr>
        <p:spPr>
          <a:xfrm>
            <a:off x="765579" y="571962"/>
            <a:ext cx="5666258" cy="1323439"/>
          </a:xfrm>
          <a:prstGeom prst="rect">
            <a:avLst/>
          </a:prstGeom>
        </p:spPr>
        <p:txBody>
          <a:bodyPr wrap="square">
            <a:spAutoFit/>
          </a:bodyPr>
          <a:lstStyle/>
          <a:p>
            <a:r>
              <a:rPr lang="en-US" sz="4000" dirty="0">
                <a:solidFill>
                  <a:schemeClr val="tx2"/>
                </a:solidFill>
                <a:latin typeface="+mj-lt"/>
                <a:sym typeface="Trebuchet MS"/>
              </a:rPr>
              <a:t>Cognitive Customer Engagement</a:t>
            </a:r>
          </a:p>
        </p:txBody>
      </p:sp>
    </p:spTree>
    <p:extLst>
      <p:ext uri="{BB962C8B-B14F-4D97-AF65-F5344CB8AC3E}">
        <p14:creationId xmlns:p14="http://schemas.microsoft.com/office/powerpoint/2010/main" val="11190016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E138D6ED-2402-4933-8B8B-A521627EED55}"/>
              </a:ext>
            </a:extLst>
          </p:cNvPr>
          <p:cNvGrpSpPr/>
          <p:nvPr/>
        </p:nvGrpSpPr>
        <p:grpSpPr>
          <a:xfrm>
            <a:off x="537236" y="786054"/>
            <a:ext cx="11093527" cy="5679519"/>
            <a:chOff x="143341" y="729783"/>
            <a:chExt cx="11947916" cy="6116938"/>
          </a:xfrm>
        </p:grpSpPr>
        <p:grpSp>
          <p:nvGrpSpPr>
            <p:cNvPr id="150" name="Group 149">
              <a:extLst>
                <a:ext uri="{FF2B5EF4-FFF2-40B4-BE49-F238E27FC236}">
                  <a16:creationId xmlns:a16="http://schemas.microsoft.com/office/drawing/2014/main" id="{F61F217D-84A3-4770-8F0F-EEA0CA722BF2}"/>
                </a:ext>
              </a:extLst>
            </p:cNvPr>
            <p:cNvGrpSpPr/>
            <p:nvPr/>
          </p:nvGrpSpPr>
          <p:grpSpPr>
            <a:xfrm>
              <a:off x="3845079" y="1780022"/>
              <a:ext cx="4366289" cy="4253250"/>
              <a:chOff x="4308506" y="1641506"/>
              <a:chExt cx="3574990" cy="3574990"/>
            </a:xfrm>
          </p:grpSpPr>
          <p:sp>
            <p:nvSpPr>
              <p:cNvPr id="176" name="Freeform 10">
                <a:extLst>
                  <a:ext uri="{FF2B5EF4-FFF2-40B4-BE49-F238E27FC236}">
                    <a16:creationId xmlns:a16="http://schemas.microsoft.com/office/drawing/2014/main" id="{88C03EC6-8815-4E17-B04E-6140B586C7B5}"/>
                  </a:ext>
                </a:extLst>
              </p:cNvPr>
              <p:cNvSpPr/>
              <p:nvPr/>
            </p:nvSpPr>
            <p:spPr>
              <a:xfrm>
                <a:off x="6273800" y="1641506"/>
                <a:ext cx="960390" cy="636372"/>
              </a:xfrm>
              <a:custGeom>
                <a:avLst/>
                <a:gdLst>
                  <a:gd name="connsiteX0" fmla="*/ 0 w 960390"/>
                  <a:gd name="connsiteY0" fmla="*/ 0 h 636372"/>
                  <a:gd name="connsiteX1" fmla="*/ 5880 w 960390"/>
                  <a:gd name="connsiteY1" fmla="*/ 297 h 636372"/>
                  <a:gd name="connsiteX2" fmla="*/ 826626 w 960390"/>
                  <a:gd name="connsiteY2" fmla="*/ 297831 h 636372"/>
                  <a:gd name="connsiteX3" fmla="*/ 960390 w 960390"/>
                  <a:gd name="connsiteY3" fmla="*/ 397858 h 636372"/>
                  <a:gd name="connsiteX4" fmla="*/ 721876 w 960390"/>
                  <a:gd name="connsiteY4" fmla="*/ 636372 h 636372"/>
                  <a:gd name="connsiteX5" fmla="*/ 639763 w 960390"/>
                  <a:gd name="connsiteY5" fmla="*/ 574969 h 636372"/>
                  <a:gd name="connsiteX6" fmla="*/ 116897 w 960390"/>
                  <a:gd name="connsiteY6" fmla="*/ 354946 h 636372"/>
                  <a:gd name="connsiteX7" fmla="*/ 0 w 960390"/>
                  <a:gd name="connsiteY7" fmla="*/ 337105 h 636372"/>
                  <a:gd name="connsiteX8" fmla="*/ 0 w 960390"/>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90" h="636372">
                    <a:moveTo>
                      <a:pt x="0" y="0"/>
                    </a:moveTo>
                    <a:lnTo>
                      <a:pt x="5880" y="297"/>
                    </a:lnTo>
                    <a:cubicBezTo>
                      <a:pt x="307841" y="30963"/>
                      <a:pt x="587694" y="136412"/>
                      <a:pt x="826626" y="297831"/>
                    </a:cubicBezTo>
                    <a:lnTo>
                      <a:pt x="960390" y="397858"/>
                    </a:lnTo>
                    <a:lnTo>
                      <a:pt x="721876" y="636372"/>
                    </a:lnTo>
                    <a:lnTo>
                      <a:pt x="639763" y="574969"/>
                    </a:lnTo>
                    <a:cubicBezTo>
                      <a:pt x="484178" y="469857"/>
                      <a:pt x="307276" y="393903"/>
                      <a:pt x="116897" y="354946"/>
                    </a:cubicBezTo>
                    <a:lnTo>
                      <a:pt x="0" y="33710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Freeform 11">
                <a:extLst>
                  <a:ext uri="{FF2B5EF4-FFF2-40B4-BE49-F238E27FC236}">
                    <a16:creationId xmlns:a16="http://schemas.microsoft.com/office/drawing/2014/main" id="{083681A6-01E0-4F69-AD17-4FFC17BA1589}"/>
                  </a:ext>
                </a:extLst>
              </p:cNvPr>
              <p:cNvSpPr/>
              <p:nvPr/>
            </p:nvSpPr>
            <p:spPr>
              <a:xfrm>
                <a:off x="4957811" y="1641506"/>
                <a:ext cx="960389" cy="636372"/>
              </a:xfrm>
              <a:custGeom>
                <a:avLst/>
                <a:gdLst>
                  <a:gd name="connsiteX0" fmla="*/ 960389 w 960389"/>
                  <a:gd name="connsiteY0" fmla="*/ 0 h 636372"/>
                  <a:gd name="connsiteX1" fmla="*/ 960389 w 960389"/>
                  <a:gd name="connsiteY1" fmla="*/ 337105 h 636372"/>
                  <a:gd name="connsiteX2" fmla="*/ 843494 w 960389"/>
                  <a:gd name="connsiteY2" fmla="*/ 354946 h 636372"/>
                  <a:gd name="connsiteX3" fmla="*/ 320628 w 960389"/>
                  <a:gd name="connsiteY3" fmla="*/ 574969 h 636372"/>
                  <a:gd name="connsiteX4" fmla="*/ 238514 w 960389"/>
                  <a:gd name="connsiteY4" fmla="*/ 636372 h 636372"/>
                  <a:gd name="connsiteX5" fmla="*/ 0 w 960389"/>
                  <a:gd name="connsiteY5" fmla="*/ 397858 h 636372"/>
                  <a:gd name="connsiteX6" fmla="*/ 133765 w 960389"/>
                  <a:gd name="connsiteY6" fmla="*/ 297831 h 636372"/>
                  <a:gd name="connsiteX7" fmla="*/ 954511 w 960389"/>
                  <a:gd name="connsiteY7" fmla="*/ 297 h 636372"/>
                  <a:gd name="connsiteX8" fmla="*/ 960389 w 960389"/>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89" h="636372">
                    <a:moveTo>
                      <a:pt x="960389" y="0"/>
                    </a:moveTo>
                    <a:lnTo>
                      <a:pt x="960389" y="337105"/>
                    </a:lnTo>
                    <a:lnTo>
                      <a:pt x="843494" y="354946"/>
                    </a:lnTo>
                    <a:cubicBezTo>
                      <a:pt x="653116" y="393903"/>
                      <a:pt x="476214" y="469857"/>
                      <a:pt x="320628" y="574969"/>
                    </a:cubicBezTo>
                    <a:lnTo>
                      <a:pt x="238514" y="636372"/>
                    </a:lnTo>
                    <a:lnTo>
                      <a:pt x="0" y="397858"/>
                    </a:lnTo>
                    <a:lnTo>
                      <a:pt x="133765" y="297831"/>
                    </a:lnTo>
                    <a:cubicBezTo>
                      <a:pt x="372697" y="136412"/>
                      <a:pt x="652550" y="30963"/>
                      <a:pt x="954511" y="297"/>
                    </a:cubicBezTo>
                    <a:lnTo>
                      <a:pt x="960389"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Freeform 12">
                <a:extLst>
                  <a:ext uri="{FF2B5EF4-FFF2-40B4-BE49-F238E27FC236}">
                    <a16:creationId xmlns:a16="http://schemas.microsoft.com/office/drawing/2014/main" id="{067D46C1-B12E-4459-8614-510D2982659E}"/>
                  </a:ext>
                </a:extLst>
              </p:cNvPr>
              <p:cNvSpPr/>
              <p:nvPr/>
            </p:nvSpPr>
            <p:spPr>
              <a:xfrm>
                <a:off x="7247124" y="2290811"/>
                <a:ext cx="636372" cy="960390"/>
              </a:xfrm>
              <a:custGeom>
                <a:avLst/>
                <a:gdLst>
                  <a:gd name="connsiteX0" fmla="*/ 238514 w 636372"/>
                  <a:gd name="connsiteY0" fmla="*/ 0 h 960390"/>
                  <a:gd name="connsiteX1" fmla="*/ 338541 w 636372"/>
                  <a:gd name="connsiteY1" fmla="*/ 133765 h 960390"/>
                  <a:gd name="connsiteX2" fmla="*/ 636075 w 636372"/>
                  <a:gd name="connsiteY2" fmla="*/ 954511 h 960390"/>
                  <a:gd name="connsiteX3" fmla="*/ 636372 w 636372"/>
                  <a:gd name="connsiteY3" fmla="*/ 960390 h 960390"/>
                  <a:gd name="connsiteX4" fmla="*/ 299267 w 636372"/>
                  <a:gd name="connsiteY4" fmla="*/ 960390 h 960390"/>
                  <a:gd name="connsiteX5" fmla="*/ 281426 w 636372"/>
                  <a:gd name="connsiteY5" fmla="*/ 843494 h 960390"/>
                  <a:gd name="connsiteX6" fmla="*/ 61403 w 636372"/>
                  <a:gd name="connsiteY6" fmla="*/ 320628 h 960390"/>
                  <a:gd name="connsiteX7" fmla="*/ 0 w 636372"/>
                  <a:gd name="connsiteY7" fmla="*/ 238514 h 960390"/>
                  <a:gd name="connsiteX8" fmla="*/ 238514 w 636372"/>
                  <a:gd name="connsiteY8" fmla="*/ 0 h 96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90">
                    <a:moveTo>
                      <a:pt x="238514" y="0"/>
                    </a:moveTo>
                    <a:lnTo>
                      <a:pt x="338541" y="133765"/>
                    </a:lnTo>
                    <a:cubicBezTo>
                      <a:pt x="499961" y="372697"/>
                      <a:pt x="605409" y="652550"/>
                      <a:pt x="636075" y="954511"/>
                    </a:cubicBezTo>
                    <a:lnTo>
                      <a:pt x="636372" y="960390"/>
                    </a:lnTo>
                    <a:lnTo>
                      <a:pt x="299267" y="960390"/>
                    </a:lnTo>
                    <a:lnTo>
                      <a:pt x="281426" y="843494"/>
                    </a:lnTo>
                    <a:cubicBezTo>
                      <a:pt x="242469" y="653116"/>
                      <a:pt x="166515" y="476214"/>
                      <a:pt x="61403" y="320628"/>
                    </a:cubicBezTo>
                    <a:lnTo>
                      <a:pt x="0" y="238514"/>
                    </a:lnTo>
                    <a:lnTo>
                      <a:pt x="238514"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Freeform 13">
                <a:extLst>
                  <a:ext uri="{FF2B5EF4-FFF2-40B4-BE49-F238E27FC236}">
                    <a16:creationId xmlns:a16="http://schemas.microsoft.com/office/drawing/2014/main" id="{4E941598-A600-4182-9ADB-1FBADCBC86C6}"/>
                  </a:ext>
                </a:extLst>
              </p:cNvPr>
              <p:cNvSpPr/>
              <p:nvPr/>
            </p:nvSpPr>
            <p:spPr>
              <a:xfrm>
                <a:off x="4308506" y="2290812"/>
                <a:ext cx="636372" cy="960389"/>
              </a:xfrm>
              <a:custGeom>
                <a:avLst/>
                <a:gdLst>
                  <a:gd name="connsiteX0" fmla="*/ 397858 w 636372"/>
                  <a:gd name="connsiteY0" fmla="*/ 0 h 960389"/>
                  <a:gd name="connsiteX1" fmla="*/ 636372 w 636372"/>
                  <a:gd name="connsiteY1" fmla="*/ 238514 h 960389"/>
                  <a:gd name="connsiteX2" fmla="*/ 574969 w 636372"/>
                  <a:gd name="connsiteY2" fmla="*/ 320627 h 960389"/>
                  <a:gd name="connsiteX3" fmla="*/ 354946 w 636372"/>
                  <a:gd name="connsiteY3" fmla="*/ 843493 h 960389"/>
                  <a:gd name="connsiteX4" fmla="*/ 337105 w 636372"/>
                  <a:gd name="connsiteY4" fmla="*/ 960389 h 960389"/>
                  <a:gd name="connsiteX5" fmla="*/ 0 w 636372"/>
                  <a:gd name="connsiteY5" fmla="*/ 960389 h 960389"/>
                  <a:gd name="connsiteX6" fmla="*/ 297 w 636372"/>
                  <a:gd name="connsiteY6" fmla="*/ 954510 h 960389"/>
                  <a:gd name="connsiteX7" fmla="*/ 297831 w 636372"/>
                  <a:gd name="connsiteY7" fmla="*/ 133764 h 960389"/>
                  <a:gd name="connsiteX8" fmla="*/ 397858 w 636372"/>
                  <a:gd name="connsiteY8" fmla="*/ 0 h 9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89">
                    <a:moveTo>
                      <a:pt x="397858" y="0"/>
                    </a:moveTo>
                    <a:lnTo>
                      <a:pt x="636372" y="238514"/>
                    </a:lnTo>
                    <a:lnTo>
                      <a:pt x="574969" y="320627"/>
                    </a:lnTo>
                    <a:cubicBezTo>
                      <a:pt x="469858" y="476213"/>
                      <a:pt x="393903" y="653115"/>
                      <a:pt x="354946" y="843493"/>
                    </a:cubicBezTo>
                    <a:lnTo>
                      <a:pt x="337105" y="960389"/>
                    </a:lnTo>
                    <a:lnTo>
                      <a:pt x="0" y="960389"/>
                    </a:lnTo>
                    <a:lnTo>
                      <a:pt x="297" y="954510"/>
                    </a:lnTo>
                    <a:cubicBezTo>
                      <a:pt x="30963" y="652549"/>
                      <a:pt x="136412" y="372696"/>
                      <a:pt x="297831" y="133764"/>
                    </a:cubicBezTo>
                    <a:lnTo>
                      <a:pt x="39785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Freeform 14">
                <a:extLst>
                  <a:ext uri="{FF2B5EF4-FFF2-40B4-BE49-F238E27FC236}">
                    <a16:creationId xmlns:a16="http://schemas.microsoft.com/office/drawing/2014/main" id="{07116086-49BB-462B-9594-C21E4A349A62}"/>
                  </a:ext>
                </a:extLst>
              </p:cNvPr>
              <p:cNvSpPr/>
              <p:nvPr/>
            </p:nvSpPr>
            <p:spPr>
              <a:xfrm>
                <a:off x="4308506" y="3606801"/>
                <a:ext cx="636372" cy="960389"/>
              </a:xfrm>
              <a:custGeom>
                <a:avLst/>
                <a:gdLst>
                  <a:gd name="connsiteX0" fmla="*/ 0 w 636372"/>
                  <a:gd name="connsiteY0" fmla="*/ 0 h 960389"/>
                  <a:gd name="connsiteX1" fmla="*/ 337105 w 636372"/>
                  <a:gd name="connsiteY1" fmla="*/ 0 h 960389"/>
                  <a:gd name="connsiteX2" fmla="*/ 354946 w 636372"/>
                  <a:gd name="connsiteY2" fmla="*/ 116896 h 960389"/>
                  <a:gd name="connsiteX3" fmla="*/ 574969 w 636372"/>
                  <a:gd name="connsiteY3" fmla="*/ 639762 h 960389"/>
                  <a:gd name="connsiteX4" fmla="*/ 636372 w 636372"/>
                  <a:gd name="connsiteY4" fmla="*/ 721875 h 960389"/>
                  <a:gd name="connsiteX5" fmla="*/ 397858 w 636372"/>
                  <a:gd name="connsiteY5" fmla="*/ 960389 h 960389"/>
                  <a:gd name="connsiteX6" fmla="*/ 297831 w 636372"/>
                  <a:gd name="connsiteY6" fmla="*/ 826625 h 960389"/>
                  <a:gd name="connsiteX7" fmla="*/ 297 w 636372"/>
                  <a:gd name="connsiteY7" fmla="*/ 5879 h 960389"/>
                  <a:gd name="connsiteX8" fmla="*/ 0 w 636372"/>
                  <a:gd name="connsiteY8" fmla="*/ 0 h 9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89">
                    <a:moveTo>
                      <a:pt x="0" y="0"/>
                    </a:moveTo>
                    <a:lnTo>
                      <a:pt x="337105" y="0"/>
                    </a:lnTo>
                    <a:lnTo>
                      <a:pt x="354946" y="116896"/>
                    </a:lnTo>
                    <a:cubicBezTo>
                      <a:pt x="393903" y="307275"/>
                      <a:pt x="469858" y="484177"/>
                      <a:pt x="574969" y="639762"/>
                    </a:cubicBezTo>
                    <a:lnTo>
                      <a:pt x="636372" y="721875"/>
                    </a:lnTo>
                    <a:lnTo>
                      <a:pt x="397858" y="960389"/>
                    </a:lnTo>
                    <a:lnTo>
                      <a:pt x="297831" y="826625"/>
                    </a:lnTo>
                    <a:cubicBezTo>
                      <a:pt x="136412" y="587693"/>
                      <a:pt x="30963" y="307840"/>
                      <a:pt x="297" y="5879"/>
                    </a:cubicBez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Freeform 15">
                <a:extLst>
                  <a:ext uri="{FF2B5EF4-FFF2-40B4-BE49-F238E27FC236}">
                    <a16:creationId xmlns:a16="http://schemas.microsoft.com/office/drawing/2014/main" id="{9AEC829C-B5F2-4E5D-BDA6-D360AFCBEC55}"/>
                  </a:ext>
                </a:extLst>
              </p:cNvPr>
              <p:cNvSpPr/>
              <p:nvPr/>
            </p:nvSpPr>
            <p:spPr>
              <a:xfrm>
                <a:off x="7247124" y="3606801"/>
                <a:ext cx="636372" cy="960390"/>
              </a:xfrm>
              <a:custGeom>
                <a:avLst/>
                <a:gdLst>
                  <a:gd name="connsiteX0" fmla="*/ 299267 w 636372"/>
                  <a:gd name="connsiteY0" fmla="*/ 0 h 960390"/>
                  <a:gd name="connsiteX1" fmla="*/ 636372 w 636372"/>
                  <a:gd name="connsiteY1" fmla="*/ 0 h 960390"/>
                  <a:gd name="connsiteX2" fmla="*/ 636075 w 636372"/>
                  <a:gd name="connsiteY2" fmla="*/ 5879 h 960390"/>
                  <a:gd name="connsiteX3" fmla="*/ 338541 w 636372"/>
                  <a:gd name="connsiteY3" fmla="*/ 826625 h 960390"/>
                  <a:gd name="connsiteX4" fmla="*/ 238514 w 636372"/>
                  <a:gd name="connsiteY4" fmla="*/ 960390 h 960390"/>
                  <a:gd name="connsiteX5" fmla="*/ 0 w 636372"/>
                  <a:gd name="connsiteY5" fmla="*/ 721876 h 960390"/>
                  <a:gd name="connsiteX6" fmla="*/ 61403 w 636372"/>
                  <a:gd name="connsiteY6" fmla="*/ 639762 h 960390"/>
                  <a:gd name="connsiteX7" fmla="*/ 281426 w 636372"/>
                  <a:gd name="connsiteY7" fmla="*/ 116896 h 960390"/>
                  <a:gd name="connsiteX8" fmla="*/ 299267 w 636372"/>
                  <a:gd name="connsiteY8" fmla="*/ 0 h 96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90">
                    <a:moveTo>
                      <a:pt x="299267" y="0"/>
                    </a:moveTo>
                    <a:lnTo>
                      <a:pt x="636372" y="0"/>
                    </a:lnTo>
                    <a:lnTo>
                      <a:pt x="636075" y="5879"/>
                    </a:lnTo>
                    <a:cubicBezTo>
                      <a:pt x="605409" y="307840"/>
                      <a:pt x="499961" y="587693"/>
                      <a:pt x="338541" y="826625"/>
                    </a:cubicBezTo>
                    <a:lnTo>
                      <a:pt x="238514" y="960390"/>
                    </a:lnTo>
                    <a:lnTo>
                      <a:pt x="0" y="721876"/>
                    </a:lnTo>
                    <a:lnTo>
                      <a:pt x="61403" y="639762"/>
                    </a:lnTo>
                    <a:cubicBezTo>
                      <a:pt x="166515" y="484177"/>
                      <a:pt x="242469" y="307275"/>
                      <a:pt x="281426" y="116896"/>
                    </a:cubicBezTo>
                    <a:lnTo>
                      <a:pt x="2992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Freeform 16">
                <a:extLst>
                  <a:ext uri="{FF2B5EF4-FFF2-40B4-BE49-F238E27FC236}">
                    <a16:creationId xmlns:a16="http://schemas.microsoft.com/office/drawing/2014/main" id="{03E345BB-63F9-4858-A7DA-D55673B140A7}"/>
                  </a:ext>
                </a:extLst>
              </p:cNvPr>
              <p:cNvSpPr/>
              <p:nvPr/>
            </p:nvSpPr>
            <p:spPr>
              <a:xfrm>
                <a:off x="4957811" y="4580124"/>
                <a:ext cx="960389" cy="636372"/>
              </a:xfrm>
              <a:custGeom>
                <a:avLst/>
                <a:gdLst>
                  <a:gd name="connsiteX0" fmla="*/ 238514 w 960389"/>
                  <a:gd name="connsiteY0" fmla="*/ 0 h 636372"/>
                  <a:gd name="connsiteX1" fmla="*/ 320628 w 960389"/>
                  <a:gd name="connsiteY1" fmla="*/ 61403 h 636372"/>
                  <a:gd name="connsiteX2" fmla="*/ 843494 w 960389"/>
                  <a:gd name="connsiteY2" fmla="*/ 281426 h 636372"/>
                  <a:gd name="connsiteX3" fmla="*/ 960389 w 960389"/>
                  <a:gd name="connsiteY3" fmla="*/ 299267 h 636372"/>
                  <a:gd name="connsiteX4" fmla="*/ 960389 w 960389"/>
                  <a:gd name="connsiteY4" fmla="*/ 636372 h 636372"/>
                  <a:gd name="connsiteX5" fmla="*/ 954511 w 960389"/>
                  <a:gd name="connsiteY5" fmla="*/ 636075 h 636372"/>
                  <a:gd name="connsiteX6" fmla="*/ 133765 w 960389"/>
                  <a:gd name="connsiteY6" fmla="*/ 338541 h 636372"/>
                  <a:gd name="connsiteX7" fmla="*/ 0 w 960389"/>
                  <a:gd name="connsiteY7" fmla="*/ 238514 h 636372"/>
                  <a:gd name="connsiteX8" fmla="*/ 238514 w 960389"/>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89" h="636372">
                    <a:moveTo>
                      <a:pt x="238514" y="0"/>
                    </a:moveTo>
                    <a:lnTo>
                      <a:pt x="320628" y="61403"/>
                    </a:lnTo>
                    <a:cubicBezTo>
                      <a:pt x="476214" y="166515"/>
                      <a:pt x="653116" y="242469"/>
                      <a:pt x="843494" y="281426"/>
                    </a:cubicBezTo>
                    <a:lnTo>
                      <a:pt x="960389" y="299267"/>
                    </a:lnTo>
                    <a:lnTo>
                      <a:pt x="960389" y="636372"/>
                    </a:lnTo>
                    <a:lnTo>
                      <a:pt x="954511" y="636075"/>
                    </a:lnTo>
                    <a:cubicBezTo>
                      <a:pt x="652550" y="605409"/>
                      <a:pt x="372697" y="499961"/>
                      <a:pt x="133765" y="338541"/>
                    </a:cubicBezTo>
                    <a:lnTo>
                      <a:pt x="0" y="238514"/>
                    </a:lnTo>
                    <a:lnTo>
                      <a:pt x="238514"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3" name="Freeform 17">
                <a:extLst>
                  <a:ext uri="{FF2B5EF4-FFF2-40B4-BE49-F238E27FC236}">
                    <a16:creationId xmlns:a16="http://schemas.microsoft.com/office/drawing/2014/main" id="{D710F1FE-7BF2-4F14-8455-C99C69BA8E76}"/>
                  </a:ext>
                </a:extLst>
              </p:cNvPr>
              <p:cNvSpPr/>
              <p:nvPr/>
            </p:nvSpPr>
            <p:spPr>
              <a:xfrm>
                <a:off x="6273800" y="4580124"/>
                <a:ext cx="960390" cy="636372"/>
              </a:xfrm>
              <a:custGeom>
                <a:avLst/>
                <a:gdLst>
                  <a:gd name="connsiteX0" fmla="*/ 721876 w 960390"/>
                  <a:gd name="connsiteY0" fmla="*/ 0 h 636372"/>
                  <a:gd name="connsiteX1" fmla="*/ 960390 w 960390"/>
                  <a:gd name="connsiteY1" fmla="*/ 238514 h 636372"/>
                  <a:gd name="connsiteX2" fmla="*/ 826626 w 960390"/>
                  <a:gd name="connsiteY2" fmla="*/ 338541 h 636372"/>
                  <a:gd name="connsiteX3" fmla="*/ 5880 w 960390"/>
                  <a:gd name="connsiteY3" fmla="*/ 636075 h 636372"/>
                  <a:gd name="connsiteX4" fmla="*/ 0 w 960390"/>
                  <a:gd name="connsiteY4" fmla="*/ 636372 h 636372"/>
                  <a:gd name="connsiteX5" fmla="*/ 0 w 960390"/>
                  <a:gd name="connsiteY5" fmla="*/ 299267 h 636372"/>
                  <a:gd name="connsiteX6" fmla="*/ 116897 w 960390"/>
                  <a:gd name="connsiteY6" fmla="*/ 281426 h 636372"/>
                  <a:gd name="connsiteX7" fmla="*/ 639763 w 960390"/>
                  <a:gd name="connsiteY7" fmla="*/ 61403 h 636372"/>
                  <a:gd name="connsiteX8" fmla="*/ 721876 w 960390"/>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90" h="636372">
                    <a:moveTo>
                      <a:pt x="721876" y="0"/>
                    </a:moveTo>
                    <a:lnTo>
                      <a:pt x="960390" y="238514"/>
                    </a:lnTo>
                    <a:lnTo>
                      <a:pt x="826626" y="338541"/>
                    </a:lnTo>
                    <a:cubicBezTo>
                      <a:pt x="587694" y="499961"/>
                      <a:pt x="307841" y="605409"/>
                      <a:pt x="5880" y="636075"/>
                    </a:cubicBezTo>
                    <a:lnTo>
                      <a:pt x="0" y="636372"/>
                    </a:lnTo>
                    <a:lnTo>
                      <a:pt x="0" y="299267"/>
                    </a:lnTo>
                    <a:lnTo>
                      <a:pt x="116897" y="281426"/>
                    </a:lnTo>
                    <a:cubicBezTo>
                      <a:pt x="307276" y="242469"/>
                      <a:pt x="484178" y="166515"/>
                      <a:pt x="639763" y="61403"/>
                    </a:cubicBezTo>
                    <a:lnTo>
                      <a:pt x="7218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1" name="Group 150">
              <a:extLst>
                <a:ext uri="{FF2B5EF4-FFF2-40B4-BE49-F238E27FC236}">
                  <a16:creationId xmlns:a16="http://schemas.microsoft.com/office/drawing/2014/main" id="{7C014059-D894-414E-A102-35724AA09943}"/>
                </a:ext>
              </a:extLst>
            </p:cNvPr>
            <p:cNvGrpSpPr/>
            <p:nvPr/>
          </p:nvGrpSpPr>
          <p:grpSpPr>
            <a:xfrm>
              <a:off x="7127034" y="1780022"/>
              <a:ext cx="2400300" cy="757107"/>
              <a:chOff x="6995676" y="2094088"/>
              <a:chExt cx="1965296" cy="636372"/>
            </a:xfrm>
          </p:grpSpPr>
          <p:cxnSp>
            <p:nvCxnSpPr>
              <p:cNvPr id="174" name="Straight Connector 173">
                <a:extLst>
                  <a:ext uri="{FF2B5EF4-FFF2-40B4-BE49-F238E27FC236}">
                    <a16:creationId xmlns:a16="http://schemas.microsoft.com/office/drawing/2014/main" id="{8F041F44-45F7-4BA1-8351-BC37A625CE09}"/>
                  </a:ext>
                </a:extLst>
              </p:cNvPr>
              <p:cNvCxnSpPr/>
              <p:nvPr/>
            </p:nvCxnSpPr>
            <p:spPr>
              <a:xfrm>
                <a:off x="7632048" y="2094088"/>
                <a:ext cx="132892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37067F-6A84-40BB-9EB3-5CB98CE64F7F}"/>
                  </a:ext>
                </a:extLst>
              </p:cNvPr>
              <p:cNvCxnSpPr/>
              <p:nvPr/>
            </p:nvCxnSpPr>
            <p:spPr>
              <a:xfrm flipV="1">
                <a:off x="6995676" y="2094088"/>
                <a:ext cx="636372" cy="6363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1BC3567E-7608-431B-9275-11B8540E2BCC}"/>
                </a:ext>
              </a:extLst>
            </p:cNvPr>
            <p:cNvGrpSpPr/>
            <p:nvPr/>
          </p:nvGrpSpPr>
          <p:grpSpPr>
            <a:xfrm flipV="1">
              <a:off x="7434139" y="4978872"/>
              <a:ext cx="2093196" cy="761518"/>
              <a:chOff x="6995676" y="2094088"/>
              <a:chExt cx="1713848" cy="636372"/>
            </a:xfrm>
          </p:grpSpPr>
          <p:cxnSp>
            <p:nvCxnSpPr>
              <p:cNvPr id="172" name="Straight Connector 171">
                <a:extLst>
                  <a:ext uri="{FF2B5EF4-FFF2-40B4-BE49-F238E27FC236}">
                    <a16:creationId xmlns:a16="http://schemas.microsoft.com/office/drawing/2014/main" id="{3EE3DABC-502E-4EC0-BCDA-185ABDCA765D}"/>
                  </a:ext>
                </a:extLst>
              </p:cNvPr>
              <p:cNvCxnSpPr/>
              <p:nvPr/>
            </p:nvCxnSpPr>
            <p:spPr>
              <a:xfrm flipV="1">
                <a:off x="7632048" y="2094088"/>
                <a:ext cx="10774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BA63B49-A3E1-4108-8984-BE7E37CC8264}"/>
                  </a:ext>
                </a:extLst>
              </p:cNvPr>
              <p:cNvCxnSpPr/>
              <p:nvPr/>
            </p:nvCxnSpPr>
            <p:spPr>
              <a:xfrm flipV="1">
                <a:off x="6995676" y="2094088"/>
                <a:ext cx="636372" cy="63637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EC90D27-A28C-4267-9CF3-BE1898BAEC2A}"/>
                </a:ext>
              </a:extLst>
            </p:cNvPr>
            <p:cNvGrpSpPr/>
            <p:nvPr/>
          </p:nvGrpSpPr>
          <p:grpSpPr>
            <a:xfrm flipH="1">
              <a:off x="2510285" y="2071063"/>
              <a:ext cx="2108931" cy="757107"/>
              <a:chOff x="6995676" y="2094088"/>
              <a:chExt cx="1729146" cy="636372"/>
            </a:xfrm>
          </p:grpSpPr>
          <p:cxnSp>
            <p:nvCxnSpPr>
              <p:cNvPr id="170" name="Straight Connector 169">
                <a:extLst>
                  <a:ext uri="{FF2B5EF4-FFF2-40B4-BE49-F238E27FC236}">
                    <a16:creationId xmlns:a16="http://schemas.microsoft.com/office/drawing/2014/main" id="{5A5F64BF-71BA-41F3-B117-F7FB801C31D8}"/>
                  </a:ext>
                </a:extLst>
              </p:cNvPr>
              <p:cNvCxnSpPr/>
              <p:nvPr/>
            </p:nvCxnSpPr>
            <p:spPr>
              <a:xfrm>
                <a:off x="7632047" y="2094088"/>
                <a:ext cx="109277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4078BD7-1C73-4F7C-9709-6EE272C9E04A}"/>
                  </a:ext>
                </a:extLst>
              </p:cNvPr>
              <p:cNvCxnSpPr/>
              <p:nvPr/>
            </p:nvCxnSpPr>
            <p:spPr>
              <a:xfrm flipV="1">
                <a:off x="6995676" y="2094088"/>
                <a:ext cx="636372" cy="63637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79D57404-E92C-43F5-A148-B38C1AB36CB0}"/>
                </a:ext>
              </a:extLst>
            </p:cNvPr>
            <p:cNvGrpSpPr/>
            <p:nvPr/>
          </p:nvGrpSpPr>
          <p:grpSpPr>
            <a:xfrm flipH="1" flipV="1">
              <a:off x="2522724" y="5271754"/>
              <a:ext cx="2399869" cy="761518"/>
              <a:chOff x="6995676" y="2094088"/>
              <a:chExt cx="1967691" cy="636372"/>
            </a:xfrm>
          </p:grpSpPr>
          <p:cxnSp>
            <p:nvCxnSpPr>
              <p:cNvPr id="168" name="Straight Connector 167">
                <a:extLst>
                  <a:ext uri="{FF2B5EF4-FFF2-40B4-BE49-F238E27FC236}">
                    <a16:creationId xmlns:a16="http://schemas.microsoft.com/office/drawing/2014/main" id="{9C94777D-8191-4B3E-9EE1-65F92AEBCB2D}"/>
                  </a:ext>
                </a:extLst>
              </p:cNvPr>
              <p:cNvCxnSpPr/>
              <p:nvPr/>
            </p:nvCxnSpPr>
            <p:spPr>
              <a:xfrm flipV="1">
                <a:off x="7632046" y="2094088"/>
                <a:ext cx="1331321"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8264086-9A63-49B7-B00D-B312F768C47E}"/>
                  </a:ext>
                </a:extLst>
              </p:cNvPr>
              <p:cNvCxnSpPr/>
              <p:nvPr/>
            </p:nvCxnSpPr>
            <p:spPr>
              <a:xfrm flipV="1">
                <a:off x="6995676" y="2094088"/>
                <a:ext cx="636372" cy="6363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5" name="Straight Connector 154">
              <a:extLst>
                <a:ext uri="{FF2B5EF4-FFF2-40B4-BE49-F238E27FC236}">
                  <a16:creationId xmlns:a16="http://schemas.microsoft.com/office/drawing/2014/main" id="{416A5B9A-595F-4C1C-BC48-EA8299C8A12D}"/>
                </a:ext>
              </a:extLst>
            </p:cNvPr>
            <p:cNvCxnSpPr/>
            <p:nvPr/>
          </p:nvCxnSpPr>
          <p:spPr>
            <a:xfrm>
              <a:off x="7799646" y="3695114"/>
              <a:ext cx="1734075"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194C108-776F-4F70-A9FE-0E7504D6EBCB}"/>
                </a:ext>
              </a:extLst>
            </p:cNvPr>
            <p:cNvCxnSpPr>
              <a:cxnSpLocks/>
            </p:cNvCxnSpPr>
            <p:nvPr/>
          </p:nvCxnSpPr>
          <p:spPr>
            <a:xfrm flipH="1" flipV="1">
              <a:off x="5811067" y="1326586"/>
              <a:ext cx="4461" cy="8545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EA89CDF-F6F5-421B-A943-6EC558CF16DF}"/>
                </a:ext>
              </a:extLst>
            </p:cNvPr>
            <p:cNvCxnSpPr/>
            <p:nvPr/>
          </p:nvCxnSpPr>
          <p:spPr>
            <a:xfrm>
              <a:off x="2522723" y="4118180"/>
              <a:ext cx="1731034"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6FB0087-0733-4625-99AA-A5D267381B22}"/>
                </a:ext>
              </a:extLst>
            </p:cNvPr>
            <p:cNvCxnSpPr/>
            <p:nvPr/>
          </p:nvCxnSpPr>
          <p:spPr>
            <a:xfrm>
              <a:off x="6245375" y="5632210"/>
              <a:ext cx="4" cy="92624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0DAFE79D-C8D4-4E95-B85F-D6C93CD7CF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4410"/>
            <a:stretch/>
          </p:blipFill>
          <p:spPr>
            <a:xfrm>
              <a:off x="4248533" y="2095166"/>
              <a:ext cx="3912732" cy="3717056"/>
            </a:xfrm>
            <a:prstGeom prst="rect">
              <a:avLst/>
            </a:prstGeom>
          </p:spPr>
        </p:pic>
        <p:sp>
          <p:nvSpPr>
            <p:cNvPr id="160" name="Rectangle 159">
              <a:extLst>
                <a:ext uri="{FF2B5EF4-FFF2-40B4-BE49-F238E27FC236}">
                  <a16:creationId xmlns:a16="http://schemas.microsoft.com/office/drawing/2014/main" id="{CA45DE36-F1C6-4C05-9128-28BE41DF01DB}"/>
                </a:ext>
              </a:extLst>
            </p:cNvPr>
            <p:cNvSpPr/>
            <p:nvPr/>
          </p:nvSpPr>
          <p:spPr>
            <a:xfrm>
              <a:off x="8300000" y="1680925"/>
              <a:ext cx="3492851" cy="523196"/>
            </a:xfrm>
            <a:prstGeom prst="rect">
              <a:avLst/>
            </a:prstGeom>
            <a:solidFill>
              <a:srgbClr val="5B9BD5"/>
            </a:solidFill>
            <a:ln>
              <a:solidFill>
                <a:srgbClr val="5B9BD5"/>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bg1"/>
                  </a:solidFill>
                  <a:latin typeface="Arial"/>
                </a:rPr>
                <a:t>Omni Channel Touchpoint</a:t>
              </a:r>
            </a:p>
            <a:p>
              <a:pPr algn="ctr" defTabSz="914126"/>
              <a:r>
                <a:rPr lang="en-US" sz="1200" dirty="0">
                  <a:ln w="0"/>
                  <a:solidFill>
                    <a:schemeClr val="bg1">
                      <a:lumMod val="95000"/>
                    </a:schemeClr>
                  </a:solidFill>
                  <a:latin typeface="Arial"/>
                </a:rPr>
                <a:t>(Online, Offline, Instant &amp; Social Messaging) </a:t>
              </a:r>
            </a:p>
          </p:txBody>
        </p:sp>
        <p:sp>
          <p:nvSpPr>
            <p:cNvPr id="161" name="Rectangle 160">
              <a:extLst>
                <a:ext uri="{FF2B5EF4-FFF2-40B4-BE49-F238E27FC236}">
                  <a16:creationId xmlns:a16="http://schemas.microsoft.com/office/drawing/2014/main" id="{14C5FE60-1835-438F-A891-536B14DD84FB}"/>
                </a:ext>
              </a:extLst>
            </p:cNvPr>
            <p:cNvSpPr/>
            <p:nvPr/>
          </p:nvSpPr>
          <p:spPr>
            <a:xfrm>
              <a:off x="8344301" y="3158862"/>
              <a:ext cx="3746956" cy="613212"/>
            </a:xfrm>
            <a:prstGeom prst="rect">
              <a:avLst/>
            </a:prstGeom>
            <a:solidFill>
              <a:srgbClr val="9DC3E6"/>
            </a:solidFill>
            <a:ln>
              <a:solidFill>
                <a:srgbClr val="9DC3E6"/>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tx1"/>
                  </a:solidFill>
                  <a:latin typeface="Arial"/>
                </a:rPr>
                <a:t>Natural Language Understanding</a:t>
              </a:r>
            </a:p>
            <a:p>
              <a:pPr algn="ctr" defTabSz="914126"/>
              <a:r>
                <a:rPr lang="en-US" sz="1500" dirty="0">
                  <a:ln w="0"/>
                  <a:solidFill>
                    <a:schemeClr val="tx1"/>
                  </a:solidFill>
                  <a:latin typeface="Arial"/>
                </a:rPr>
                <a:t>(Intent , Entity and Tone Identification) </a:t>
              </a:r>
            </a:p>
          </p:txBody>
        </p:sp>
        <p:sp>
          <p:nvSpPr>
            <p:cNvPr id="162" name="Rectangle 161">
              <a:extLst>
                <a:ext uri="{FF2B5EF4-FFF2-40B4-BE49-F238E27FC236}">
                  <a16:creationId xmlns:a16="http://schemas.microsoft.com/office/drawing/2014/main" id="{26450BF9-83D4-4E74-9077-AA859F66DAD5}"/>
                </a:ext>
              </a:extLst>
            </p:cNvPr>
            <p:cNvSpPr/>
            <p:nvPr/>
          </p:nvSpPr>
          <p:spPr>
            <a:xfrm>
              <a:off x="7770500" y="5239111"/>
              <a:ext cx="4248686" cy="563491"/>
            </a:xfrm>
            <a:prstGeom prst="rect">
              <a:avLst/>
            </a:prstGeom>
            <a:solidFill>
              <a:srgbClr val="E7E6E6"/>
            </a:solidFill>
            <a:ln>
              <a:solidFill>
                <a:srgbClr val="E7E6E6"/>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tx1"/>
                  </a:solidFill>
                  <a:latin typeface="Arial"/>
                </a:rPr>
                <a:t>Integration with Business Applications</a:t>
              </a:r>
            </a:p>
            <a:p>
              <a:pPr algn="ctr" defTabSz="914126"/>
              <a:r>
                <a:rPr lang="en-US" sz="1200" dirty="0">
                  <a:ln w="0"/>
                  <a:solidFill>
                    <a:schemeClr val="tx1"/>
                  </a:solidFill>
                  <a:latin typeface="Arial"/>
                </a:rPr>
                <a:t>(Enterprise Systems, Email &amp; Workflow Solutions) </a:t>
              </a:r>
            </a:p>
          </p:txBody>
        </p:sp>
        <p:sp>
          <p:nvSpPr>
            <p:cNvPr id="163" name="Rectangle 162">
              <a:extLst>
                <a:ext uri="{FF2B5EF4-FFF2-40B4-BE49-F238E27FC236}">
                  <a16:creationId xmlns:a16="http://schemas.microsoft.com/office/drawing/2014/main" id="{BF9B00A0-3142-457D-A848-321FEB04BA9F}"/>
                </a:ext>
              </a:extLst>
            </p:cNvPr>
            <p:cNvSpPr/>
            <p:nvPr/>
          </p:nvSpPr>
          <p:spPr>
            <a:xfrm>
              <a:off x="4407387" y="729783"/>
              <a:ext cx="3492851" cy="738640"/>
            </a:xfrm>
            <a:prstGeom prst="rect">
              <a:avLst/>
            </a:prstGeom>
            <a:solidFill>
              <a:srgbClr val="FFC000"/>
            </a:solidFill>
            <a:ln>
              <a:solidFill>
                <a:srgbClr val="FFC000"/>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400" b="1" dirty="0">
                  <a:ln w="0"/>
                  <a:solidFill>
                    <a:schemeClr val="tx1"/>
                  </a:solidFill>
                  <a:latin typeface="Arial"/>
                </a:rPr>
                <a:t>Secured &amp; Compliance Deployment Model</a:t>
              </a:r>
            </a:p>
            <a:p>
              <a:pPr algn="ctr" defTabSz="914126"/>
              <a:r>
                <a:rPr lang="en-US" sz="1050" dirty="0">
                  <a:ln w="0"/>
                  <a:solidFill>
                    <a:schemeClr val="tx1"/>
                  </a:solidFill>
                  <a:latin typeface="Arial"/>
                </a:rPr>
                <a:t>(</a:t>
              </a:r>
              <a:r>
                <a:rPr lang="en-US" sz="1400" dirty="0">
                  <a:ln w="0"/>
                  <a:solidFill>
                    <a:schemeClr val="tx1"/>
                  </a:solidFill>
                  <a:latin typeface="Arial"/>
                </a:rPr>
                <a:t>Orchestrate Cloud &amp; On-Premise ) </a:t>
              </a:r>
              <a:endParaRPr lang="en-US" sz="1050" dirty="0">
                <a:ln w="0"/>
                <a:solidFill>
                  <a:schemeClr val="tx1"/>
                </a:solidFill>
                <a:latin typeface="Arial"/>
              </a:endParaRPr>
            </a:p>
          </p:txBody>
        </p:sp>
        <p:sp>
          <p:nvSpPr>
            <p:cNvPr id="164" name="Rectangle 163">
              <a:extLst>
                <a:ext uri="{FF2B5EF4-FFF2-40B4-BE49-F238E27FC236}">
                  <a16:creationId xmlns:a16="http://schemas.microsoft.com/office/drawing/2014/main" id="{EC9C5BF7-3F63-4A6E-9E03-15ACBB245376}"/>
                </a:ext>
              </a:extLst>
            </p:cNvPr>
            <p:cNvSpPr/>
            <p:nvPr/>
          </p:nvSpPr>
          <p:spPr>
            <a:xfrm>
              <a:off x="143341" y="1583433"/>
              <a:ext cx="3826144" cy="769417"/>
            </a:xfrm>
            <a:prstGeom prst="rect">
              <a:avLst/>
            </a:prstGeom>
            <a:solidFill>
              <a:srgbClr val="E7E6E6"/>
            </a:solidFill>
            <a:ln>
              <a:solidFill>
                <a:srgbClr val="E7E6E6"/>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tx1"/>
                  </a:solidFill>
                  <a:latin typeface="Arial"/>
                </a:rPr>
                <a:t>BOT Ecosystem</a:t>
              </a:r>
            </a:p>
            <a:p>
              <a:pPr algn="ctr" defTabSz="914126"/>
              <a:r>
                <a:rPr lang="en-US" sz="1400" dirty="0">
                  <a:ln w="0"/>
                  <a:solidFill>
                    <a:schemeClr val="tx1"/>
                  </a:solidFill>
                  <a:latin typeface="Arial"/>
                </a:rPr>
                <a:t>(Harmony of Voice, Chat, Email, Knowledge and Task Bot) </a:t>
              </a:r>
            </a:p>
          </p:txBody>
        </p:sp>
        <p:sp>
          <p:nvSpPr>
            <p:cNvPr id="165" name="Rectangle 164">
              <a:extLst>
                <a:ext uri="{FF2B5EF4-FFF2-40B4-BE49-F238E27FC236}">
                  <a16:creationId xmlns:a16="http://schemas.microsoft.com/office/drawing/2014/main" id="{8C9941B7-4770-491B-B226-303AFB8E3E7F}"/>
                </a:ext>
              </a:extLst>
            </p:cNvPr>
            <p:cNvSpPr/>
            <p:nvPr/>
          </p:nvSpPr>
          <p:spPr>
            <a:xfrm>
              <a:off x="4649145" y="6283230"/>
              <a:ext cx="4248687" cy="563491"/>
            </a:xfrm>
            <a:prstGeom prst="rect">
              <a:avLst/>
            </a:prstGeom>
            <a:solidFill>
              <a:srgbClr val="FFC000"/>
            </a:solidFill>
            <a:ln>
              <a:solidFill>
                <a:srgbClr val="FFC000"/>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tx1"/>
                  </a:solidFill>
                  <a:latin typeface="Arial"/>
                </a:rPr>
                <a:t>Vendor Agnostic</a:t>
              </a:r>
            </a:p>
            <a:p>
              <a:pPr algn="ctr" defTabSz="914126"/>
              <a:r>
                <a:rPr lang="en-US" sz="1200" dirty="0">
                  <a:ln w="0"/>
                  <a:solidFill>
                    <a:schemeClr val="tx1"/>
                  </a:solidFill>
                  <a:latin typeface="Arial"/>
                </a:rPr>
                <a:t>(Amazon, KORE AI, Google, IBM Watson, UiPath, etc.,)</a:t>
              </a:r>
            </a:p>
          </p:txBody>
        </p:sp>
        <p:sp>
          <p:nvSpPr>
            <p:cNvPr id="166" name="Rectangle 165">
              <a:extLst>
                <a:ext uri="{FF2B5EF4-FFF2-40B4-BE49-F238E27FC236}">
                  <a16:creationId xmlns:a16="http://schemas.microsoft.com/office/drawing/2014/main" id="{313ACF88-51DB-4DD0-9BAB-3E6929908120}"/>
                </a:ext>
              </a:extLst>
            </p:cNvPr>
            <p:cNvSpPr/>
            <p:nvPr/>
          </p:nvSpPr>
          <p:spPr>
            <a:xfrm>
              <a:off x="169191" y="3490748"/>
              <a:ext cx="3219049" cy="769417"/>
            </a:xfrm>
            <a:prstGeom prst="rect">
              <a:avLst/>
            </a:prstGeom>
            <a:solidFill>
              <a:srgbClr val="9DC3E6"/>
            </a:solidFill>
            <a:ln>
              <a:solidFill>
                <a:srgbClr val="9DC3E6"/>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600" b="1" dirty="0">
                  <a:ln w="0"/>
                  <a:solidFill>
                    <a:schemeClr val="tx1"/>
                  </a:solidFill>
                  <a:latin typeface="Arial"/>
                </a:rPr>
                <a:t>AI &amp; machine Learning</a:t>
              </a:r>
            </a:p>
            <a:p>
              <a:pPr algn="ctr" defTabSz="914126"/>
              <a:r>
                <a:rPr lang="en-US" sz="1400" dirty="0">
                  <a:ln w="0"/>
                  <a:solidFill>
                    <a:schemeClr val="tx1"/>
                  </a:solidFill>
                  <a:latin typeface="Arial"/>
                </a:rPr>
                <a:t>(Pattern Recognition &amp; Deep Learning)</a:t>
              </a:r>
            </a:p>
          </p:txBody>
        </p:sp>
        <p:sp>
          <p:nvSpPr>
            <p:cNvPr id="167" name="Rectangle 166">
              <a:extLst>
                <a:ext uri="{FF2B5EF4-FFF2-40B4-BE49-F238E27FC236}">
                  <a16:creationId xmlns:a16="http://schemas.microsoft.com/office/drawing/2014/main" id="{D66B10A9-8C37-4F89-B5FB-00B3A3E5D8DF}"/>
                </a:ext>
              </a:extLst>
            </p:cNvPr>
            <p:cNvSpPr/>
            <p:nvPr/>
          </p:nvSpPr>
          <p:spPr>
            <a:xfrm>
              <a:off x="143341" y="5500679"/>
              <a:ext cx="3964765" cy="677084"/>
            </a:xfrm>
            <a:prstGeom prst="rect">
              <a:avLst/>
            </a:prstGeom>
            <a:solidFill>
              <a:srgbClr val="2E75B6"/>
            </a:solidFill>
            <a:ln>
              <a:solidFill>
                <a:srgbClr val="2E75B6"/>
              </a:solidFill>
            </a:ln>
            <a:effectLst>
              <a:outerShdw blurRad="50800" dist="762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lIns="91416" tIns="45708" rIns="91416" bIns="45708" anchor="ctr" anchorCtr="1">
              <a:spAutoFit/>
            </a:bodyPr>
            <a:lstStyle/>
            <a:p>
              <a:pPr algn="ctr" defTabSz="914126"/>
              <a:r>
                <a:rPr lang="en-US" sz="1400" b="1" dirty="0">
                  <a:ln w="0"/>
                  <a:solidFill>
                    <a:schemeClr val="bg1"/>
                  </a:solidFill>
                  <a:latin typeface="Arial"/>
                </a:rPr>
                <a:t>Business Analytics &amp; Customer Insights</a:t>
              </a:r>
            </a:p>
            <a:p>
              <a:pPr algn="ctr" defTabSz="914126"/>
              <a:r>
                <a:rPr lang="en-US" sz="1200" dirty="0">
                  <a:ln w="0"/>
                  <a:solidFill>
                    <a:schemeClr val="bg1"/>
                  </a:solidFill>
                  <a:latin typeface="Arial"/>
                </a:rPr>
                <a:t>(Social Listening, Empathy Detection, Behavior Analysis)</a:t>
              </a:r>
            </a:p>
          </p:txBody>
        </p:sp>
      </p:grpSp>
      <p:sp>
        <p:nvSpPr>
          <p:cNvPr id="184" name="Rectangle 183">
            <a:extLst>
              <a:ext uri="{FF2B5EF4-FFF2-40B4-BE49-F238E27FC236}">
                <a16:creationId xmlns:a16="http://schemas.microsoft.com/office/drawing/2014/main" id="{BAF421D0-2DF1-49B4-A483-E260456E7401}"/>
              </a:ext>
            </a:extLst>
          </p:cNvPr>
          <p:cNvSpPr/>
          <p:nvPr/>
        </p:nvSpPr>
        <p:spPr>
          <a:xfrm>
            <a:off x="504842" y="137460"/>
            <a:ext cx="9500562" cy="584775"/>
          </a:xfrm>
          <a:prstGeom prst="rect">
            <a:avLst/>
          </a:prstGeom>
        </p:spPr>
        <p:txBody>
          <a:bodyPr wrap="square">
            <a:spAutoFit/>
          </a:bodyPr>
          <a:lstStyle/>
          <a:p>
            <a:r>
              <a:rPr lang="en-US" sz="3200" dirty="0">
                <a:solidFill>
                  <a:schemeClr val="tx2"/>
                </a:solidFill>
                <a:latin typeface="+mj-lt"/>
                <a:sym typeface="Trebuchet MS"/>
              </a:rPr>
              <a:t>Cognitive Customer Engagement</a:t>
            </a:r>
          </a:p>
        </p:txBody>
      </p:sp>
      <p:cxnSp>
        <p:nvCxnSpPr>
          <p:cNvPr id="185" name="Straight Connector 184">
            <a:extLst>
              <a:ext uri="{FF2B5EF4-FFF2-40B4-BE49-F238E27FC236}">
                <a16:creationId xmlns:a16="http://schemas.microsoft.com/office/drawing/2014/main" id="{EA152CAA-A8DA-45A9-95C1-6CFAB03790CB}"/>
              </a:ext>
            </a:extLst>
          </p:cNvPr>
          <p:cNvCxnSpPr>
            <a:cxnSpLocks/>
          </p:cNvCxnSpPr>
          <p:nvPr/>
        </p:nvCxnSpPr>
        <p:spPr>
          <a:xfrm>
            <a:off x="7532913" y="4644051"/>
            <a:ext cx="650515" cy="4320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460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AFBAA-E188-4C26-804E-4ED83254D5D7}"/>
              </a:ext>
            </a:extLst>
          </p:cNvPr>
          <p:cNvSpPr>
            <a:spLocks noGrp="1"/>
          </p:cNvSpPr>
          <p:nvPr>
            <p:ph type="body" sz="quarter" idx="10"/>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EE8FE161-6C2B-4112-B4F4-A7F52DA0C043}"/>
              </a:ext>
            </a:extLst>
          </p:cNvPr>
          <p:cNvSpPr/>
          <p:nvPr/>
        </p:nvSpPr>
        <p:spPr>
          <a:xfrm>
            <a:off x="827233" y="2718305"/>
            <a:ext cx="6189792" cy="2431435"/>
          </a:xfrm>
          <a:prstGeom prst="rect">
            <a:avLst/>
          </a:prstGeom>
        </p:spPr>
        <p:txBody>
          <a:bodyPr wrap="square">
            <a:spAutoFit/>
          </a:bodyPr>
          <a:lstStyle/>
          <a:p>
            <a:pPr lvl="0">
              <a:defRPr/>
            </a:pPr>
            <a:r>
              <a:rPr lang="en-US" altLang="zh-CN" sz="3200" b="1" dirty="0">
                <a:solidFill>
                  <a:srgbClr val="404040"/>
                </a:solidFill>
                <a:latin typeface="Arial Black"/>
              </a:rPr>
              <a:t>ADCB - Automated Customer’s Email Responses</a:t>
            </a:r>
          </a:p>
          <a:p>
            <a:pPr lvl="0">
              <a:defRPr/>
            </a:pPr>
            <a:r>
              <a:rPr lang="en-US" altLang="zh-CN" sz="3200" b="1" dirty="0">
                <a:solidFill>
                  <a:srgbClr val="404040"/>
                </a:solidFill>
                <a:latin typeface="Arial Black"/>
              </a:rPr>
              <a:t>		</a:t>
            </a:r>
          </a:p>
          <a:p>
            <a:pPr lvl="0">
              <a:defRPr/>
            </a:pPr>
            <a:r>
              <a:rPr lang="en-US" altLang="zh-CN" sz="2400" b="1" dirty="0">
                <a:solidFill>
                  <a:srgbClr val="404040"/>
                </a:solidFill>
                <a:latin typeface="Arial Black"/>
              </a:rPr>
              <a:t>Via Concentrix Email Bot</a:t>
            </a:r>
          </a:p>
        </p:txBody>
      </p:sp>
      <p:pic>
        <p:nvPicPr>
          <p:cNvPr id="1028" name="Picture 4" descr="Image result for abu dhabi commercial bank">
            <a:extLst>
              <a:ext uri="{FF2B5EF4-FFF2-40B4-BE49-F238E27FC236}">
                <a16:creationId xmlns:a16="http://schemas.microsoft.com/office/drawing/2014/main" id="{1F50C1FE-7EF3-4D02-A324-8CCF9E80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85" r="32269"/>
          <a:stretch/>
        </p:blipFill>
        <p:spPr bwMode="auto">
          <a:xfrm>
            <a:off x="7212037" y="0"/>
            <a:ext cx="497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 close&#10;&#10;Description automatically generated">
            <a:extLst>
              <a:ext uri="{FF2B5EF4-FFF2-40B4-BE49-F238E27FC236}">
                <a16:creationId xmlns:a16="http://schemas.microsoft.com/office/drawing/2014/main" id="{5C4E338E-71D1-415F-9154-A73A208D0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33" y="702053"/>
            <a:ext cx="1803425" cy="541028"/>
          </a:xfrm>
          <a:prstGeom prst="rect">
            <a:avLst/>
          </a:prstGeom>
        </p:spPr>
      </p:pic>
    </p:spTree>
    <p:extLst>
      <p:ext uri="{BB962C8B-B14F-4D97-AF65-F5344CB8AC3E}">
        <p14:creationId xmlns:p14="http://schemas.microsoft.com/office/powerpoint/2010/main" val="33682168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C9E7E6A-7863-4726-BBDA-9AF33AE010F5}"/>
              </a:ext>
            </a:extLst>
          </p:cNvPr>
          <p:cNvSpPr/>
          <p:nvPr/>
        </p:nvSpPr>
        <p:spPr>
          <a:xfrm>
            <a:off x="1332806" y="5230386"/>
            <a:ext cx="9638932" cy="731422"/>
          </a:xfrm>
          <a:prstGeom prst="rect">
            <a:avLst/>
          </a:prstGeom>
          <a:solidFill>
            <a:schemeClr val="tx1">
              <a:lumMod val="75000"/>
              <a:lumOff val="25000"/>
            </a:schemeClr>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Title 3">
            <a:extLst>
              <a:ext uri="{FF2B5EF4-FFF2-40B4-BE49-F238E27FC236}">
                <a16:creationId xmlns:a16="http://schemas.microsoft.com/office/drawing/2014/main" id="{007570DF-6774-4122-AE0A-3941B89A177C}"/>
              </a:ext>
            </a:extLst>
          </p:cNvPr>
          <p:cNvSpPr txBox="1">
            <a:spLocks/>
          </p:cNvSpPr>
          <p:nvPr/>
        </p:nvSpPr>
        <p:spPr>
          <a:xfrm>
            <a:off x="698840" y="602108"/>
            <a:ext cx="6032095" cy="552828"/>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defRPr sz="3200" b="0" i="0" u="none" strike="noStrike" cap="none" spc="0" baseline="0">
                <a:ln>
                  <a:noFill/>
                </a:ln>
                <a:solidFill>
                  <a:schemeClr val="tx2"/>
                </a:solidFill>
                <a:uFillTx/>
                <a:latin typeface="+mj-lt"/>
                <a:ea typeface="Trebuchet MS"/>
                <a:cs typeface="Trebuchet MS"/>
                <a:sym typeface="Trebuchet MS"/>
              </a:defRPr>
            </a:lvl1pPr>
            <a:lvl2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2pPr>
            <a:lvl3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3pPr>
            <a:lvl4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4pPr>
            <a:lvl5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5pPr>
            <a:lvl6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6pPr>
            <a:lvl7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7pPr>
            <a:lvl8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8pPr>
            <a:lvl9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rgbClr val="000000"/>
                </a:solidFill>
                <a:uFillTx/>
                <a:latin typeface="Trebuchet MS"/>
                <a:ea typeface="Trebuchet MS"/>
                <a:cs typeface="Trebuchet MS"/>
                <a:sym typeface="Trebuchet M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404040"/>
                </a:solidFill>
                <a:effectLst/>
                <a:uLnTx/>
                <a:uFillTx/>
                <a:latin typeface="Arial Black"/>
                <a:sym typeface="Trebuchet MS"/>
              </a:rPr>
              <a:t>What is an Email Bot</a:t>
            </a:r>
          </a:p>
        </p:txBody>
      </p:sp>
      <p:sp>
        <p:nvSpPr>
          <p:cNvPr id="4" name="Rectangle 3">
            <a:extLst>
              <a:ext uri="{FF2B5EF4-FFF2-40B4-BE49-F238E27FC236}">
                <a16:creationId xmlns:a16="http://schemas.microsoft.com/office/drawing/2014/main" id="{023E6889-C5C3-4249-A371-645AC348555A}"/>
              </a:ext>
            </a:extLst>
          </p:cNvPr>
          <p:cNvSpPr/>
          <p:nvPr/>
        </p:nvSpPr>
        <p:spPr>
          <a:xfrm>
            <a:off x="4165498" y="1556810"/>
            <a:ext cx="3697005" cy="612475"/>
          </a:xfrm>
          <a:prstGeom prst="rect">
            <a:avLst/>
          </a:prstGeom>
          <a:solidFill>
            <a:srgbClr val="C00000"/>
          </a:solidFill>
          <a:ln w="28575">
            <a:noFill/>
          </a:ln>
        </p:spPr>
        <p:txBody>
          <a:bodyPr wrap="square" rtlCol="0">
            <a:spAutoFit/>
          </a:bodyPr>
          <a:lstStyle/>
          <a:p>
            <a:pPr marL="0" marR="0" lvl="0" indent="0" algn="ctr" defTabSz="228600" rtl="0" eaLnBrk="1" fontAlgn="auto" latinLnBrk="0" hangingPunct="1">
              <a:lnSpc>
                <a:spcPct val="90000"/>
              </a:lnSpc>
              <a:spcBef>
                <a:spcPts val="600"/>
              </a:spcBef>
              <a:spcAft>
                <a:spcPts val="0"/>
              </a:spcAft>
              <a:buClrTx/>
              <a:buSzPct val="100000"/>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Concentrix Email bot is an </a:t>
            </a:r>
          </a:p>
          <a:p>
            <a:pPr marL="0" marR="0" lvl="0" indent="0" algn="ctr" defTabSz="228600" rtl="0" eaLnBrk="1" fontAlgn="auto" latinLnBrk="0" hangingPunct="1">
              <a:lnSpc>
                <a:spcPct val="90000"/>
              </a:lnSpc>
              <a:spcBef>
                <a:spcPts val="600"/>
              </a:spcBef>
              <a:spcAft>
                <a:spcPts val="0"/>
              </a:spcAft>
              <a:buClrTx/>
              <a:buSzPct val="100000"/>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AI powered Software that can,</a:t>
            </a:r>
          </a:p>
        </p:txBody>
      </p:sp>
      <p:cxnSp>
        <p:nvCxnSpPr>
          <p:cNvPr id="5" name="Straight Connector 4">
            <a:extLst>
              <a:ext uri="{FF2B5EF4-FFF2-40B4-BE49-F238E27FC236}">
                <a16:creationId xmlns:a16="http://schemas.microsoft.com/office/drawing/2014/main" id="{87CD4B42-C0CD-421F-AEA1-D7ABACB11563}"/>
              </a:ext>
            </a:extLst>
          </p:cNvPr>
          <p:cNvCxnSpPr>
            <a:cxnSpLocks/>
          </p:cNvCxnSpPr>
          <p:nvPr/>
        </p:nvCxnSpPr>
        <p:spPr>
          <a:xfrm flipH="1">
            <a:off x="2594001" y="2404461"/>
            <a:ext cx="6840000" cy="0"/>
          </a:xfrm>
          <a:prstGeom prst="line">
            <a:avLst/>
          </a:prstGeom>
          <a:noFill/>
          <a:ln w="28575" cap="flat">
            <a:solidFill>
              <a:srgbClr val="44546A"/>
            </a:solidFill>
            <a:prstDash val="solid"/>
            <a:round/>
          </a:ln>
          <a:effectLst/>
          <a:sp3d/>
        </p:spPr>
      </p:cxnSp>
      <p:cxnSp>
        <p:nvCxnSpPr>
          <p:cNvPr id="6" name="Straight Connector 5">
            <a:extLst>
              <a:ext uri="{FF2B5EF4-FFF2-40B4-BE49-F238E27FC236}">
                <a16:creationId xmlns:a16="http://schemas.microsoft.com/office/drawing/2014/main" id="{BB74B799-562E-420D-9058-3CD4D0000150}"/>
              </a:ext>
            </a:extLst>
          </p:cNvPr>
          <p:cNvCxnSpPr/>
          <p:nvPr/>
        </p:nvCxnSpPr>
        <p:spPr>
          <a:xfrm>
            <a:off x="2588687" y="2404461"/>
            <a:ext cx="0" cy="900000"/>
          </a:xfrm>
          <a:prstGeom prst="line">
            <a:avLst/>
          </a:prstGeom>
          <a:noFill/>
          <a:ln w="28575" cap="flat">
            <a:solidFill>
              <a:srgbClr val="44546A"/>
            </a:solidFill>
            <a:prstDash val="solid"/>
            <a:round/>
          </a:ln>
          <a:effectLst/>
          <a:sp3d/>
        </p:spPr>
      </p:cxnSp>
      <p:cxnSp>
        <p:nvCxnSpPr>
          <p:cNvPr id="7" name="Straight Connector 6">
            <a:extLst>
              <a:ext uri="{FF2B5EF4-FFF2-40B4-BE49-F238E27FC236}">
                <a16:creationId xmlns:a16="http://schemas.microsoft.com/office/drawing/2014/main" id="{05899950-E590-43AD-BF34-10FB9BE6C671}"/>
              </a:ext>
            </a:extLst>
          </p:cNvPr>
          <p:cNvCxnSpPr/>
          <p:nvPr/>
        </p:nvCxnSpPr>
        <p:spPr>
          <a:xfrm>
            <a:off x="4455597" y="2418749"/>
            <a:ext cx="0" cy="1728000"/>
          </a:xfrm>
          <a:prstGeom prst="line">
            <a:avLst/>
          </a:prstGeom>
          <a:noFill/>
          <a:ln w="28575" cap="flat">
            <a:solidFill>
              <a:srgbClr val="44546A"/>
            </a:solidFill>
            <a:prstDash val="solid"/>
            <a:round/>
          </a:ln>
          <a:effectLst/>
          <a:sp3d/>
        </p:spPr>
      </p:cxnSp>
      <p:cxnSp>
        <p:nvCxnSpPr>
          <p:cNvPr id="8" name="Straight Connector 7">
            <a:extLst>
              <a:ext uri="{FF2B5EF4-FFF2-40B4-BE49-F238E27FC236}">
                <a16:creationId xmlns:a16="http://schemas.microsoft.com/office/drawing/2014/main" id="{7DD4B295-8C42-488F-BC81-1B6907AFEC0A}"/>
              </a:ext>
            </a:extLst>
          </p:cNvPr>
          <p:cNvCxnSpPr/>
          <p:nvPr/>
        </p:nvCxnSpPr>
        <p:spPr>
          <a:xfrm>
            <a:off x="6014001" y="2418749"/>
            <a:ext cx="0" cy="900000"/>
          </a:xfrm>
          <a:prstGeom prst="line">
            <a:avLst/>
          </a:prstGeom>
          <a:noFill/>
          <a:ln w="28575" cap="flat">
            <a:solidFill>
              <a:srgbClr val="44546A"/>
            </a:solidFill>
            <a:prstDash val="solid"/>
            <a:round/>
          </a:ln>
          <a:effectLst/>
          <a:sp3d/>
        </p:spPr>
      </p:cxnSp>
      <p:cxnSp>
        <p:nvCxnSpPr>
          <p:cNvPr id="9" name="Straight Connector 8">
            <a:extLst>
              <a:ext uri="{FF2B5EF4-FFF2-40B4-BE49-F238E27FC236}">
                <a16:creationId xmlns:a16="http://schemas.microsoft.com/office/drawing/2014/main" id="{3A9ADD22-BF02-4B77-95CE-E257493EFD9F}"/>
              </a:ext>
            </a:extLst>
          </p:cNvPr>
          <p:cNvCxnSpPr/>
          <p:nvPr/>
        </p:nvCxnSpPr>
        <p:spPr>
          <a:xfrm>
            <a:off x="9434001" y="2404461"/>
            <a:ext cx="0" cy="900000"/>
          </a:xfrm>
          <a:prstGeom prst="line">
            <a:avLst/>
          </a:prstGeom>
          <a:noFill/>
          <a:ln w="28575" cap="flat">
            <a:solidFill>
              <a:srgbClr val="44546A"/>
            </a:solidFill>
            <a:prstDash val="solid"/>
            <a:round/>
          </a:ln>
          <a:effectLst/>
          <a:sp3d/>
        </p:spPr>
      </p:cxnSp>
      <p:sp>
        <p:nvSpPr>
          <p:cNvPr id="10" name="Oval 9">
            <a:extLst>
              <a:ext uri="{FF2B5EF4-FFF2-40B4-BE49-F238E27FC236}">
                <a16:creationId xmlns:a16="http://schemas.microsoft.com/office/drawing/2014/main" id="{E691022F-6686-4335-ACEB-CF0DB486AF94}"/>
              </a:ext>
            </a:extLst>
          </p:cNvPr>
          <p:cNvSpPr/>
          <p:nvPr/>
        </p:nvSpPr>
        <p:spPr>
          <a:xfrm>
            <a:off x="2456503" y="3192290"/>
            <a:ext cx="274320" cy="274320"/>
          </a:xfrm>
          <a:prstGeom prst="ellipse">
            <a:avLst/>
          </a:prstGeom>
          <a:solidFill>
            <a:srgbClr val="70AD47">
              <a:lumMod val="75000"/>
            </a:srgbClr>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3A5F096-D328-4A06-8B71-A2D328358E5F}"/>
              </a:ext>
            </a:extLst>
          </p:cNvPr>
          <p:cNvSpPr/>
          <p:nvPr/>
        </p:nvSpPr>
        <p:spPr>
          <a:xfrm>
            <a:off x="4337681" y="4145964"/>
            <a:ext cx="274320" cy="274320"/>
          </a:xfrm>
          <a:prstGeom prst="ellipse">
            <a:avLst/>
          </a:prstGeom>
          <a:solidFill>
            <a:srgbClr val="A5A5A5">
              <a:lumMod val="75000"/>
            </a:srgbClr>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21666C9-D9B8-4D68-B2FC-4C3601166B1D}"/>
              </a:ext>
            </a:extLst>
          </p:cNvPr>
          <p:cNvSpPr/>
          <p:nvPr/>
        </p:nvSpPr>
        <p:spPr>
          <a:xfrm>
            <a:off x="7533311" y="4060237"/>
            <a:ext cx="274320" cy="274320"/>
          </a:xfrm>
          <a:prstGeom prst="ellipse">
            <a:avLst/>
          </a:prstGeom>
          <a:solidFill>
            <a:srgbClr val="ED7D31">
              <a:lumMod val="60000"/>
              <a:lumOff val="40000"/>
            </a:srgbClr>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E4DC875-23A2-41CF-AF37-16D6DF4615FE}"/>
              </a:ext>
            </a:extLst>
          </p:cNvPr>
          <p:cNvSpPr/>
          <p:nvPr/>
        </p:nvSpPr>
        <p:spPr>
          <a:xfrm>
            <a:off x="5895664" y="3243036"/>
            <a:ext cx="274320" cy="274320"/>
          </a:xfrm>
          <a:prstGeom prst="ellipse">
            <a:avLst/>
          </a:prstGeom>
          <a:solidFill>
            <a:srgbClr val="FF000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E56FE21-B61F-4B36-9B45-EEC0D47983F1}"/>
              </a:ext>
            </a:extLst>
          </p:cNvPr>
          <p:cNvSpPr/>
          <p:nvPr/>
        </p:nvSpPr>
        <p:spPr>
          <a:xfrm>
            <a:off x="9315865" y="3207868"/>
            <a:ext cx="274320" cy="274320"/>
          </a:xfrm>
          <a:prstGeom prst="ellipse">
            <a:avLst/>
          </a:prstGeom>
          <a:solidFill>
            <a:srgbClr val="0070C0"/>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34F3EF1-2A0A-4F4D-8748-0660ECF1A0FD}"/>
              </a:ext>
            </a:extLst>
          </p:cNvPr>
          <p:cNvSpPr txBox="1"/>
          <p:nvPr/>
        </p:nvSpPr>
        <p:spPr>
          <a:xfrm>
            <a:off x="1695727" y="3569027"/>
            <a:ext cx="2623278" cy="557076"/>
          </a:xfrm>
          <a:prstGeom prst="rect">
            <a:avLst/>
          </a:prstGeom>
          <a:noFill/>
          <a:ln>
            <a:noFill/>
          </a:ln>
        </p:spPr>
        <p:txBody>
          <a:bodyPr wrap="square" rtlCol="0">
            <a:spAutoFit/>
          </a:bodyPr>
          <a:lstStyle/>
          <a:p>
            <a:pPr marL="0" marR="0" lvl="0" indent="0" algn="ctr"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Read customer emails</a:t>
            </a:r>
          </a:p>
          <a:p>
            <a:pPr marL="0" marR="0" lvl="0" indent="0" algn="ctr"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(Email Subject &amp; Body)</a:t>
            </a:r>
            <a:endParaRPr kumimoji="0" lang="en-IN" sz="1400" b="0" i="0" u="none" strike="noStrike" kern="0" cap="none" spc="0" normalizeH="0" baseline="0" noProof="0" dirty="0" err="1">
              <a:ln>
                <a:noFill/>
              </a:ln>
              <a:solidFill>
                <a:srgbClr val="44546A"/>
              </a:solidFill>
              <a:effectLst/>
              <a:uLnTx/>
              <a:uFillTx/>
              <a:latin typeface="Arial"/>
              <a:ea typeface="+mn-ea"/>
              <a:cs typeface="+mn-cs"/>
              <a:sym typeface="Trebuchet MS"/>
            </a:endParaRPr>
          </a:p>
        </p:txBody>
      </p:sp>
      <p:cxnSp>
        <p:nvCxnSpPr>
          <p:cNvPr id="16" name="Straight Connector 15">
            <a:extLst>
              <a:ext uri="{FF2B5EF4-FFF2-40B4-BE49-F238E27FC236}">
                <a16:creationId xmlns:a16="http://schemas.microsoft.com/office/drawing/2014/main" id="{6397BBE0-7CBD-41B5-B602-7E11C1D05757}"/>
              </a:ext>
            </a:extLst>
          </p:cNvPr>
          <p:cNvCxnSpPr/>
          <p:nvPr/>
        </p:nvCxnSpPr>
        <p:spPr>
          <a:xfrm>
            <a:off x="7650461" y="2404461"/>
            <a:ext cx="0" cy="1656000"/>
          </a:xfrm>
          <a:prstGeom prst="line">
            <a:avLst/>
          </a:prstGeom>
          <a:noFill/>
          <a:ln w="28575" cap="flat">
            <a:solidFill>
              <a:srgbClr val="44546A"/>
            </a:solidFill>
            <a:prstDash val="solid"/>
            <a:round/>
          </a:ln>
          <a:effectLst/>
          <a:sp3d/>
        </p:spPr>
      </p:cxnSp>
      <p:sp>
        <p:nvSpPr>
          <p:cNvPr id="17" name="TextBox 16">
            <a:extLst>
              <a:ext uri="{FF2B5EF4-FFF2-40B4-BE49-F238E27FC236}">
                <a16:creationId xmlns:a16="http://schemas.microsoft.com/office/drawing/2014/main" id="{84AF2DE5-AA48-4E25-9CD0-5ED396BCADAE}"/>
              </a:ext>
            </a:extLst>
          </p:cNvPr>
          <p:cNvSpPr txBox="1"/>
          <p:nvPr/>
        </p:nvSpPr>
        <p:spPr>
          <a:xfrm>
            <a:off x="3805915" y="4476942"/>
            <a:ext cx="1827257" cy="2862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Understand context             </a:t>
            </a:r>
            <a:endParaRPr kumimoji="0" lang="en-IN" sz="1400" b="0" i="0" u="none" strike="noStrike" kern="0" cap="none" spc="0" normalizeH="0" baseline="0" noProof="0" dirty="0" err="1">
              <a:ln>
                <a:noFill/>
              </a:ln>
              <a:solidFill>
                <a:srgbClr val="44546A"/>
              </a:solidFill>
              <a:effectLst/>
              <a:uLnTx/>
              <a:uFillTx/>
              <a:latin typeface="Arial"/>
              <a:ea typeface="+mn-ea"/>
              <a:cs typeface="+mn-cs"/>
              <a:sym typeface="Trebuchet MS"/>
            </a:endParaRPr>
          </a:p>
        </p:txBody>
      </p:sp>
      <p:sp>
        <p:nvSpPr>
          <p:cNvPr id="18" name="TextBox 17">
            <a:extLst>
              <a:ext uri="{FF2B5EF4-FFF2-40B4-BE49-F238E27FC236}">
                <a16:creationId xmlns:a16="http://schemas.microsoft.com/office/drawing/2014/main" id="{2F6FEC25-6BFD-4C89-B9B5-7211EA952272}"/>
              </a:ext>
            </a:extLst>
          </p:cNvPr>
          <p:cNvSpPr txBox="1"/>
          <p:nvPr/>
        </p:nvSpPr>
        <p:spPr>
          <a:xfrm>
            <a:off x="5632900" y="3613693"/>
            <a:ext cx="1071856" cy="2862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Categorize </a:t>
            </a:r>
            <a:endParaRPr kumimoji="0" lang="en-IN" sz="1400" b="0" i="0" u="none" strike="noStrike" kern="0" cap="none" spc="0" normalizeH="0" baseline="0" noProof="0" dirty="0" err="1">
              <a:ln>
                <a:noFill/>
              </a:ln>
              <a:solidFill>
                <a:srgbClr val="44546A"/>
              </a:solidFill>
              <a:effectLst/>
              <a:uLnTx/>
              <a:uFillTx/>
              <a:latin typeface="Arial"/>
              <a:ea typeface="+mn-ea"/>
              <a:cs typeface="+mn-cs"/>
              <a:sym typeface="Trebuchet MS"/>
            </a:endParaRPr>
          </a:p>
        </p:txBody>
      </p:sp>
      <p:sp>
        <p:nvSpPr>
          <p:cNvPr id="19" name="TextBox 18">
            <a:extLst>
              <a:ext uri="{FF2B5EF4-FFF2-40B4-BE49-F238E27FC236}">
                <a16:creationId xmlns:a16="http://schemas.microsoft.com/office/drawing/2014/main" id="{CA63C422-7BD7-4C1A-ACCE-9BCD2CBFD229}"/>
              </a:ext>
            </a:extLst>
          </p:cNvPr>
          <p:cNvSpPr txBox="1"/>
          <p:nvPr/>
        </p:nvSpPr>
        <p:spPr>
          <a:xfrm>
            <a:off x="6791050" y="4475295"/>
            <a:ext cx="2212451" cy="286232"/>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Generate draft response</a:t>
            </a:r>
            <a:endParaRPr kumimoji="0" lang="en-IN" sz="1400" b="0" i="0" u="none" strike="noStrike" kern="0" cap="none" spc="0" normalizeH="0" baseline="0" noProof="0" dirty="0" err="1">
              <a:ln>
                <a:noFill/>
              </a:ln>
              <a:solidFill>
                <a:srgbClr val="44546A"/>
              </a:solidFill>
              <a:effectLst/>
              <a:uLnTx/>
              <a:uFillTx/>
              <a:latin typeface="Arial"/>
              <a:ea typeface="+mn-ea"/>
              <a:cs typeface="+mn-cs"/>
              <a:sym typeface="Trebuchet MS"/>
            </a:endParaRPr>
          </a:p>
        </p:txBody>
      </p:sp>
      <p:sp>
        <p:nvSpPr>
          <p:cNvPr id="20" name="TextBox 19">
            <a:extLst>
              <a:ext uri="{FF2B5EF4-FFF2-40B4-BE49-F238E27FC236}">
                <a16:creationId xmlns:a16="http://schemas.microsoft.com/office/drawing/2014/main" id="{10CCE332-1DAE-497A-A7BE-690A98D38D68}"/>
              </a:ext>
            </a:extLst>
          </p:cNvPr>
          <p:cNvSpPr txBox="1"/>
          <p:nvPr/>
        </p:nvSpPr>
        <p:spPr>
          <a:xfrm>
            <a:off x="8812917" y="3569027"/>
            <a:ext cx="1852430" cy="480131"/>
          </a:xfrm>
          <a:prstGeom prst="rect">
            <a:avLst/>
          </a:prstGeom>
          <a:noFill/>
          <a:ln>
            <a:noFill/>
          </a:ln>
        </p:spPr>
        <p:txBody>
          <a:bodyPr wrap="square" rtlCol="0">
            <a:spAutoFit/>
          </a:bodyPr>
          <a:lstStyle/>
          <a:p>
            <a:pPr marL="0" marR="0" lvl="0" indent="0" algn="l" defTabSz="228600" rtl="0" eaLnBrk="1" fontAlgn="auto" latinLnBrk="0" hangingPunct="1">
              <a:lnSpc>
                <a:spcPct val="90000"/>
              </a:lnSpc>
              <a:spcBef>
                <a:spcPts val="600"/>
              </a:spcBef>
              <a:spcAft>
                <a:spcPts val="0"/>
              </a:spcAft>
              <a:buClrTx/>
              <a:buSzPct val="100000"/>
              <a:buFontTx/>
              <a:buNone/>
              <a:tabLst/>
              <a:defRPr/>
            </a:pPr>
            <a:r>
              <a:rPr kumimoji="0" lang="en-US" sz="1400" b="0" i="0" u="none" strike="noStrike" kern="0" cap="none" spc="0" normalizeH="0" baseline="0" noProof="0" dirty="0">
                <a:ln>
                  <a:noFill/>
                </a:ln>
                <a:solidFill>
                  <a:srgbClr val="44546A"/>
                </a:solidFill>
                <a:effectLst/>
                <a:uLnTx/>
                <a:uFillTx/>
                <a:latin typeface="Arial"/>
                <a:ea typeface="+mn-ea"/>
                <a:cs typeface="+mn-cs"/>
                <a:sym typeface="Trebuchet MS"/>
              </a:rPr>
              <a:t>Agent reviews bot generated response </a:t>
            </a:r>
            <a:endParaRPr kumimoji="0" lang="en-IN" sz="1400" b="0" i="0" u="none" strike="noStrike" kern="0" cap="none" spc="0" normalizeH="0" baseline="0" noProof="0" dirty="0" err="1">
              <a:ln>
                <a:noFill/>
              </a:ln>
              <a:solidFill>
                <a:srgbClr val="44546A"/>
              </a:solidFill>
              <a:effectLst/>
              <a:uLnTx/>
              <a:uFillTx/>
              <a:latin typeface="Arial"/>
              <a:ea typeface="+mn-ea"/>
              <a:cs typeface="+mn-cs"/>
              <a:sym typeface="Trebuchet MS"/>
            </a:endParaRPr>
          </a:p>
        </p:txBody>
      </p:sp>
      <p:sp>
        <p:nvSpPr>
          <p:cNvPr id="21" name="Oval 20">
            <a:extLst>
              <a:ext uri="{FF2B5EF4-FFF2-40B4-BE49-F238E27FC236}">
                <a16:creationId xmlns:a16="http://schemas.microsoft.com/office/drawing/2014/main" id="{47587288-50EF-44D3-AE8E-554930B4CBC2}"/>
              </a:ext>
            </a:extLst>
          </p:cNvPr>
          <p:cNvSpPr/>
          <p:nvPr/>
        </p:nvSpPr>
        <p:spPr>
          <a:xfrm>
            <a:off x="2147022" y="2938170"/>
            <a:ext cx="180000" cy="180000"/>
          </a:xfrm>
          <a:prstGeom prst="ellipse">
            <a:avLst/>
          </a:prstGeom>
          <a:solidFill>
            <a:sysClr val="window" lastClr="FFFFFF"/>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1</a:t>
            </a:r>
            <a:endParaRPr kumimoji="0" lang="en-IN" sz="1800" b="0" i="0" u="none" strike="noStrike" kern="0" cap="none" spc="0" normalizeH="0" baseline="0" noProof="0" dirty="0">
              <a:ln>
                <a:noFill/>
              </a:ln>
              <a:solidFill>
                <a:prstClr val="black"/>
              </a:solidFill>
              <a:effectLst/>
              <a:uLnTx/>
              <a:uFillTx/>
              <a:latin typeface="Arial"/>
              <a:ea typeface="+mn-ea"/>
              <a:cs typeface="+mn-cs"/>
            </a:endParaRPr>
          </a:p>
        </p:txBody>
      </p:sp>
      <p:sp>
        <p:nvSpPr>
          <p:cNvPr id="22" name="Oval 21">
            <a:extLst>
              <a:ext uri="{FF2B5EF4-FFF2-40B4-BE49-F238E27FC236}">
                <a16:creationId xmlns:a16="http://schemas.microsoft.com/office/drawing/2014/main" id="{093BCF83-F4DF-433A-9BA6-3BADAF209E20}"/>
              </a:ext>
            </a:extLst>
          </p:cNvPr>
          <p:cNvSpPr/>
          <p:nvPr/>
        </p:nvSpPr>
        <p:spPr>
          <a:xfrm>
            <a:off x="4114382" y="3947823"/>
            <a:ext cx="180000" cy="180000"/>
          </a:xfrm>
          <a:prstGeom prst="ellipse">
            <a:avLst/>
          </a:prstGeom>
          <a:solidFill>
            <a:sysClr val="window" lastClr="FFFFFF"/>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2</a:t>
            </a:r>
            <a:endParaRPr kumimoji="0" lang="en-IN" sz="1800" b="0" i="0" u="none" strike="noStrike" kern="0" cap="none" spc="0" normalizeH="0" baseline="0" noProof="0" dirty="0">
              <a:ln>
                <a:noFill/>
              </a:ln>
              <a:solidFill>
                <a:prstClr val="black"/>
              </a:solidFill>
              <a:effectLst/>
              <a:uLnTx/>
              <a:uFillTx/>
              <a:latin typeface="Arial"/>
              <a:ea typeface="+mn-ea"/>
              <a:cs typeface="+mn-cs"/>
            </a:endParaRPr>
          </a:p>
        </p:txBody>
      </p:sp>
      <p:sp>
        <p:nvSpPr>
          <p:cNvPr id="23" name="Oval 22">
            <a:extLst>
              <a:ext uri="{FF2B5EF4-FFF2-40B4-BE49-F238E27FC236}">
                <a16:creationId xmlns:a16="http://schemas.microsoft.com/office/drawing/2014/main" id="{740DC1C2-4029-4076-9957-1F022673F099}"/>
              </a:ext>
            </a:extLst>
          </p:cNvPr>
          <p:cNvSpPr/>
          <p:nvPr/>
        </p:nvSpPr>
        <p:spPr>
          <a:xfrm>
            <a:off x="5714579" y="3076282"/>
            <a:ext cx="180000" cy="180000"/>
          </a:xfrm>
          <a:prstGeom prst="ellipse">
            <a:avLst/>
          </a:prstGeom>
          <a:solidFill>
            <a:sysClr val="window" lastClr="FFFFFF"/>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3</a:t>
            </a:r>
            <a:endParaRPr kumimoji="0" lang="en-IN" sz="1800" b="0" i="0" u="none" strike="noStrike" kern="0" cap="none" spc="0" normalizeH="0" baseline="0" noProof="0" dirty="0">
              <a:ln>
                <a:noFill/>
              </a:ln>
              <a:solidFill>
                <a:prstClr val="black"/>
              </a:solidFill>
              <a:effectLst/>
              <a:uLnTx/>
              <a:uFillTx/>
              <a:latin typeface="Arial"/>
              <a:ea typeface="+mn-ea"/>
              <a:cs typeface="+mn-cs"/>
            </a:endParaRPr>
          </a:p>
        </p:txBody>
      </p:sp>
      <p:sp>
        <p:nvSpPr>
          <p:cNvPr id="24" name="Oval 23">
            <a:extLst>
              <a:ext uri="{FF2B5EF4-FFF2-40B4-BE49-F238E27FC236}">
                <a16:creationId xmlns:a16="http://schemas.microsoft.com/office/drawing/2014/main" id="{3360B674-A70B-4B8E-8248-124BEBF57531}"/>
              </a:ext>
            </a:extLst>
          </p:cNvPr>
          <p:cNvSpPr/>
          <p:nvPr/>
        </p:nvSpPr>
        <p:spPr>
          <a:xfrm>
            <a:off x="7371937" y="3876390"/>
            <a:ext cx="180000" cy="180000"/>
          </a:xfrm>
          <a:prstGeom prst="ellipse">
            <a:avLst/>
          </a:prstGeom>
          <a:solidFill>
            <a:sysClr val="window" lastClr="FFFFFF"/>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4</a:t>
            </a:r>
            <a:endParaRPr kumimoji="0" lang="en-IN" sz="1800" b="0" i="0" u="none" strike="noStrike" kern="0" cap="none" spc="0" normalizeH="0" baseline="0" noProof="0" dirty="0">
              <a:ln>
                <a:noFill/>
              </a:ln>
              <a:solidFill>
                <a:prstClr val="black"/>
              </a:solidFill>
              <a:effectLst/>
              <a:uLnTx/>
              <a:uFillTx/>
              <a:latin typeface="Arial"/>
              <a:ea typeface="+mn-ea"/>
              <a:cs typeface="+mn-cs"/>
            </a:endParaRPr>
          </a:p>
        </p:txBody>
      </p:sp>
      <p:sp>
        <p:nvSpPr>
          <p:cNvPr id="25" name="Oval 24">
            <a:extLst>
              <a:ext uri="{FF2B5EF4-FFF2-40B4-BE49-F238E27FC236}">
                <a16:creationId xmlns:a16="http://schemas.microsoft.com/office/drawing/2014/main" id="{C83887C6-E9AB-456A-9597-136A3B4BF37C}"/>
              </a:ext>
            </a:extLst>
          </p:cNvPr>
          <p:cNvSpPr/>
          <p:nvPr/>
        </p:nvSpPr>
        <p:spPr>
          <a:xfrm>
            <a:off x="9143586" y="3033421"/>
            <a:ext cx="180000" cy="180000"/>
          </a:xfrm>
          <a:prstGeom prst="ellipse">
            <a:avLst/>
          </a:prstGeom>
          <a:solidFill>
            <a:sysClr val="window" lastClr="FFFFFF"/>
          </a:solidFill>
        </p:spPr>
        <p:txBody>
          <a:bodyPr wrap="square"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5</a:t>
            </a:r>
            <a:endParaRPr kumimoji="0" lang="en-IN" sz="1800" b="0" i="0" u="none" strike="noStrike" kern="0" cap="none" spc="0" normalizeH="0" baseline="0" noProof="0" dirty="0">
              <a:ln>
                <a:noFill/>
              </a:ln>
              <a:solidFill>
                <a:prstClr val="black"/>
              </a:solidFill>
              <a:effectLst/>
              <a:uLnTx/>
              <a:uFillTx/>
              <a:latin typeface="Arial"/>
              <a:ea typeface="+mn-ea"/>
              <a:cs typeface="+mn-cs"/>
            </a:endParaRPr>
          </a:p>
        </p:txBody>
      </p:sp>
      <p:sp>
        <p:nvSpPr>
          <p:cNvPr id="26" name="Rectangle: Rounded Corners 25">
            <a:extLst>
              <a:ext uri="{FF2B5EF4-FFF2-40B4-BE49-F238E27FC236}">
                <a16:creationId xmlns:a16="http://schemas.microsoft.com/office/drawing/2014/main" id="{ACEB6BDC-8596-4D1B-8386-DF1C109ECE4C}"/>
              </a:ext>
            </a:extLst>
          </p:cNvPr>
          <p:cNvSpPr/>
          <p:nvPr/>
        </p:nvSpPr>
        <p:spPr>
          <a:xfrm>
            <a:off x="1014452" y="5314547"/>
            <a:ext cx="2402172" cy="557076"/>
          </a:xfrm>
          <a:prstGeom prst="roundRect">
            <a:avLst/>
          </a:prstGeom>
          <a:solidFill>
            <a:schemeClr val="accent3">
              <a:lumMod val="40000"/>
              <a:lumOff val="6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Arial"/>
                <a:ea typeface="+mn-ea"/>
                <a:cs typeface="+mn-cs"/>
              </a:rPr>
              <a:t>Powered by AI</a:t>
            </a:r>
            <a:endParaRPr kumimoji="0" lang="en-IN" sz="1300" b="1" i="0" u="none" strike="noStrike" kern="0" cap="none" spc="0" normalizeH="0" baseline="0" noProof="0" dirty="0">
              <a:ln>
                <a:noFill/>
              </a:ln>
              <a:solidFill>
                <a:prstClr val="black"/>
              </a:solidFill>
              <a:effectLst/>
              <a:uLnTx/>
              <a:uFillTx/>
              <a:latin typeface="Arial"/>
              <a:ea typeface="+mn-ea"/>
              <a:cs typeface="+mn-cs"/>
            </a:endParaRPr>
          </a:p>
        </p:txBody>
      </p:sp>
      <p:sp>
        <p:nvSpPr>
          <p:cNvPr id="27" name="Rectangle: Rounded Corners 26">
            <a:extLst>
              <a:ext uri="{FF2B5EF4-FFF2-40B4-BE49-F238E27FC236}">
                <a16:creationId xmlns:a16="http://schemas.microsoft.com/office/drawing/2014/main" id="{0E46E9A7-6679-4842-9E70-4DB4EBEBDD8F}"/>
              </a:ext>
            </a:extLst>
          </p:cNvPr>
          <p:cNvSpPr/>
          <p:nvPr/>
        </p:nvSpPr>
        <p:spPr>
          <a:xfrm>
            <a:off x="3503269" y="5314547"/>
            <a:ext cx="2402172" cy="557076"/>
          </a:xfrm>
          <a:prstGeom prst="roundRect">
            <a:avLst/>
          </a:prstGeom>
          <a:solidFill>
            <a:schemeClr val="accent1">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Arial"/>
                <a:ea typeface="+mn-ea"/>
                <a:cs typeface="+mn-cs"/>
              </a:rPr>
              <a:t>Exclusive NLP </a:t>
            </a:r>
            <a:endParaRPr kumimoji="0" lang="en-IN" sz="1300" b="1" i="0" u="none" strike="noStrike" kern="0" cap="none" spc="0" normalizeH="0" baseline="0" noProof="0" dirty="0">
              <a:ln>
                <a:noFill/>
              </a:ln>
              <a:solidFill>
                <a:prstClr val="black"/>
              </a:solidFill>
              <a:effectLst/>
              <a:uLnTx/>
              <a:uFillTx/>
              <a:latin typeface="Arial"/>
              <a:ea typeface="+mn-ea"/>
              <a:cs typeface="+mn-cs"/>
            </a:endParaRPr>
          </a:p>
        </p:txBody>
      </p:sp>
      <p:sp>
        <p:nvSpPr>
          <p:cNvPr id="28" name="Rectangle: Rounded Corners 27">
            <a:extLst>
              <a:ext uri="{FF2B5EF4-FFF2-40B4-BE49-F238E27FC236}">
                <a16:creationId xmlns:a16="http://schemas.microsoft.com/office/drawing/2014/main" id="{2B24851D-10C7-4BB6-B6D2-27A085987A35}"/>
              </a:ext>
            </a:extLst>
          </p:cNvPr>
          <p:cNvSpPr/>
          <p:nvPr/>
        </p:nvSpPr>
        <p:spPr>
          <a:xfrm>
            <a:off x="6006158" y="5314547"/>
            <a:ext cx="2615698" cy="557076"/>
          </a:xfrm>
          <a:prstGeom prst="roundRect">
            <a:avLst/>
          </a:prstGeom>
          <a:solidFill>
            <a:schemeClr val="accent4">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Arial"/>
                <a:ea typeface="+mn-ea"/>
                <a:cs typeface="+mn-cs"/>
              </a:rPr>
              <a:t>E2E Email Automation</a:t>
            </a:r>
            <a:endParaRPr kumimoji="0" lang="en-IN" sz="1300" b="1" i="0" u="none" strike="noStrike" kern="0" cap="none" spc="0" normalizeH="0" baseline="0" noProof="0" dirty="0">
              <a:ln>
                <a:noFill/>
              </a:ln>
              <a:solidFill>
                <a:prstClr val="black"/>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B7B7E4F7-FABE-4F6B-AA06-85FBB8750CD3}"/>
              </a:ext>
            </a:extLst>
          </p:cNvPr>
          <p:cNvSpPr/>
          <p:nvPr/>
        </p:nvSpPr>
        <p:spPr>
          <a:xfrm>
            <a:off x="8736938" y="5314547"/>
            <a:ext cx="2615698" cy="557076"/>
          </a:xfrm>
          <a:prstGeom prst="roundRect">
            <a:avLst/>
          </a:prstGeom>
          <a:solidFill>
            <a:schemeClr val="accent5">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Arial"/>
                <a:ea typeface="+mn-ea"/>
                <a:cs typeface="+mn-cs"/>
              </a:rPr>
              <a:t>Human &amp; Bot Collaboration</a:t>
            </a:r>
            <a:endParaRPr kumimoji="0" lang="en-IN" sz="1300" b="1" i="0" u="none" strike="noStrike" kern="0" cap="none" spc="0" normalizeH="0" baseline="0" noProof="0" dirty="0">
              <a:ln>
                <a:noFill/>
              </a:ln>
              <a:solidFill>
                <a:prstClr val="black"/>
              </a:solidFill>
              <a:effectLst/>
              <a:uLnTx/>
              <a:uFillTx/>
              <a:latin typeface="Arial"/>
              <a:ea typeface="+mn-ea"/>
              <a:cs typeface="+mn-cs"/>
            </a:endParaRPr>
          </a:p>
        </p:txBody>
      </p:sp>
      <p:pic>
        <p:nvPicPr>
          <p:cNvPr id="30" name="Google Shape;441;p83">
            <a:extLst>
              <a:ext uri="{FF2B5EF4-FFF2-40B4-BE49-F238E27FC236}">
                <a16:creationId xmlns:a16="http://schemas.microsoft.com/office/drawing/2014/main" id="{6053E64A-D727-4EB9-AFD5-70532F75BDE0}"/>
              </a:ext>
            </a:extLst>
          </p:cNvPr>
          <p:cNvPicPr preferRelativeResize="0"/>
          <p:nvPr/>
        </p:nvPicPr>
        <p:blipFill>
          <a:blip r:embed="rId2">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3151261" y="4030684"/>
            <a:ext cx="731422" cy="731422"/>
          </a:xfrm>
          <a:prstGeom prst="rect">
            <a:avLst/>
          </a:prstGeom>
          <a:noFill/>
          <a:ln>
            <a:noFill/>
          </a:ln>
        </p:spPr>
      </p:pic>
      <p:pic>
        <p:nvPicPr>
          <p:cNvPr id="31" name="Google Shape;440;p83">
            <a:extLst>
              <a:ext uri="{FF2B5EF4-FFF2-40B4-BE49-F238E27FC236}">
                <a16:creationId xmlns:a16="http://schemas.microsoft.com/office/drawing/2014/main" id="{E71D6A17-A712-4938-B263-B26E99A3432E}"/>
              </a:ext>
            </a:extLst>
          </p:cNvPr>
          <p:cNvPicPr preferRelativeResize="0"/>
          <p:nvPr/>
        </p:nvPicPr>
        <p:blipFill>
          <a:blip r:embed="rId4">
            <a:alphaModFix/>
            <a:duotone>
              <a:schemeClr val="accent4">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305782" y="3161095"/>
            <a:ext cx="731422" cy="731422"/>
          </a:xfrm>
          <a:prstGeom prst="rect">
            <a:avLst/>
          </a:prstGeom>
          <a:noFill/>
          <a:ln>
            <a:noFill/>
          </a:ln>
        </p:spPr>
      </p:pic>
      <p:pic>
        <p:nvPicPr>
          <p:cNvPr id="32" name="Google Shape;442;p83">
            <a:extLst>
              <a:ext uri="{FF2B5EF4-FFF2-40B4-BE49-F238E27FC236}">
                <a16:creationId xmlns:a16="http://schemas.microsoft.com/office/drawing/2014/main" id="{DECBC496-BCDB-46B0-83C2-6E49A17B4E01}"/>
              </a:ext>
            </a:extLst>
          </p:cNvPr>
          <p:cNvPicPr preferRelativeResize="0"/>
          <p:nvPr/>
        </p:nvPicPr>
        <p:blipFill>
          <a:blip r:embed="rId6">
            <a:alphaModFix/>
          </a:blip>
          <a:stretch>
            <a:fillRect/>
          </a:stretch>
        </p:blipFill>
        <p:spPr>
          <a:xfrm>
            <a:off x="5028138" y="3247589"/>
            <a:ext cx="731422" cy="731422"/>
          </a:xfrm>
          <a:prstGeom prst="rect">
            <a:avLst/>
          </a:prstGeom>
          <a:noFill/>
          <a:ln>
            <a:noFill/>
          </a:ln>
        </p:spPr>
      </p:pic>
      <p:pic>
        <p:nvPicPr>
          <p:cNvPr id="33" name="Google Shape;439;p83">
            <a:extLst>
              <a:ext uri="{FF2B5EF4-FFF2-40B4-BE49-F238E27FC236}">
                <a16:creationId xmlns:a16="http://schemas.microsoft.com/office/drawing/2014/main" id="{1E242513-BBAB-4F44-A1A9-7870A3FB6BFA}"/>
              </a:ext>
            </a:extLst>
          </p:cNvPr>
          <p:cNvPicPr preferRelativeResize="0"/>
          <p:nvPr/>
        </p:nvPicPr>
        <p:blipFill>
          <a:blip r:embed="rId7">
            <a:alphaModFix/>
            <a:extLst>
              <a:ext uri="{BEBA8EAE-BF5A-486C-A8C5-ECC9F3942E4B}">
                <a14:imgProps xmlns:a14="http://schemas.microsoft.com/office/drawing/2010/main">
                  <a14:imgLayer r:embed="rId8">
                    <a14:imgEffect>
                      <a14:saturation sat="300000"/>
                    </a14:imgEffect>
                  </a14:imgLayer>
                </a14:imgProps>
              </a:ext>
            </a:extLst>
          </a:blip>
          <a:stretch>
            <a:fillRect/>
          </a:stretch>
        </p:blipFill>
        <p:spPr>
          <a:xfrm>
            <a:off x="6066206" y="4150839"/>
            <a:ext cx="731422" cy="623820"/>
          </a:xfrm>
          <a:prstGeom prst="rect">
            <a:avLst/>
          </a:prstGeom>
          <a:noFill/>
          <a:ln>
            <a:noFill/>
          </a:ln>
        </p:spPr>
      </p:pic>
      <p:pic>
        <p:nvPicPr>
          <p:cNvPr id="34" name="Google Shape;438;p83">
            <a:extLst>
              <a:ext uri="{FF2B5EF4-FFF2-40B4-BE49-F238E27FC236}">
                <a16:creationId xmlns:a16="http://schemas.microsoft.com/office/drawing/2014/main" id="{F0FBE119-966A-4F1F-BD62-7F024A4F116B}"/>
              </a:ext>
            </a:extLst>
          </p:cNvPr>
          <p:cNvPicPr preferRelativeResize="0"/>
          <p:nvPr/>
        </p:nvPicPr>
        <p:blipFill>
          <a:blip r:embed="rId9">
            <a:alphaModFix/>
            <a:duotone>
              <a:schemeClr val="accent2">
                <a:shade val="45000"/>
                <a:satMod val="135000"/>
              </a:schemeClr>
              <a:prstClr val="white"/>
            </a:duotone>
          </a:blip>
          <a:stretch>
            <a:fillRect/>
          </a:stretch>
        </p:blipFill>
        <p:spPr>
          <a:xfrm>
            <a:off x="8488296" y="2940526"/>
            <a:ext cx="558256" cy="669851"/>
          </a:xfrm>
          <a:prstGeom prst="rect">
            <a:avLst/>
          </a:prstGeom>
          <a:noFill/>
          <a:ln>
            <a:noFill/>
          </a:ln>
        </p:spPr>
      </p:pic>
      <p:pic>
        <p:nvPicPr>
          <p:cNvPr id="1026" name="Picture 2" descr="Image result for email bot icon">
            <a:extLst>
              <a:ext uri="{FF2B5EF4-FFF2-40B4-BE49-F238E27FC236}">
                <a16:creationId xmlns:a16="http://schemas.microsoft.com/office/drawing/2014/main" id="{7D9FF76E-CD2B-4AB8-8F3F-B4605CA423F7}"/>
              </a:ext>
            </a:extLst>
          </p:cNvPr>
          <p:cNvPicPr>
            <a:picLocks noChangeAspect="1" noChangeArrowheads="1"/>
          </p:cNvPicPr>
          <p:nvPr/>
        </p:nvPicPr>
        <p:blipFill rotWithShape="1">
          <a:blip r:embed="rId10">
            <a:duotone>
              <a:schemeClr val="accent2">
                <a:shade val="45000"/>
                <a:satMod val="135000"/>
              </a:schemeClr>
              <a:prstClr val="white"/>
            </a:duotone>
            <a:extLst>
              <a:ext uri="{28A0092B-C50C-407E-A947-70E740481C1C}">
                <a14:useLocalDpi xmlns:a14="http://schemas.microsoft.com/office/drawing/2010/main" val="0"/>
              </a:ext>
            </a:extLst>
          </a:blip>
          <a:srcRect t="18435" b="9385"/>
          <a:stretch/>
        </p:blipFill>
        <p:spPr bwMode="auto">
          <a:xfrm>
            <a:off x="9436469" y="430994"/>
            <a:ext cx="2171212" cy="156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853579"/>
      </p:ext>
    </p:extLst>
  </p:cSld>
  <p:clrMapOvr>
    <a:masterClrMapping/>
  </p:clrMapOvr>
  <p:transition spd="med"/>
</p:sld>
</file>

<file path=ppt/theme/theme1.xml><?xml version="1.0" encoding="utf-8"?>
<a:theme xmlns:a="http://schemas.openxmlformats.org/drawingml/2006/main" name="1_Office Theme">
  <a:themeElements>
    <a:clrScheme name="Custom 9">
      <a:dk1>
        <a:srgbClr val="000000"/>
      </a:dk1>
      <a:lt1>
        <a:srgbClr val="FFFFFF"/>
      </a:lt1>
      <a:dk2>
        <a:srgbClr val="404040"/>
      </a:dk2>
      <a:lt2>
        <a:srgbClr val="F0F0F0"/>
      </a:lt2>
      <a:accent1>
        <a:srgbClr val="003366"/>
      </a:accent1>
      <a:accent2>
        <a:srgbClr val="009999"/>
      </a:accent2>
      <a:accent3>
        <a:srgbClr val="C6D932"/>
      </a:accent3>
      <a:accent4>
        <a:srgbClr val="FF6633"/>
      </a:accent4>
      <a:accent5>
        <a:srgbClr val="FFCC00"/>
      </a:accent5>
      <a:accent6>
        <a:srgbClr val="E56994"/>
      </a:accent6>
      <a:hlink>
        <a:srgbClr val="0054CC"/>
      </a:hlink>
      <a:folHlink>
        <a:srgbClr val="861879"/>
      </a:folHlink>
    </a:clrScheme>
    <a:fontScheme name="CNX 2019 template">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wrap="square" rtlCol="0" anchor="ctr">
        <a:noAutofit/>
      </a:bodyPr>
      <a:lstStyle>
        <a:defPPr algn="l">
          <a:lnSpc>
            <a:spcPct val="90000"/>
          </a:lnSpc>
          <a:defRPr sz="1400" kern="0" dirty="0"/>
        </a:defPPr>
      </a:lstStyle>
    </a:spDef>
    <a:lnDef>
      <a:spPr>
        <a:noFill/>
        <a:ln w="12700" cap="flat">
          <a:solidFill>
            <a:schemeClr val="tx2"/>
          </a:solidFill>
          <a:prstDash val="solid"/>
          <a:round/>
        </a:ln>
        <a:effectLst/>
        <a:sp3d/>
      </a:spPr>
      <a:bodyPr/>
      <a:lstStyle/>
      <a:style>
        <a:lnRef idx="0">
          <a:scrgbClr r="0" g="0" b="0"/>
        </a:lnRef>
        <a:fillRef idx="0">
          <a:scrgbClr r="0" g="0" b="0"/>
        </a:fillRef>
        <a:effectRef idx="0">
          <a:scrgbClr r="0" g="0" b="0"/>
        </a:effectRef>
        <a:fontRef idx="none"/>
      </a:style>
    </a:lnDef>
    <a:txDef>
      <a:spPr>
        <a:noFill/>
        <a:ln>
          <a:noFill/>
        </a:ln>
      </a:spPr>
      <a:bodyPr wrap="square" rtlCol="0">
        <a:spAutoFit/>
      </a:bodyPr>
      <a:lstStyle>
        <a:defPPr algn="l" defTabSz="228600">
          <a:lnSpc>
            <a:spcPct val="90000"/>
          </a:lnSpc>
          <a:spcBef>
            <a:spcPts val="600"/>
          </a:spcBef>
          <a:buSzPct val="100000"/>
          <a:defRPr sz="1400" kern="0" dirty="0" err="1" smtClean="0">
            <a:solidFill>
              <a:schemeClr val="tx2"/>
            </a:solidFill>
            <a:sym typeface="Trebuchet MS"/>
          </a:defRPr>
        </a:defPPr>
      </a:lstStyle>
    </a:txDef>
  </a:objectDefaults>
  <a:extraClrSchemeLst/>
  <a:extLst>
    <a:ext uri="{05A4C25C-085E-4340-85A3-A5531E510DB2}">
      <thm15:themeFamily xmlns:thm15="http://schemas.microsoft.com/office/thememl/2012/main" name="CNX PPT Template - 01-06-2020.potx" id="{F5EAA353-33BA-49C3-9624-1889621758BC}" vid="{C0EECE58-E136-43B7-AD7B-79F212FE2B71}"/>
    </a:ext>
  </a:extLst>
</a:theme>
</file>

<file path=ppt/theme/theme2.xml><?xml version="1.0" encoding="utf-8"?>
<a:theme xmlns:a="http://schemas.openxmlformats.org/drawingml/2006/main" name="2_Office Theme">
  <a:themeElements>
    <a:clrScheme name="Custom 9">
      <a:dk1>
        <a:srgbClr val="000000"/>
      </a:dk1>
      <a:lt1>
        <a:srgbClr val="FFFFFF"/>
      </a:lt1>
      <a:dk2>
        <a:srgbClr val="404040"/>
      </a:dk2>
      <a:lt2>
        <a:srgbClr val="F0F0F0"/>
      </a:lt2>
      <a:accent1>
        <a:srgbClr val="003366"/>
      </a:accent1>
      <a:accent2>
        <a:srgbClr val="009999"/>
      </a:accent2>
      <a:accent3>
        <a:srgbClr val="C6D932"/>
      </a:accent3>
      <a:accent4>
        <a:srgbClr val="FF6633"/>
      </a:accent4>
      <a:accent5>
        <a:srgbClr val="FFCC00"/>
      </a:accent5>
      <a:accent6>
        <a:srgbClr val="E56994"/>
      </a:accent6>
      <a:hlink>
        <a:srgbClr val="0054CC"/>
      </a:hlink>
      <a:folHlink>
        <a:srgbClr val="861879"/>
      </a:folHlink>
    </a:clrScheme>
    <a:fontScheme name="CNX 2019 template">
      <a:majorFont>
        <a:latin typeface="Arial Black"/>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l">
          <a:lnSpc>
            <a:spcPct val="90000"/>
          </a:lnSpc>
          <a:defRPr sz="1400" kern="0" dirty="0"/>
        </a:defPPr>
      </a:lstStyle>
    </a:spDef>
    <a:lnDef>
      <a:spPr>
        <a:noFill/>
        <a:ln w="12700" cap="flat">
          <a:solidFill>
            <a:schemeClr val="tx2"/>
          </a:solidFill>
          <a:prstDash val="solid"/>
          <a:round/>
        </a:ln>
        <a:effectLst/>
        <a:sp3d/>
      </a:spPr>
      <a:bodyPr/>
      <a:lstStyle/>
      <a:style>
        <a:lnRef idx="0">
          <a:scrgbClr r="0" g="0" b="0"/>
        </a:lnRef>
        <a:fillRef idx="0">
          <a:scrgbClr r="0" g="0" b="0"/>
        </a:fillRef>
        <a:effectRef idx="0">
          <a:scrgbClr r="0" g="0" b="0"/>
        </a:effectRef>
        <a:fontRef idx="none"/>
      </a:style>
    </a:lnDef>
    <a:txDef>
      <a:spPr>
        <a:noFill/>
        <a:ln>
          <a:noFill/>
        </a:ln>
      </a:spPr>
      <a:bodyPr wrap="square" rtlCol="0">
        <a:spAutoFit/>
      </a:bodyPr>
      <a:lstStyle>
        <a:defPPr algn="l" defTabSz="228600">
          <a:lnSpc>
            <a:spcPct val="90000"/>
          </a:lnSpc>
          <a:spcBef>
            <a:spcPts val="600"/>
          </a:spcBef>
          <a:buSzPct val="100000"/>
          <a:defRPr sz="1400" kern="0" dirty="0" err="1" smtClean="0">
            <a:solidFill>
              <a:schemeClr val="tx2"/>
            </a:solidFill>
            <a:sym typeface="Trebuchet MS"/>
          </a:defRPr>
        </a:defPPr>
      </a:lstStyle>
    </a:txDef>
  </a:objectDefaults>
  <a:extraClrSchemeLst/>
  <a:extLst>
    <a:ext uri="{05A4C25C-085E-4340-85A3-A5531E510DB2}">
      <thm15:themeFamily xmlns:thm15="http://schemas.microsoft.com/office/thememl/2012/main" name="Slide-Template-FINAL-09.08.19" id="{E6E5DBBE-32B7-4928-A73B-12EB55457867}" vid="{8950EBA6-FFEA-4D43-BB40-BAA6DB50F3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CNX PPT Template - 01-06-2020</Template>
  <TotalTime>17721</TotalTime>
  <Words>2590</Words>
  <Application>Microsoft Office PowerPoint</Application>
  <PresentationFormat>Widescreen</PresentationFormat>
  <Paragraphs>605</Paragraphs>
  <Slides>42</Slides>
  <Notes>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42</vt:i4>
      </vt:variant>
    </vt:vector>
  </HeadingPairs>
  <TitlesOfParts>
    <vt:vector size="58" baseType="lpstr">
      <vt:lpstr>Arial</vt:lpstr>
      <vt:lpstr>Arial Black</vt:lpstr>
      <vt:lpstr>Arial Narrow Bold</vt:lpstr>
      <vt:lpstr>Calibri</vt:lpstr>
      <vt:lpstr>Courier New</vt:lpstr>
      <vt:lpstr>Helvetica</vt:lpstr>
      <vt:lpstr>Helvetica Light</vt:lpstr>
      <vt:lpstr>Montserrat</vt:lpstr>
      <vt:lpstr>Montserrat-Medium</vt:lpstr>
      <vt:lpstr>Trebuchet MS</vt:lpstr>
      <vt:lpstr>Trebuchet MS Regular</vt:lpstr>
      <vt:lpstr>Wingdings</vt:lpstr>
      <vt:lpstr>1_Office Theme</vt:lpstr>
      <vt:lpstr>2_Office Theme</vt:lpstr>
      <vt:lpstr>Document</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Email Bot Training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 DR Architecture  Recommendation to ADCB managed cloud infra</vt:lpstr>
      <vt:lpstr>DC – DR Architecture - Specifications</vt:lpstr>
      <vt:lpstr>PowerPoint Presentation</vt:lpstr>
      <vt:lpstr>PowerPoint Presentation</vt:lpstr>
      <vt:lpstr>PowerPoint Presentation</vt:lpstr>
      <vt:lpstr>PowerPoint Presentation</vt:lpstr>
      <vt:lpstr>Change Management Process</vt:lpstr>
      <vt:lpstr>360 º Dashboards / Reports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Solution callouts for ADCB managed Azure Tenant based hosting </vt:lpstr>
      <vt:lpstr>PowerPoint Presentation</vt:lpstr>
      <vt:lpstr>PowerPoint Presentation</vt:lpstr>
      <vt:lpstr>Licensing Model</vt:lpstr>
      <vt:lpstr>PowerPoint Presentation</vt:lpstr>
      <vt:lpstr>PowerPoint Presentation</vt:lpstr>
    </vt:vector>
  </TitlesOfParts>
  <Company>Convergys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Hambeer Ghosh</dc:creator>
  <cp:lastModifiedBy>Hambeer Ghosh</cp:lastModifiedBy>
  <cp:revision>272</cp:revision>
  <dcterms:created xsi:type="dcterms:W3CDTF">2020-11-19T15:29:57Z</dcterms:created>
  <dcterms:modified xsi:type="dcterms:W3CDTF">2021-02-13T00:08:29Z</dcterms:modified>
</cp:coreProperties>
</file>